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599" r:id="rId2"/>
    <p:sldId id="686" r:id="rId3"/>
    <p:sldId id="934" r:id="rId4"/>
    <p:sldId id="933" r:id="rId5"/>
    <p:sldId id="928" r:id="rId6"/>
    <p:sldId id="920" r:id="rId7"/>
    <p:sldId id="921" r:id="rId8"/>
    <p:sldId id="922" r:id="rId9"/>
    <p:sldId id="926" r:id="rId10"/>
    <p:sldId id="929" r:id="rId11"/>
    <p:sldId id="930" r:id="rId12"/>
    <p:sldId id="931" r:id="rId13"/>
    <p:sldId id="646" r:id="rId14"/>
  </p:sldIdLst>
  <p:sldSz cx="9145588" cy="6858000"/>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Harrison" initials="D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9645" autoAdjust="0"/>
  </p:normalViewPr>
  <p:slideViewPr>
    <p:cSldViewPr snapToGrid="0">
      <p:cViewPr varScale="1">
        <p:scale>
          <a:sx n="72" d="100"/>
          <a:sy n="72" d="100"/>
        </p:scale>
        <p:origin x="1350" y="78"/>
      </p:cViewPr>
      <p:guideLst>
        <p:guide orient="horz" pos="2160"/>
        <p:guide pos="288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2382" cy="497444"/>
          </a:xfrm>
          <a:prstGeom prst="rect">
            <a:avLst/>
          </a:prstGeom>
        </p:spPr>
        <p:txBody>
          <a:bodyPr vert="horz" lIns="91595" tIns="45798" rIns="91595" bIns="45798" rtlCol="0"/>
          <a:lstStyle>
            <a:lvl1pPr algn="l">
              <a:defRPr sz="1200"/>
            </a:lvl1pPr>
          </a:lstStyle>
          <a:p>
            <a:endParaRPr lang="en-GB" dirty="0"/>
          </a:p>
        </p:txBody>
      </p:sp>
      <p:sp>
        <p:nvSpPr>
          <p:cNvPr id="3" name="Date Placeholder 2"/>
          <p:cNvSpPr>
            <a:spLocks noGrp="1"/>
          </p:cNvSpPr>
          <p:nvPr>
            <p:ph type="dt" sz="quarter" idx="1"/>
          </p:nvPr>
        </p:nvSpPr>
        <p:spPr>
          <a:xfrm>
            <a:off x="3857991" y="0"/>
            <a:ext cx="2952382" cy="497444"/>
          </a:xfrm>
          <a:prstGeom prst="rect">
            <a:avLst/>
          </a:prstGeom>
        </p:spPr>
        <p:txBody>
          <a:bodyPr vert="horz" lIns="91595" tIns="45798" rIns="91595" bIns="45798" rtlCol="0"/>
          <a:lstStyle>
            <a:lvl1pPr algn="r">
              <a:defRPr sz="1200"/>
            </a:lvl1pPr>
          </a:lstStyle>
          <a:p>
            <a:fld id="{F622F6A5-ECC4-4CA8-BBEE-1647C64F5C67}" type="datetimeFigureOut">
              <a:rPr lang="en-US" smtClean="0"/>
              <a:pPr/>
              <a:t>9/13/2018</a:t>
            </a:fld>
            <a:endParaRPr lang="en-GB" dirty="0"/>
          </a:p>
        </p:txBody>
      </p:sp>
      <p:sp>
        <p:nvSpPr>
          <p:cNvPr id="4" name="Footer Placeholder 3"/>
          <p:cNvSpPr>
            <a:spLocks noGrp="1"/>
          </p:cNvSpPr>
          <p:nvPr>
            <p:ph type="ftr" sz="quarter" idx="2"/>
          </p:nvPr>
        </p:nvSpPr>
        <p:spPr>
          <a:xfrm>
            <a:off x="0" y="9443480"/>
            <a:ext cx="2952382" cy="497444"/>
          </a:xfrm>
          <a:prstGeom prst="rect">
            <a:avLst/>
          </a:prstGeom>
        </p:spPr>
        <p:txBody>
          <a:bodyPr vert="horz" lIns="91595" tIns="45798" rIns="91595" bIns="4579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7991" y="9443480"/>
            <a:ext cx="2952382" cy="497444"/>
          </a:xfrm>
          <a:prstGeom prst="rect">
            <a:avLst/>
          </a:prstGeom>
        </p:spPr>
        <p:txBody>
          <a:bodyPr vert="horz" lIns="91595" tIns="45798" rIns="91595" bIns="45798" rtlCol="0" anchor="b"/>
          <a:lstStyle>
            <a:lvl1pPr algn="r">
              <a:defRPr sz="1200"/>
            </a:lvl1pPr>
          </a:lstStyle>
          <a:p>
            <a:fld id="{CEDA23DC-EB6F-499B-BB14-54A7D7D22A42}" type="slidenum">
              <a:rPr lang="en-GB" smtClean="0"/>
              <a:pPr/>
              <a:t>‹#›</a:t>
            </a:fld>
            <a:endParaRPr lang="en-GB" dirty="0"/>
          </a:p>
        </p:txBody>
      </p:sp>
    </p:spTree>
    <p:extLst>
      <p:ext uri="{BB962C8B-B14F-4D97-AF65-F5344CB8AC3E}">
        <p14:creationId xmlns:p14="http://schemas.microsoft.com/office/powerpoint/2010/main" val="2248598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850" cy="497126"/>
          </a:xfrm>
          <a:prstGeom prst="rect">
            <a:avLst/>
          </a:prstGeom>
        </p:spPr>
        <p:txBody>
          <a:bodyPr vert="horz" lIns="91595" tIns="45798" rIns="91595" bIns="45798" rtlCol="0"/>
          <a:lstStyle>
            <a:lvl1pPr algn="l">
              <a:defRPr sz="1200"/>
            </a:lvl1pPr>
          </a:lstStyle>
          <a:p>
            <a:endParaRPr lang="en-GB" dirty="0"/>
          </a:p>
        </p:txBody>
      </p:sp>
      <p:sp>
        <p:nvSpPr>
          <p:cNvPr id="3" name="Date Placeholder 2"/>
          <p:cNvSpPr>
            <a:spLocks noGrp="1"/>
          </p:cNvSpPr>
          <p:nvPr>
            <p:ph type="dt" idx="1"/>
          </p:nvPr>
        </p:nvSpPr>
        <p:spPr>
          <a:xfrm>
            <a:off x="3858537" y="0"/>
            <a:ext cx="2951850" cy="497126"/>
          </a:xfrm>
          <a:prstGeom prst="rect">
            <a:avLst/>
          </a:prstGeom>
        </p:spPr>
        <p:txBody>
          <a:bodyPr vert="horz" lIns="91595" tIns="45798" rIns="91595" bIns="45798" rtlCol="0"/>
          <a:lstStyle>
            <a:lvl1pPr algn="r">
              <a:defRPr sz="1200"/>
            </a:lvl1pPr>
          </a:lstStyle>
          <a:p>
            <a:fld id="{9A0B578B-4EB7-471A-8581-110111AF1E24}" type="datetimeFigureOut">
              <a:rPr lang="en-US" smtClean="0"/>
              <a:pPr/>
              <a:t>9/13/2018</a:t>
            </a:fld>
            <a:endParaRPr lang="en-GB" dirty="0"/>
          </a:p>
        </p:txBody>
      </p:sp>
      <p:sp>
        <p:nvSpPr>
          <p:cNvPr id="4" name="Slide Image Placeholder 3"/>
          <p:cNvSpPr>
            <a:spLocks noGrp="1" noRot="1" noChangeAspect="1"/>
          </p:cNvSpPr>
          <p:nvPr>
            <p:ph type="sldImg" idx="2"/>
          </p:nvPr>
        </p:nvSpPr>
        <p:spPr>
          <a:xfrm>
            <a:off x="920750" y="746125"/>
            <a:ext cx="4970463" cy="3727450"/>
          </a:xfrm>
          <a:prstGeom prst="rect">
            <a:avLst/>
          </a:prstGeom>
          <a:noFill/>
          <a:ln w="12700">
            <a:solidFill>
              <a:prstClr val="black"/>
            </a:solidFill>
          </a:ln>
        </p:spPr>
        <p:txBody>
          <a:bodyPr vert="horz" lIns="91595" tIns="45798" rIns="91595" bIns="45798" rtlCol="0" anchor="ctr"/>
          <a:lstStyle/>
          <a:p>
            <a:endParaRPr lang="en-GB" dirty="0"/>
          </a:p>
        </p:txBody>
      </p:sp>
      <p:sp>
        <p:nvSpPr>
          <p:cNvPr id="5" name="Notes Placeholder 4"/>
          <p:cNvSpPr>
            <a:spLocks noGrp="1"/>
          </p:cNvSpPr>
          <p:nvPr>
            <p:ph type="body" sz="quarter" idx="3"/>
          </p:nvPr>
        </p:nvSpPr>
        <p:spPr>
          <a:xfrm>
            <a:off x="681197" y="4722694"/>
            <a:ext cx="5449570" cy="4474131"/>
          </a:xfrm>
          <a:prstGeom prst="rect">
            <a:avLst/>
          </a:prstGeom>
        </p:spPr>
        <p:txBody>
          <a:bodyPr vert="horz" lIns="91595" tIns="45798" rIns="91595" bIns="4579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3661"/>
            <a:ext cx="2951850" cy="497126"/>
          </a:xfrm>
          <a:prstGeom prst="rect">
            <a:avLst/>
          </a:prstGeom>
        </p:spPr>
        <p:txBody>
          <a:bodyPr vert="horz" lIns="91595" tIns="45798" rIns="91595" bIns="4579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8537" y="9443661"/>
            <a:ext cx="2951850" cy="497126"/>
          </a:xfrm>
          <a:prstGeom prst="rect">
            <a:avLst/>
          </a:prstGeom>
        </p:spPr>
        <p:txBody>
          <a:bodyPr vert="horz" lIns="91595" tIns="45798" rIns="91595" bIns="45798" rtlCol="0" anchor="b"/>
          <a:lstStyle>
            <a:lvl1pPr algn="r">
              <a:defRPr sz="1200"/>
            </a:lvl1pPr>
          </a:lstStyle>
          <a:p>
            <a:fld id="{0E526397-51E2-458F-ABF5-3DD7101281A2}" type="slidenum">
              <a:rPr lang="en-GB" smtClean="0"/>
              <a:pPr/>
              <a:t>‹#›</a:t>
            </a:fld>
            <a:endParaRPr lang="en-GB" dirty="0"/>
          </a:p>
        </p:txBody>
      </p:sp>
    </p:spTree>
    <p:extLst>
      <p:ext uri="{BB962C8B-B14F-4D97-AF65-F5344CB8AC3E}">
        <p14:creationId xmlns:p14="http://schemas.microsoft.com/office/powerpoint/2010/main" val="1226784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58388" y="9442842"/>
            <a:ext cx="2952054" cy="498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68" tIns="47185" rIns="94368" bIns="47185"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44F73F5-A4DE-45E9-BCC8-95F50A36285B}" type="slidenum">
              <a:rPr lang="en-GB" sz="1300"/>
              <a:pPr algn="r" eaLnBrk="1" hangingPunct="1"/>
              <a:t>1</a:t>
            </a:fld>
            <a:endParaRPr lang="en-GB" sz="13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18704" y="857716"/>
            <a:ext cx="6462000" cy="4297356"/>
          </a:xfrm>
        </p:spPr>
        <p:txBody>
          <a:bodyPr tIns="0" bIns="0"/>
          <a:lstStyle>
            <a:lvl1pPr algn="l">
              <a:defRPr sz="3600"/>
            </a:lvl1pPr>
          </a:lstStyle>
          <a:p>
            <a:r>
              <a:rPr lang="en-US" dirty="0"/>
              <a:t>Click to edit Master title style</a:t>
            </a:r>
            <a:endParaRPr lang="en-GB" dirty="0"/>
          </a:p>
        </p:txBody>
      </p:sp>
      <p:sp>
        <p:nvSpPr>
          <p:cNvPr id="3" name="Subtitle 2"/>
          <p:cNvSpPr>
            <a:spLocks noGrp="1"/>
          </p:cNvSpPr>
          <p:nvPr>
            <p:ph type="subTitle" idx="1"/>
          </p:nvPr>
        </p:nvSpPr>
        <p:spPr>
          <a:xfrm>
            <a:off x="2218518" y="5290401"/>
            <a:ext cx="6462000" cy="1296000"/>
          </a:xfrm>
        </p:spPr>
        <p:txBody>
          <a:bodyPr tIns="0" bIns="0" anchor="t"/>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13" name="Picture 12" descr="http://sharepoint/Stock%20Photography/iStock_000003173327Small.jpg"/>
          <p:cNvPicPr/>
          <p:nvPr userDrawn="1"/>
        </p:nvPicPr>
        <p:blipFill rotWithShape="1">
          <a:blip r:embed="rId2" cstate="print">
            <a:extLst>
              <a:ext uri="{28A0092B-C50C-407E-A947-70E740481C1C}">
                <a14:useLocalDpi xmlns:a14="http://schemas.microsoft.com/office/drawing/2010/main" val="0"/>
              </a:ext>
            </a:extLst>
          </a:blip>
          <a:srcRect t="-113" b="-11"/>
          <a:stretch/>
        </p:blipFill>
        <p:spPr bwMode="auto">
          <a:xfrm>
            <a:off x="207962" y="857716"/>
            <a:ext cx="1296000" cy="1296000"/>
          </a:xfrm>
          <a:prstGeom prst="rect">
            <a:avLst/>
          </a:prstGeom>
          <a:noFill/>
          <a:ln>
            <a:noFill/>
          </a:ln>
          <a:effectLst>
            <a:outerShdw blurRad="50800" dist="38100" dir="2700000" sx="103000" sy="103000" algn="tl" rotWithShape="0">
              <a:prstClr val="black">
                <a:alpha val="40000"/>
              </a:prstClr>
            </a:outerShdw>
          </a:effectLst>
          <a:extLst>
            <a:ext uri="{53640926-AAD7-44D8-BBD7-CCE9431645EC}">
              <a14:shadowObscured xmlns:a14="http://schemas.microsoft.com/office/drawing/2010/main"/>
            </a:ext>
          </a:extLst>
        </p:spPr>
      </p:pic>
      <p:pic>
        <p:nvPicPr>
          <p:cNvPr id="14" name="Picture 13"/>
          <p:cNvPicPr/>
          <p:nvPr userDrawn="1"/>
        </p:nvPicPr>
        <p:blipFill rotWithShape="1">
          <a:blip r:embed="rId3" cstate="print">
            <a:extLst>
              <a:ext uri="{28A0092B-C50C-407E-A947-70E740481C1C}">
                <a14:useLocalDpi xmlns:a14="http://schemas.microsoft.com/office/drawing/2010/main" val="0"/>
              </a:ext>
            </a:extLst>
          </a:blip>
          <a:srcRect l="14726" t="208" r="13645" b="251"/>
          <a:stretch/>
        </p:blipFill>
        <p:spPr bwMode="auto">
          <a:xfrm>
            <a:off x="207962" y="2358394"/>
            <a:ext cx="1296000" cy="1296000"/>
          </a:xfrm>
          <a:prstGeom prst="rect">
            <a:avLst/>
          </a:prstGeom>
          <a:noFill/>
          <a:ln>
            <a:noFill/>
          </a:ln>
          <a:effectLst>
            <a:outerShdw blurRad="50800" dist="38100" dir="2700000" sx="103000" sy="103000" algn="tl" rotWithShape="0">
              <a:prstClr val="black">
                <a:alpha val="40000"/>
              </a:prstClr>
            </a:outerShdw>
          </a:effectLst>
          <a:extLst>
            <a:ext uri="{53640926-AAD7-44D8-BBD7-CCE9431645EC}">
              <a14:shadowObscured xmlns:a14="http://schemas.microsoft.com/office/drawing/2010/main"/>
            </a:ext>
          </a:extLst>
        </p:spPr>
      </p:pic>
      <p:pic>
        <p:nvPicPr>
          <p:cNvPr id="15" name="Picture 14"/>
          <p:cNvPicPr/>
          <p:nvPr userDrawn="1"/>
        </p:nvPicPr>
        <p:blipFill rotWithShape="1">
          <a:blip r:embed="rId4" cstate="print">
            <a:extLst>
              <a:ext uri="{28A0092B-C50C-407E-A947-70E740481C1C}">
                <a14:useLocalDpi xmlns:a14="http://schemas.microsoft.com/office/drawing/2010/main" val="0"/>
              </a:ext>
            </a:extLst>
          </a:blip>
          <a:srcRect t="-101"/>
          <a:stretch/>
        </p:blipFill>
        <p:spPr bwMode="auto">
          <a:xfrm>
            <a:off x="207962" y="5359751"/>
            <a:ext cx="1296000" cy="1296000"/>
          </a:xfrm>
          <a:prstGeom prst="rect">
            <a:avLst/>
          </a:prstGeom>
          <a:noFill/>
          <a:ln>
            <a:noFill/>
          </a:ln>
          <a:effectLst>
            <a:outerShdw blurRad="50800" dist="38100" dir="2700000" sx="103000" sy="103000" algn="tl" rotWithShape="0">
              <a:prstClr val="black">
                <a:alpha val="40000"/>
              </a:prstClr>
            </a:outerShdw>
          </a:effectLst>
          <a:extLst>
            <a:ext uri="{53640926-AAD7-44D8-BBD7-CCE9431645EC}">
              <a14:shadowObscured xmlns:a14="http://schemas.microsoft.com/office/drawing/2010/main"/>
            </a:ext>
          </a:extLst>
        </p:spPr>
      </p:pic>
      <p:pic>
        <p:nvPicPr>
          <p:cNvPr id="16" name="Picture 15"/>
          <p:cNvPicPr>
            <a:picLocks/>
          </p:cNvPicPr>
          <p:nvPr userDrawn="1"/>
        </p:nvPicPr>
        <p:blipFill rotWithShape="1">
          <a:blip r:embed="rId5" cstate="screen">
            <a:extLst>
              <a:ext uri="{28A0092B-C50C-407E-A947-70E740481C1C}">
                <a14:useLocalDpi xmlns:a14="http://schemas.microsoft.com/office/drawing/2010/main" val="0"/>
              </a:ext>
            </a:extLst>
          </a:blip>
          <a:srcRect/>
          <a:stretch/>
        </p:blipFill>
        <p:spPr bwMode="auto">
          <a:xfrm>
            <a:off x="207962" y="3859072"/>
            <a:ext cx="1296000" cy="1296000"/>
          </a:xfrm>
          <a:prstGeom prst="rect">
            <a:avLst/>
          </a:prstGeom>
          <a:noFill/>
          <a:ln>
            <a:noFill/>
          </a:ln>
          <a:effectLst>
            <a:outerShdw blurRad="50800" dist="38100" dir="2700000" sx="103000" sy="103000" algn="tl" rotWithShape="0">
              <a:prstClr val="black">
                <a:alpha val="40000"/>
              </a:prstClr>
            </a:outerShdw>
          </a:effectLst>
          <a:extLst>
            <a:ext uri="{53640926-AAD7-44D8-BBD7-CCE9431645EC}">
              <a14:shadowObscured xmlns:a14="http://schemas.microsoft.com/office/drawing/2010/main"/>
            </a:ext>
          </a:extLst>
        </p:spPr>
      </p:pic>
      <p:sp>
        <p:nvSpPr>
          <p:cNvPr id="17" name="Rectangle 2"/>
          <p:cNvSpPr txBox="1">
            <a:spLocks noChangeArrowheads="1"/>
          </p:cNvSpPr>
          <p:nvPr userDrawn="1"/>
        </p:nvSpPr>
        <p:spPr>
          <a:xfrm>
            <a:off x="141316" y="0"/>
            <a:ext cx="7930342" cy="57357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pPr algn="l"/>
            <a:r>
              <a:rPr lang="en-GB" sz="2800" dirty="0">
                <a:solidFill>
                  <a:schemeClr val="accent4">
                    <a:lumMod val="75000"/>
                  </a:schemeClr>
                </a:solidFill>
              </a:rPr>
              <a:t>www.ors.org.uk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http://sharepoint/Stock%20Photography/iStock_000003173327Small.jpg"/>
          <p:cNvPicPr/>
          <p:nvPr userDrawn="1"/>
        </p:nvPicPr>
        <p:blipFill rotWithShape="1">
          <a:blip r:embed="rId2" cstate="print">
            <a:extLst>
              <a:ext uri="{28A0092B-C50C-407E-A947-70E740481C1C}">
                <a14:useLocalDpi xmlns:a14="http://schemas.microsoft.com/office/drawing/2010/main" val="0"/>
              </a:ext>
            </a:extLst>
          </a:blip>
          <a:srcRect t="-113" b="-11"/>
          <a:stretch/>
        </p:blipFill>
        <p:spPr bwMode="auto">
          <a:xfrm>
            <a:off x="207962" y="857716"/>
            <a:ext cx="1296000" cy="1296000"/>
          </a:xfrm>
          <a:prstGeom prst="rect">
            <a:avLst/>
          </a:prstGeom>
          <a:noFill/>
          <a:ln>
            <a:noFill/>
          </a:ln>
          <a:effectLst>
            <a:outerShdw blurRad="50800" dist="38100" dir="2700000" sx="103000" sy="103000" algn="tl" rotWithShape="0">
              <a:prstClr val="black">
                <a:alpha val="40000"/>
              </a:prstClr>
            </a:outerShdw>
          </a:effectLst>
          <a:extLst>
            <a:ext uri="{53640926-AAD7-44D8-BBD7-CCE9431645EC}">
              <a14:shadowObscured xmlns:a14="http://schemas.microsoft.com/office/drawing/2010/main"/>
            </a:ext>
          </a:extLst>
        </p:spPr>
      </p:pic>
      <p:pic>
        <p:nvPicPr>
          <p:cNvPr id="6" name="Picture 5"/>
          <p:cNvPicPr/>
          <p:nvPr userDrawn="1"/>
        </p:nvPicPr>
        <p:blipFill rotWithShape="1">
          <a:blip r:embed="rId3" cstate="print">
            <a:extLst>
              <a:ext uri="{28A0092B-C50C-407E-A947-70E740481C1C}">
                <a14:useLocalDpi xmlns:a14="http://schemas.microsoft.com/office/drawing/2010/main" val="0"/>
              </a:ext>
            </a:extLst>
          </a:blip>
          <a:srcRect l="14726" t="208" r="13645" b="251"/>
          <a:stretch/>
        </p:blipFill>
        <p:spPr bwMode="auto">
          <a:xfrm>
            <a:off x="207962" y="2358394"/>
            <a:ext cx="1296000" cy="1296000"/>
          </a:xfrm>
          <a:prstGeom prst="rect">
            <a:avLst/>
          </a:prstGeom>
          <a:noFill/>
          <a:ln>
            <a:noFill/>
          </a:ln>
          <a:effectLst>
            <a:outerShdw blurRad="50800" dist="38100" dir="2700000" sx="103000" sy="103000" algn="tl" rotWithShape="0">
              <a:prstClr val="black">
                <a:alpha val="40000"/>
              </a:prstClr>
            </a:outerShdw>
          </a:effectLst>
          <a:extLst>
            <a:ext uri="{53640926-AAD7-44D8-BBD7-CCE9431645EC}">
              <a14:shadowObscured xmlns:a14="http://schemas.microsoft.com/office/drawing/2010/main"/>
            </a:ext>
          </a:extLst>
        </p:spPr>
      </p:pic>
      <p:pic>
        <p:nvPicPr>
          <p:cNvPr id="7" name="Picture 6"/>
          <p:cNvPicPr/>
          <p:nvPr userDrawn="1"/>
        </p:nvPicPr>
        <p:blipFill rotWithShape="1">
          <a:blip r:embed="rId4" cstate="print">
            <a:extLst>
              <a:ext uri="{28A0092B-C50C-407E-A947-70E740481C1C}">
                <a14:useLocalDpi xmlns:a14="http://schemas.microsoft.com/office/drawing/2010/main" val="0"/>
              </a:ext>
            </a:extLst>
          </a:blip>
          <a:srcRect t="-101"/>
          <a:stretch/>
        </p:blipFill>
        <p:spPr bwMode="auto">
          <a:xfrm>
            <a:off x="207962" y="5359751"/>
            <a:ext cx="1296000" cy="1296000"/>
          </a:xfrm>
          <a:prstGeom prst="rect">
            <a:avLst/>
          </a:prstGeom>
          <a:noFill/>
          <a:ln>
            <a:noFill/>
          </a:ln>
          <a:effectLst>
            <a:outerShdw blurRad="50800" dist="38100" dir="2700000" sx="103000" sy="103000" algn="tl" rotWithShape="0">
              <a:prstClr val="black">
                <a:alpha val="40000"/>
              </a:prstClr>
            </a:outerShdw>
          </a:effectLst>
          <a:extLst>
            <a:ext uri="{53640926-AAD7-44D8-BBD7-CCE9431645EC}">
              <a14:shadowObscured xmlns:a14="http://schemas.microsoft.com/office/drawing/2010/main"/>
            </a:ext>
          </a:extLst>
        </p:spPr>
      </p:pic>
      <p:pic>
        <p:nvPicPr>
          <p:cNvPr id="8" name="Picture 7"/>
          <p:cNvPicPr>
            <a:picLocks/>
          </p:cNvPicPr>
          <p:nvPr userDrawn="1"/>
        </p:nvPicPr>
        <p:blipFill rotWithShape="1">
          <a:blip r:embed="rId5" cstate="screen">
            <a:extLst>
              <a:ext uri="{28A0092B-C50C-407E-A947-70E740481C1C}">
                <a14:useLocalDpi xmlns:a14="http://schemas.microsoft.com/office/drawing/2010/main" val="0"/>
              </a:ext>
            </a:extLst>
          </a:blip>
          <a:srcRect/>
          <a:stretch/>
        </p:blipFill>
        <p:spPr bwMode="auto">
          <a:xfrm>
            <a:off x="207962" y="3859072"/>
            <a:ext cx="1296000" cy="1296000"/>
          </a:xfrm>
          <a:prstGeom prst="rect">
            <a:avLst/>
          </a:prstGeom>
          <a:noFill/>
          <a:ln>
            <a:noFill/>
          </a:ln>
          <a:effectLst>
            <a:outerShdw blurRad="50800" dist="38100" dir="2700000" sx="103000" sy="103000" algn="tl" rotWithShape="0">
              <a:prstClr val="black">
                <a:alpha val="40000"/>
              </a:prstClr>
            </a:outerShdw>
          </a:effectLst>
          <a:extLst>
            <a:ext uri="{53640926-AAD7-44D8-BBD7-CCE9431645EC}">
              <a14:shadowObscured xmlns:a14="http://schemas.microsoft.com/office/drawing/2010/main"/>
            </a:ext>
          </a:extLst>
        </p:spPr>
      </p:pic>
      <p:sp>
        <p:nvSpPr>
          <p:cNvPr id="9" name="Rectangle 2"/>
          <p:cNvSpPr txBox="1">
            <a:spLocks noChangeArrowheads="1"/>
          </p:cNvSpPr>
          <p:nvPr userDrawn="1"/>
        </p:nvSpPr>
        <p:spPr>
          <a:xfrm>
            <a:off x="141316" y="0"/>
            <a:ext cx="7930342" cy="57357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pPr algn="l"/>
            <a:r>
              <a:rPr lang="en-GB" sz="2800" dirty="0">
                <a:solidFill>
                  <a:schemeClr val="accent4">
                    <a:lumMod val="75000"/>
                  </a:schemeClr>
                </a:solidFill>
              </a:rPr>
              <a:t>www.ors.org.uk</a:t>
            </a:r>
          </a:p>
        </p:txBody>
      </p:sp>
      <p:sp>
        <p:nvSpPr>
          <p:cNvPr id="10" name="Title 1"/>
          <p:cNvSpPr>
            <a:spLocks noGrp="1"/>
          </p:cNvSpPr>
          <p:nvPr>
            <p:ph type="ctrTitle"/>
          </p:nvPr>
        </p:nvSpPr>
        <p:spPr>
          <a:xfrm>
            <a:off x="2218704" y="857719"/>
            <a:ext cx="6462000" cy="2905167"/>
          </a:xfrm>
        </p:spPr>
        <p:txBody>
          <a:bodyPr tIns="0" bIns="0" anchor="b"/>
          <a:lstStyle>
            <a:lvl1pPr algn="l">
              <a:defRPr sz="3600" cap="all" baseline="0"/>
            </a:lvl1pPr>
          </a:lstStyle>
          <a:p>
            <a:r>
              <a:rPr lang="en-US" dirty="0"/>
              <a:t>Click to edit Master title style</a:t>
            </a:r>
            <a:endParaRPr lang="en-GB" dirty="0"/>
          </a:p>
        </p:txBody>
      </p:sp>
      <p:sp>
        <p:nvSpPr>
          <p:cNvPr id="11" name="Subtitle 2"/>
          <p:cNvSpPr>
            <a:spLocks noGrp="1"/>
          </p:cNvSpPr>
          <p:nvPr>
            <p:ph type="subTitle" idx="1"/>
          </p:nvPr>
        </p:nvSpPr>
        <p:spPr>
          <a:xfrm>
            <a:off x="2218518" y="3766657"/>
            <a:ext cx="6462000" cy="2889094"/>
          </a:xfrm>
        </p:spPr>
        <p:txBody>
          <a:bodyPr tIns="0" bIns="0" anchor="t">
            <a:normAutofit/>
          </a:bodyPr>
          <a:lstStyle>
            <a:lvl1pPr marL="0" indent="0" algn="l">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GB" dirty="0"/>
          </a:p>
        </p:txBody>
      </p:sp>
      <p:sp>
        <p:nvSpPr>
          <p:cNvPr id="4" name="Text Placeholder 2"/>
          <p:cNvSpPr>
            <a:spLocks noGrp="1"/>
          </p:cNvSpPr>
          <p:nvPr>
            <p:ph idx="1"/>
          </p:nvPr>
        </p:nvSpPr>
        <p:spPr>
          <a:xfrm>
            <a:off x="702794" y="1315387"/>
            <a:ext cx="7740000" cy="540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3069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GB" dirty="0"/>
          </a:p>
        </p:txBody>
      </p:sp>
      <p:sp>
        <p:nvSpPr>
          <p:cNvPr id="4" name="Text Placeholder 2"/>
          <p:cNvSpPr>
            <a:spLocks noGrp="1"/>
          </p:cNvSpPr>
          <p:nvPr>
            <p:ph idx="1"/>
          </p:nvPr>
        </p:nvSpPr>
        <p:spPr>
          <a:xfrm>
            <a:off x="141469" y="922719"/>
            <a:ext cx="8861368" cy="57939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51370" y="922714"/>
            <a:ext cx="4348800" cy="5802285"/>
          </a:xfrm>
        </p:spPr>
        <p:txBody>
          <a:bodyPr/>
          <a:lstStyle>
            <a:lvl1pPr marL="284400" indent="-284400">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6967" y="922714"/>
            <a:ext cx="4347557" cy="5802285"/>
          </a:xfrm>
        </p:spPr>
        <p:txBody>
          <a:bodyPr/>
          <a:lstStyle>
            <a:lvl1pPr marL="284400" indent="-284400">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158071" y="928264"/>
            <a:ext cx="4348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071" y="1579418"/>
            <a:ext cx="4348800" cy="51422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646" y="928264"/>
            <a:ext cx="4348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646" y="1579418"/>
            <a:ext cx="4348800" cy="51422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1993" y="922713"/>
            <a:ext cx="5735781" cy="5830808"/>
          </a:xfrm>
        </p:spPr>
        <p:txBody>
          <a:bodyPr>
            <a:normAutofit/>
          </a:bodyPr>
          <a:lstStyle>
            <a:lvl1pPr>
              <a:defRPr sz="26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1"/>
          <p:cNvSpPr>
            <a:spLocks noGrp="1"/>
          </p:cNvSpPr>
          <p:nvPr>
            <p:ph type="title"/>
          </p:nvPr>
        </p:nvSpPr>
        <p:spPr>
          <a:xfrm>
            <a:off x="141316" y="0"/>
            <a:ext cx="7705900" cy="573578"/>
          </a:xfrm>
        </p:spPr>
        <p:txBody>
          <a:bodyPr/>
          <a:lstStyle>
            <a:lvl1pPr>
              <a:defRPr/>
            </a:lvl1pPr>
          </a:lstStyle>
          <a:p>
            <a:r>
              <a:rPr lang="en-US"/>
              <a:t>Click to edit Master title style</a:t>
            </a:r>
            <a:endParaRPr lang="en-GB" dirty="0"/>
          </a:p>
        </p:txBody>
      </p:sp>
      <p:sp>
        <p:nvSpPr>
          <p:cNvPr id="5" name="Content Placeholder 2"/>
          <p:cNvSpPr>
            <a:spLocks noGrp="1"/>
          </p:cNvSpPr>
          <p:nvPr>
            <p:ph sz="half" idx="10"/>
          </p:nvPr>
        </p:nvSpPr>
        <p:spPr>
          <a:xfrm>
            <a:off x="151217" y="922714"/>
            <a:ext cx="3020608" cy="5802285"/>
          </a:xfrm>
        </p:spPr>
        <p:txBody>
          <a:bodyPr/>
          <a:lstStyle>
            <a:lvl1pPr marL="284400" indent="-284400">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99" y="5149746"/>
            <a:ext cx="5487353"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599" y="961921"/>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599" y="5716484"/>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Y-Login\Pictures\ORS banner reversed.jp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0" y="0"/>
            <a:ext cx="9145588" cy="998349"/>
          </a:xfrm>
          <a:prstGeom prst="rect">
            <a:avLst/>
          </a:prstGeom>
          <a:noFill/>
        </p:spPr>
      </p:pic>
      <p:sp>
        <p:nvSpPr>
          <p:cNvPr id="2" name="Title Placeholder 1"/>
          <p:cNvSpPr>
            <a:spLocks noGrp="1"/>
          </p:cNvSpPr>
          <p:nvPr>
            <p:ph type="title"/>
          </p:nvPr>
        </p:nvSpPr>
        <p:spPr>
          <a:xfrm>
            <a:off x="141316" y="0"/>
            <a:ext cx="7930342" cy="573578"/>
          </a:xfrm>
          <a:prstGeom prst="rect">
            <a:avLst/>
          </a:prstGeom>
          <a:noFill/>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141469" y="922719"/>
            <a:ext cx="8861368" cy="57939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52" r:id="rId5"/>
    <p:sldLayoutId id="2147483653" r:id="rId6"/>
    <p:sldLayoutId id="2147483656" r:id="rId7"/>
    <p:sldLayoutId id="2147483657" r:id="rId8"/>
    <p:sldLayoutId id="2147483654" r:id="rId9"/>
    <p:sldLayoutId id="2147483655" r:id="rId10"/>
  </p:sldLayoutIdLst>
  <p:txStyles>
    <p:titleStyle>
      <a:lvl1pPr algn="l" defTabSz="914400" rtl="0" eaLnBrk="1" latinLnBrk="0" hangingPunct="1">
        <a:spcBef>
          <a:spcPct val="0"/>
        </a:spcBef>
        <a:buNone/>
        <a:defRPr sz="2600" b="1" kern="1200">
          <a:solidFill>
            <a:schemeClr val="tx1"/>
          </a:solidFill>
          <a:latin typeface="+mj-lt"/>
          <a:ea typeface="+mj-ea"/>
          <a:cs typeface="+mj-cs"/>
        </a:defRPr>
      </a:lvl1pPr>
    </p:titleStyle>
    <p:bodyStyle>
      <a:lvl1pPr marL="284400" indent="-284400" algn="l" defTabSz="914400" rtl="0" eaLnBrk="1" latinLnBrk="0" hangingPunct="1">
        <a:spcBef>
          <a:spcPct val="20000"/>
        </a:spcBef>
        <a:buFont typeface="Calibri" pitchFamily="34" charset="0"/>
        <a:buChar char="»"/>
        <a:defRPr sz="2600" b="1" kern="1200">
          <a:solidFill>
            <a:srgbClr val="7030A0"/>
          </a:solidFill>
          <a:latin typeface="+mn-lt"/>
          <a:ea typeface="+mn-ea"/>
          <a:cs typeface="+mn-cs"/>
        </a:defRPr>
      </a:lvl1pPr>
      <a:lvl2pPr marL="28440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680400" indent="-228600" algn="l" defTabSz="914400" rtl="0" eaLnBrk="1" latinLnBrk="0" hangingPunct="1">
        <a:spcBef>
          <a:spcPct val="20000"/>
        </a:spcBef>
        <a:buFont typeface="Arial" pitchFamily="34" charset="0"/>
        <a:buChar char="•"/>
        <a:defRPr sz="2000" kern="1200">
          <a:solidFill>
            <a:srgbClr val="7030A0"/>
          </a:solidFill>
          <a:latin typeface="+mn-lt"/>
          <a:ea typeface="+mn-ea"/>
          <a:cs typeface="+mn-cs"/>
        </a:defRPr>
      </a:lvl3pPr>
      <a:lvl4pPr marL="932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932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18704" y="857716"/>
            <a:ext cx="6926884" cy="4297356"/>
          </a:xfrm>
        </p:spPr>
        <p:txBody>
          <a:bodyPr/>
          <a:lstStyle/>
          <a:p>
            <a:r>
              <a:rPr lang="en-GB" sz="1800" dirty="0"/>
              <a:t>                                                                  </a:t>
            </a:r>
            <a:br>
              <a:rPr lang="en-GB" sz="1800" dirty="0"/>
            </a:br>
            <a:br>
              <a:rPr lang="en-GB" sz="1800" dirty="0"/>
            </a:br>
            <a:br>
              <a:rPr lang="en-GB" sz="1800" dirty="0"/>
            </a:br>
            <a:br>
              <a:rPr lang="en-GB" sz="1800" dirty="0"/>
            </a:br>
            <a:br>
              <a:rPr lang="en-GB" dirty="0"/>
            </a:br>
            <a:br>
              <a:rPr lang="en-GB" dirty="0"/>
            </a:br>
            <a:br>
              <a:rPr lang="en-GB" dirty="0"/>
            </a:br>
            <a:r>
              <a:rPr lang="en-GB" dirty="0"/>
              <a:t>Nottingham Core</a:t>
            </a:r>
            <a:br>
              <a:rPr lang="en-GB" dirty="0"/>
            </a:br>
            <a:r>
              <a:rPr lang="en-GB" sz="3200" dirty="0">
                <a:solidFill>
                  <a:schemeClr val="accent4">
                    <a:lumMod val="75000"/>
                  </a:schemeClr>
                </a:solidFill>
              </a:rPr>
              <a:t>Functional Housing Market Area Boundary Study 2018</a:t>
            </a:r>
            <a:br>
              <a:rPr lang="en-GB" dirty="0"/>
            </a:br>
            <a:br>
              <a:rPr lang="en-GB" sz="2400" dirty="0">
                <a:solidFill>
                  <a:schemeClr val="accent4">
                    <a:lumMod val="75000"/>
                  </a:schemeClr>
                </a:solidFill>
              </a:rPr>
            </a:br>
            <a:br>
              <a:rPr lang="en-GB" sz="4000" dirty="0">
                <a:solidFill>
                  <a:schemeClr val="accent4">
                    <a:lumMod val="75000"/>
                  </a:schemeClr>
                </a:solidFill>
              </a:rPr>
            </a:br>
            <a:br>
              <a:rPr lang="en-GB" cap="all" dirty="0"/>
            </a:br>
            <a:endParaRPr lang="en-US" dirty="0"/>
          </a:p>
        </p:txBody>
      </p:sp>
      <p:sp>
        <p:nvSpPr>
          <p:cNvPr id="5123" name="Subtitle 1"/>
          <p:cNvSpPr>
            <a:spLocks noGrp="1"/>
          </p:cNvSpPr>
          <p:nvPr>
            <p:ph type="subTitle" idx="1"/>
          </p:nvPr>
        </p:nvSpPr>
        <p:spPr>
          <a:xfrm>
            <a:off x="2208470" y="5290401"/>
            <a:ext cx="6462000" cy="1296000"/>
          </a:xfrm>
        </p:spPr>
        <p:txBody>
          <a:bodyPr>
            <a:noAutofit/>
          </a:bodyPr>
          <a:lstStyle/>
          <a:p>
            <a:r>
              <a:rPr lang="en-GB" sz="2400" dirty="0">
                <a:solidFill>
                  <a:schemeClr val="accent4">
                    <a:lumMod val="75000"/>
                  </a:schemeClr>
                </a:solidFill>
              </a:rPr>
              <a:t>Trevor Baker</a:t>
            </a:r>
          </a:p>
          <a:p>
            <a:r>
              <a:rPr lang="en-GB" sz="2400" dirty="0">
                <a:solidFill>
                  <a:schemeClr val="accent4">
                    <a:lumMod val="75000"/>
                  </a:schemeClr>
                </a:solidFill>
              </a:rPr>
              <a:t>Opinion Research Services</a:t>
            </a:r>
          </a:p>
          <a:p>
            <a:br>
              <a:rPr lang="en-GB" sz="1800" dirty="0">
                <a:solidFill>
                  <a:schemeClr val="tx1"/>
                </a:solidFill>
              </a:rPr>
            </a:br>
            <a:endParaRPr lang="en-GB" sz="1800" dirty="0">
              <a:solidFill>
                <a:schemeClr val="tx1"/>
              </a:solidFill>
            </a:endParaRPr>
          </a:p>
        </p:txBody>
      </p:sp>
    </p:spTree>
    <p:extLst>
      <p:ext uri="{BB962C8B-B14F-4D97-AF65-F5344CB8AC3E}">
        <p14:creationId xmlns:p14="http://schemas.microsoft.com/office/powerpoint/2010/main" val="292988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Migration </a:t>
            </a:r>
            <a:r>
              <a:rPr lang="en-GB" sz="2800" dirty="0"/>
              <a:t>Self-containment Census 2011</a:t>
            </a:r>
            <a:endParaRPr lang="en-GB" dirty="0"/>
          </a:p>
        </p:txBody>
      </p:sp>
      <p:graphicFrame>
        <p:nvGraphicFramePr>
          <p:cNvPr id="6" name="Content Placeholder 5">
            <a:extLst>
              <a:ext uri="{FF2B5EF4-FFF2-40B4-BE49-F238E27FC236}">
                <a16:creationId xmlns:a16="http://schemas.microsoft.com/office/drawing/2014/main" id="{21718A4A-5941-4798-8334-9F628735768E}"/>
              </a:ext>
            </a:extLst>
          </p:cNvPr>
          <p:cNvGraphicFramePr>
            <a:graphicFrameLocks noGrp="1"/>
          </p:cNvGraphicFramePr>
          <p:nvPr>
            <p:ph idx="1"/>
            <p:extLst>
              <p:ext uri="{D42A27DB-BD31-4B8C-83A1-F6EECF244321}">
                <p14:modId xmlns:p14="http://schemas.microsoft.com/office/powerpoint/2010/main" val="972139319"/>
              </p:ext>
            </p:extLst>
          </p:nvPr>
        </p:nvGraphicFramePr>
        <p:xfrm>
          <a:off x="437323" y="1113182"/>
          <a:ext cx="8348868" cy="5322393"/>
        </p:xfrm>
        <a:graphic>
          <a:graphicData uri="http://schemas.openxmlformats.org/drawingml/2006/table">
            <a:tbl>
              <a:tblPr firstRow="1" firstCol="1" bandRow="1">
                <a:tableStyleId>{5C22544A-7EE6-4342-B048-85BDC9FD1C3A}</a:tableStyleId>
              </a:tblPr>
              <a:tblGrid>
                <a:gridCol w="3379737">
                  <a:extLst>
                    <a:ext uri="{9D8B030D-6E8A-4147-A177-3AD203B41FA5}">
                      <a16:colId xmlns:a16="http://schemas.microsoft.com/office/drawing/2014/main" val="45076575"/>
                    </a:ext>
                  </a:extLst>
                </a:gridCol>
                <a:gridCol w="1607584">
                  <a:extLst>
                    <a:ext uri="{9D8B030D-6E8A-4147-A177-3AD203B41FA5}">
                      <a16:colId xmlns:a16="http://schemas.microsoft.com/office/drawing/2014/main" val="2429666423"/>
                    </a:ext>
                  </a:extLst>
                </a:gridCol>
                <a:gridCol w="1607584">
                  <a:extLst>
                    <a:ext uri="{9D8B030D-6E8A-4147-A177-3AD203B41FA5}">
                      <a16:colId xmlns:a16="http://schemas.microsoft.com/office/drawing/2014/main" val="3862338890"/>
                    </a:ext>
                  </a:extLst>
                </a:gridCol>
                <a:gridCol w="1753963">
                  <a:extLst>
                    <a:ext uri="{9D8B030D-6E8A-4147-A177-3AD203B41FA5}">
                      <a16:colId xmlns:a16="http://schemas.microsoft.com/office/drawing/2014/main" val="1104280727"/>
                    </a:ext>
                  </a:extLst>
                </a:gridCol>
              </a:tblGrid>
              <a:tr h="498964">
                <a:tc>
                  <a:txBody>
                    <a:bodyPr/>
                    <a:lstStyle/>
                    <a:p>
                      <a:endParaRPr lang="en-GB" sz="1400">
                        <a:effectLst/>
                        <a:latin typeface="+mn-lt"/>
                        <a:cs typeface="Times New Roman" panose="02020603050405020304" pitchFamily="18" charset="0"/>
                      </a:endParaRPr>
                    </a:p>
                  </a:txBody>
                  <a:tcPr marL="68580" marR="68580" marT="0" marB="0" anchor="b"/>
                </a:tc>
                <a:tc>
                  <a:txBody>
                    <a:bodyPr/>
                    <a:lstStyle/>
                    <a:p>
                      <a:pPr algn="ctr">
                        <a:lnSpc>
                          <a:spcPct val="115000"/>
                        </a:lnSpc>
                        <a:spcBef>
                          <a:spcPts val="1000"/>
                        </a:spcBef>
                        <a:spcAft>
                          <a:spcPts val="0"/>
                        </a:spcAft>
                      </a:pPr>
                      <a:r>
                        <a:rPr lang="en-GB" sz="1400">
                          <a:effectLst/>
                          <a:latin typeface="+mn-lt"/>
                        </a:rPr>
                        <a:t>Reside and work in area</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0"/>
                        </a:spcBef>
                        <a:spcAft>
                          <a:spcPts val="0"/>
                        </a:spcAft>
                      </a:pPr>
                      <a:r>
                        <a:rPr lang="en-GB" sz="1400">
                          <a:effectLst/>
                          <a:latin typeface="+mn-lt"/>
                        </a:rPr>
                        <a:t>Reside in area</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0"/>
                        </a:spcBef>
                        <a:spcAft>
                          <a:spcPts val="0"/>
                        </a:spcAft>
                      </a:pPr>
                      <a:r>
                        <a:rPr lang="en-GB" sz="1400">
                          <a:effectLst/>
                          <a:latin typeface="+mn-lt"/>
                        </a:rPr>
                        <a:t>Work in area</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2690910"/>
                  </a:ext>
                </a:extLst>
              </a:tr>
              <a:tr h="454790">
                <a:tc>
                  <a:txBody>
                    <a:bodyPr/>
                    <a:lstStyle/>
                    <a:p>
                      <a:pPr>
                        <a:lnSpc>
                          <a:spcPct val="115000"/>
                        </a:lnSpc>
                        <a:spcBef>
                          <a:spcPts val="500"/>
                        </a:spcBef>
                        <a:spcAft>
                          <a:spcPts val="500"/>
                        </a:spcAft>
                      </a:pPr>
                      <a:r>
                        <a:rPr lang="en-GB" sz="1400">
                          <a:effectLst/>
                          <a:latin typeface="+mn-lt"/>
                        </a:rPr>
                        <a:t>Number of workers</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 </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Bef>
                          <a:spcPts val="1000"/>
                        </a:spcBef>
                        <a:spcAft>
                          <a:spcPts val="0"/>
                        </a:spcAft>
                      </a:pPr>
                      <a:r>
                        <a:rPr lang="en-GB" sz="1400">
                          <a:effectLst/>
                          <a:latin typeface="+mn-lt"/>
                        </a:rPr>
                        <a:t> </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Bef>
                          <a:spcPts val="1000"/>
                        </a:spcBef>
                        <a:spcAft>
                          <a:spcPts val="0"/>
                        </a:spcAft>
                      </a:pPr>
                      <a:r>
                        <a:rPr lang="en-GB" sz="1400">
                          <a:effectLst/>
                          <a:latin typeface="+mn-lt"/>
                        </a:rPr>
                        <a:t> </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68945216"/>
                  </a:ext>
                </a:extLst>
              </a:tr>
              <a:tr h="357407">
                <a:tc>
                  <a:txBody>
                    <a:bodyPr/>
                    <a:lstStyle/>
                    <a:p>
                      <a:pPr algn="r">
                        <a:lnSpc>
                          <a:spcPct val="115000"/>
                        </a:lnSpc>
                        <a:spcBef>
                          <a:spcPts val="1000"/>
                        </a:spcBef>
                        <a:spcAft>
                          <a:spcPts val="0"/>
                        </a:spcAft>
                      </a:pPr>
                      <a:r>
                        <a:rPr lang="en-GB" sz="1400">
                          <a:effectLst/>
                          <a:latin typeface="+mn-lt"/>
                        </a:rPr>
                        <a:t>Broxtowe</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20,004</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53,367</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39,012</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986372"/>
                  </a:ext>
                </a:extLst>
              </a:tr>
              <a:tr h="357407">
                <a:tc>
                  <a:txBody>
                    <a:bodyPr/>
                    <a:lstStyle/>
                    <a:p>
                      <a:pPr algn="r">
                        <a:lnSpc>
                          <a:spcPct val="115000"/>
                        </a:lnSpc>
                        <a:spcBef>
                          <a:spcPts val="1000"/>
                        </a:spcBef>
                        <a:spcAft>
                          <a:spcPts val="0"/>
                        </a:spcAft>
                      </a:pPr>
                      <a:r>
                        <a:rPr lang="en-GB" sz="1400">
                          <a:effectLst/>
                          <a:latin typeface="+mn-lt"/>
                        </a:rPr>
                        <a:t>Erewash</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26,576</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55,112</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43,203</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128854"/>
                  </a:ext>
                </a:extLst>
              </a:tr>
              <a:tr h="357407">
                <a:tc>
                  <a:txBody>
                    <a:bodyPr/>
                    <a:lstStyle/>
                    <a:p>
                      <a:pPr algn="r">
                        <a:lnSpc>
                          <a:spcPct val="115000"/>
                        </a:lnSpc>
                        <a:spcBef>
                          <a:spcPts val="1000"/>
                        </a:spcBef>
                        <a:spcAft>
                          <a:spcPts val="0"/>
                        </a:spcAft>
                      </a:pPr>
                      <a:r>
                        <a:rPr lang="en-GB" sz="1400">
                          <a:effectLst/>
                          <a:latin typeface="+mn-lt"/>
                        </a:rPr>
                        <a:t>Gedling</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21,725</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55,929</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37,164</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2785376"/>
                  </a:ext>
                </a:extLst>
              </a:tr>
              <a:tr h="357407">
                <a:tc>
                  <a:txBody>
                    <a:bodyPr/>
                    <a:lstStyle/>
                    <a:p>
                      <a:pPr algn="r">
                        <a:lnSpc>
                          <a:spcPct val="115000"/>
                        </a:lnSpc>
                        <a:spcBef>
                          <a:spcPts val="1000"/>
                        </a:spcBef>
                        <a:spcAft>
                          <a:spcPts val="0"/>
                        </a:spcAft>
                      </a:pPr>
                      <a:r>
                        <a:rPr lang="en-GB" sz="1400">
                          <a:effectLst/>
                          <a:latin typeface="+mn-lt"/>
                        </a:rPr>
                        <a:t>Nottingham</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85,202</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123,743</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174,936</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7009635"/>
                  </a:ext>
                </a:extLst>
              </a:tr>
              <a:tr h="357407">
                <a:tc>
                  <a:txBody>
                    <a:bodyPr/>
                    <a:lstStyle/>
                    <a:p>
                      <a:pPr algn="r">
                        <a:lnSpc>
                          <a:spcPct val="115000"/>
                        </a:lnSpc>
                        <a:spcBef>
                          <a:spcPts val="1000"/>
                        </a:spcBef>
                        <a:spcAft>
                          <a:spcPts val="0"/>
                        </a:spcAft>
                      </a:pPr>
                      <a:r>
                        <a:rPr lang="en-GB" sz="1400">
                          <a:effectLst/>
                          <a:latin typeface="+mn-lt"/>
                        </a:rPr>
                        <a:t>Rushcliffe</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25,324</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55,665</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46,256</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61901487"/>
                  </a:ext>
                </a:extLst>
              </a:tr>
              <a:tr h="454790">
                <a:tc>
                  <a:txBody>
                    <a:bodyPr/>
                    <a:lstStyle/>
                    <a:p>
                      <a:endParaRPr lang="en-GB" sz="1400">
                        <a:effectLst/>
                        <a:latin typeface="+mn-lt"/>
                        <a:cs typeface="Times New Roman" panose="02020603050405020304" pitchFamily="18" charset="0"/>
                      </a:endParaRPr>
                    </a:p>
                  </a:txBody>
                  <a:tcPr marL="68580" marR="68580" marT="0" marB="0" anchor="ctr"/>
                </a:tc>
                <a:tc>
                  <a:txBody>
                    <a:bodyPr/>
                    <a:lstStyle/>
                    <a:p>
                      <a:endParaRPr lang="en-GB" sz="1400">
                        <a:effectLst/>
                        <a:latin typeface="+mn-lt"/>
                        <a:cs typeface="Times New Roman" panose="02020603050405020304" pitchFamily="18" charset="0"/>
                      </a:endParaRPr>
                    </a:p>
                  </a:txBody>
                  <a:tcPr marL="68580" marR="68580" marT="0" marB="0" anchor="b"/>
                </a:tc>
                <a:tc>
                  <a:txBody>
                    <a:bodyPr/>
                    <a:lstStyle/>
                    <a:p>
                      <a:pPr algn="ctr">
                        <a:lnSpc>
                          <a:spcPct val="115000"/>
                        </a:lnSpc>
                        <a:spcBef>
                          <a:spcPts val="500"/>
                        </a:spcBef>
                        <a:spcAft>
                          <a:spcPts val="500"/>
                        </a:spcAft>
                      </a:pPr>
                      <a:r>
                        <a:rPr lang="en-GB" sz="1400">
                          <a:effectLst/>
                          <a:latin typeface="+mn-lt"/>
                        </a:rPr>
                        <a:t>Residents who work in area</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500"/>
                        </a:spcBef>
                        <a:spcAft>
                          <a:spcPts val="500"/>
                        </a:spcAft>
                      </a:pPr>
                      <a:r>
                        <a:rPr lang="en-GB" sz="1400">
                          <a:effectLst/>
                          <a:latin typeface="+mn-lt"/>
                        </a:rPr>
                        <a:t>Workers who reside in area</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8437559"/>
                  </a:ext>
                </a:extLst>
              </a:tr>
              <a:tr h="268055">
                <a:tc>
                  <a:txBody>
                    <a:bodyPr/>
                    <a:lstStyle/>
                    <a:p>
                      <a:pPr>
                        <a:lnSpc>
                          <a:spcPct val="115000"/>
                        </a:lnSpc>
                        <a:spcBef>
                          <a:spcPts val="500"/>
                        </a:spcBef>
                        <a:spcAft>
                          <a:spcPts val="500"/>
                        </a:spcAft>
                      </a:pPr>
                      <a:r>
                        <a:rPr lang="en-GB" sz="1400">
                          <a:effectLst/>
                          <a:latin typeface="+mn-lt"/>
                        </a:rPr>
                        <a:t>Proportion of workers</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 </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Bef>
                          <a:spcPts val="1000"/>
                        </a:spcBef>
                        <a:spcAft>
                          <a:spcPts val="0"/>
                        </a:spcAft>
                      </a:pPr>
                      <a:r>
                        <a:rPr lang="en-GB" sz="1400">
                          <a:effectLst/>
                          <a:latin typeface="+mn-lt"/>
                        </a:rPr>
                        <a:t> </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Bef>
                          <a:spcPts val="1000"/>
                        </a:spcBef>
                        <a:spcAft>
                          <a:spcPts val="0"/>
                        </a:spcAft>
                      </a:pPr>
                      <a:r>
                        <a:rPr lang="en-GB" sz="1400">
                          <a:effectLst/>
                          <a:latin typeface="+mn-lt"/>
                        </a:rPr>
                        <a:t> </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16633058"/>
                  </a:ext>
                </a:extLst>
              </a:tr>
              <a:tr h="367447">
                <a:tc>
                  <a:txBody>
                    <a:bodyPr/>
                    <a:lstStyle/>
                    <a:p>
                      <a:pPr algn="r">
                        <a:lnSpc>
                          <a:spcPct val="115000"/>
                        </a:lnSpc>
                        <a:spcBef>
                          <a:spcPts val="1000"/>
                        </a:spcBef>
                        <a:spcAft>
                          <a:spcPts val="0"/>
                        </a:spcAft>
                      </a:pPr>
                      <a:r>
                        <a:rPr lang="en-GB" sz="1400">
                          <a:effectLst/>
                          <a:latin typeface="+mn-lt"/>
                        </a:rPr>
                        <a:t>Broxtowe</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endParaRPr lang="en-GB" sz="1400">
                        <a:effectLst/>
                        <a:latin typeface="+mn-lt"/>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37.5%</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51.3%</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4526903"/>
                  </a:ext>
                </a:extLst>
              </a:tr>
              <a:tr h="367447">
                <a:tc>
                  <a:txBody>
                    <a:bodyPr/>
                    <a:lstStyle/>
                    <a:p>
                      <a:pPr algn="r">
                        <a:lnSpc>
                          <a:spcPct val="115000"/>
                        </a:lnSpc>
                        <a:spcBef>
                          <a:spcPts val="1000"/>
                        </a:spcBef>
                        <a:spcAft>
                          <a:spcPts val="0"/>
                        </a:spcAft>
                      </a:pPr>
                      <a:r>
                        <a:rPr lang="en-GB" sz="1400">
                          <a:effectLst/>
                          <a:latin typeface="+mn-lt"/>
                        </a:rPr>
                        <a:t>Erewash</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 </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48.2%</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61.5%</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6325684"/>
                  </a:ext>
                </a:extLst>
              </a:tr>
              <a:tr h="367447">
                <a:tc>
                  <a:txBody>
                    <a:bodyPr/>
                    <a:lstStyle/>
                    <a:p>
                      <a:pPr algn="r">
                        <a:lnSpc>
                          <a:spcPct val="115000"/>
                        </a:lnSpc>
                        <a:spcBef>
                          <a:spcPts val="1000"/>
                        </a:spcBef>
                        <a:spcAft>
                          <a:spcPts val="0"/>
                        </a:spcAft>
                      </a:pPr>
                      <a:r>
                        <a:rPr lang="en-GB" sz="1400">
                          <a:effectLst/>
                          <a:latin typeface="+mn-lt"/>
                        </a:rPr>
                        <a:t>Gedling</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 </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38.8%</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58.5%</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7629458"/>
                  </a:ext>
                </a:extLst>
              </a:tr>
              <a:tr h="367447">
                <a:tc>
                  <a:txBody>
                    <a:bodyPr/>
                    <a:lstStyle/>
                    <a:p>
                      <a:pPr algn="r">
                        <a:lnSpc>
                          <a:spcPct val="115000"/>
                        </a:lnSpc>
                        <a:spcBef>
                          <a:spcPts val="1000"/>
                        </a:spcBef>
                        <a:spcAft>
                          <a:spcPts val="0"/>
                        </a:spcAft>
                      </a:pPr>
                      <a:r>
                        <a:rPr lang="en-GB" sz="1400">
                          <a:effectLst/>
                          <a:latin typeface="+mn-lt"/>
                        </a:rPr>
                        <a:t>Nottingham</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endParaRPr lang="en-GB" sz="1400">
                        <a:effectLst/>
                        <a:latin typeface="+mn-lt"/>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68.9%</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48.7%</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2746156"/>
                  </a:ext>
                </a:extLst>
              </a:tr>
              <a:tr h="367447">
                <a:tc>
                  <a:txBody>
                    <a:bodyPr/>
                    <a:lstStyle/>
                    <a:p>
                      <a:pPr algn="r">
                        <a:lnSpc>
                          <a:spcPct val="115000"/>
                        </a:lnSpc>
                        <a:spcBef>
                          <a:spcPts val="1000"/>
                        </a:spcBef>
                        <a:spcAft>
                          <a:spcPts val="0"/>
                        </a:spcAft>
                      </a:pPr>
                      <a:r>
                        <a:rPr lang="en-GB" sz="1400">
                          <a:effectLst/>
                          <a:latin typeface="+mn-lt"/>
                        </a:rPr>
                        <a:t>Rushcliffe</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endParaRPr lang="en-GB" sz="1400">
                        <a:effectLst/>
                        <a:latin typeface="+mn-lt"/>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45.5%</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dirty="0">
                          <a:effectLst/>
                          <a:latin typeface="+mn-lt"/>
                        </a:rPr>
                        <a:t>54.7%</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9419143"/>
                  </a:ext>
                </a:extLst>
              </a:tr>
            </a:tbl>
          </a:graphicData>
        </a:graphic>
      </p:graphicFrame>
    </p:spTree>
    <p:extLst>
      <p:ext uri="{BB962C8B-B14F-4D97-AF65-F5344CB8AC3E}">
        <p14:creationId xmlns:p14="http://schemas.microsoft.com/office/powerpoint/2010/main" val="880677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Self Containment for Nottingham Core</a:t>
            </a:r>
          </a:p>
        </p:txBody>
      </p:sp>
      <p:sp>
        <p:nvSpPr>
          <p:cNvPr id="7" name="Content Placeholder 6"/>
          <p:cNvSpPr>
            <a:spLocks noGrp="1"/>
          </p:cNvSpPr>
          <p:nvPr>
            <p:ph idx="1"/>
          </p:nvPr>
        </p:nvSpPr>
        <p:spPr/>
        <p:txBody>
          <a:bodyPr/>
          <a:lstStyle/>
          <a:p>
            <a:pPr marL="0" indent="0">
              <a:buNone/>
            </a:pPr>
            <a:r>
              <a:rPr lang="en-GB" dirty="0"/>
              <a:t>   </a:t>
            </a:r>
          </a:p>
        </p:txBody>
      </p:sp>
      <p:graphicFrame>
        <p:nvGraphicFramePr>
          <p:cNvPr id="3" name="Table 2">
            <a:extLst>
              <a:ext uri="{FF2B5EF4-FFF2-40B4-BE49-F238E27FC236}">
                <a16:creationId xmlns:a16="http://schemas.microsoft.com/office/drawing/2014/main" id="{1590964B-21F1-4D2A-B49B-27248E14CD38}"/>
              </a:ext>
            </a:extLst>
          </p:cNvPr>
          <p:cNvGraphicFramePr>
            <a:graphicFrameLocks noGrp="1"/>
          </p:cNvGraphicFramePr>
          <p:nvPr>
            <p:extLst>
              <p:ext uri="{D42A27DB-BD31-4B8C-83A1-F6EECF244321}">
                <p14:modId xmlns:p14="http://schemas.microsoft.com/office/powerpoint/2010/main" val="3118751832"/>
              </p:ext>
            </p:extLst>
          </p:nvPr>
        </p:nvGraphicFramePr>
        <p:xfrm>
          <a:off x="609601" y="1378225"/>
          <a:ext cx="7938052" cy="4557054"/>
        </p:xfrm>
        <a:graphic>
          <a:graphicData uri="http://schemas.openxmlformats.org/drawingml/2006/table">
            <a:tbl>
              <a:tblPr firstRow="1" firstCol="1" bandRow="1">
                <a:tableStyleId>{5C22544A-7EE6-4342-B048-85BDC9FD1C3A}</a:tableStyleId>
              </a:tblPr>
              <a:tblGrid>
                <a:gridCol w="3158063">
                  <a:extLst>
                    <a:ext uri="{9D8B030D-6E8A-4147-A177-3AD203B41FA5}">
                      <a16:colId xmlns:a16="http://schemas.microsoft.com/office/drawing/2014/main" val="3706665063"/>
                    </a:ext>
                  </a:extLst>
                </a:gridCol>
                <a:gridCol w="1502143">
                  <a:extLst>
                    <a:ext uri="{9D8B030D-6E8A-4147-A177-3AD203B41FA5}">
                      <a16:colId xmlns:a16="http://schemas.microsoft.com/office/drawing/2014/main" val="2667505592"/>
                    </a:ext>
                  </a:extLst>
                </a:gridCol>
                <a:gridCol w="1638923">
                  <a:extLst>
                    <a:ext uri="{9D8B030D-6E8A-4147-A177-3AD203B41FA5}">
                      <a16:colId xmlns:a16="http://schemas.microsoft.com/office/drawing/2014/main" val="1173197798"/>
                    </a:ext>
                  </a:extLst>
                </a:gridCol>
                <a:gridCol w="1638923">
                  <a:extLst>
                    <a:ext uri="{9D8B030D-6E8A-4147-A177-3AD203B41FA5}">
                      <a16:colId xmlns:a16="http://schemas.microsoft.com/office/drawing/2014/main" val="760634755"/>
                    </a:ext>
                  </a:extLst>
                </a:gridCol>
              </a:tblGrid>
              <a:tr h="759509">
                <a:tc>
                  <a:txBody>
                    <a:bodyPr/>
                    <a:lstStyle/>
                    <a:p>
                      <a:endParaRPr lang="en-GB" sz="1400">
                        <a:effectLst/>
                        <a:latin typeface="+mn-lt"/>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n-GB" sz="1400">
                          <a:effectLst/>
                          <a:latin typeface="+mn-lt"/>
                        </a:rPr>
                        <a:t>Reside and work in area</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n-GB" sz="1400">
                          <a:effectLst/>
                          <a:latin typeface="+mn-lt"/>
                        </a:rPr>
                        <a:t>Reside in area</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n-GB" sz="1400">
                          <a:effectLst/>
                          <a:latin typeface="+mn-lt"/>
                        </a:rPr>
                        <a:t>Work in area</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5018216"/>
                  </a:ext>
                </a:extLst>
              </a:tr>
              <a:tr h="759509">
                <a:tc rowSpan="2">
                  <a:txBody>
                    <a:bodyPr/>
                    <a:lstStyle/>
                    <a:p>
                      <a:pPr>
                        <a:lnSpc>
                          <a:spcPct val="115000"/>
                        </a:lnSpc>
                        <a:spcBef>
                          <a:spcPts val="1000"/>
                        </a:spcBef>
                        <a:spcAft>
                          <a:spcPts val="0"/>
                        </a:spcAft>
                      </a:pPr>
                      <a:r>
                        <a:rPr lang="en-GB" sz="1400" dirty="0">
                          <a:effectLst/>
                          <a:latin typeface="+mn-lt"/>
                        </a:rPr>
                        <a:t>Combined area</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200"/>
                        </a:spcBef>
                        <a:spcAft>
                          <a:spcPts val="200"/>
                        </a:spcAft>
                      </a:pPr>
                      <a:r>
                        <a:rPr lang="en-GB" sz="1400">
                          <a:effectLst/>
                          <a:latin typeface="+mn-lt"/>
                        </a:rPr>
                        <a:t>275,554</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200"/>
                        </a:spcBef>
                        <a:spcAft>
                          <a:spcPts val="200"/>
                        </a:spcAft>
                      </a:pPr>
                      <a:r>
                        <a:rPr lang="en-GB" sz="1400">
                          <a:effectLst/>
                          <a:latin typeface="+mn-lt"/>
                        </a:rPr>
                        <a:t>343,816</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200"/>
                        </a:spcBef>
                        <a:spcAft>
                          <a:spcPts val="200"/>
                        </a:spcAft>
                      </a:pPr>
                      <a:r>
                        <a:rPr lang="en-GB" sz="1400">
                          <a:effectLst/>
                          <a:latin typeface="+mn-lt"/>
                        </a:rPr>
                        <a:t>340,571</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1207418"/>
                  </a:ext>
                </a:extLst>
              </a:tr>
              <a:tr h="759509">
                <a:tc vMerge="1">
                  <a:txBody>
                    <a:bodyPr/>
                    <a:lstStyle/>
                    <a:p>
                      <a:endParaRPr lang="en-GB"/>
                    </a:p>
                  </a:txBody>
                  <a:tcPr/>
                </a:tc>
                <a:tc>
                  <a:txBody>
                    <a:bodyPr/>
                    <a:lstStyle/>
                    <a:p>
                      <a:endParaRPr lang="en-GB" sz="1400">
                        <a:effectLst/>
                        <a:latin typeface="+mn-lt"/>
                        <a:cs typeface="Times New Roman" panose="02020603050405020304" pitchFamily="18" charset="0"/>
                      </a:endParaRPr>
                    </a:p>
                  </a:txBody>
                  <a:tcPr marL="68580" marR="68580" marT="0" marB="0" anchor="ctr"/>
                </a:tc>
                <a:tc>
                  <a:txBody>
                    <a:bodyPr/>
                    <a:lstStyle/>
                    <a:p>
                      <a:pPr algn="r">
                        <a:lnSpc>
                          <a:spcPct val="115000"/>
                        </a:lnSpc>
                        <a:spcBef>
                          <a:spcPts val="200"/>
                        </a:spcBef>
                        <a:spcAft>
                          <a:spcPts val="200"/>
                        </a:spcAft>
                      </a:pPr>
                      <a:r>
                        <a:rPr lang="en-GB" sz="1400">
                          <a:effectLst/>
                          <a:latin typeface="+mn-lt"/>
                        </a:rPr>
                        <a:t>80.1%</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200"/>
                        </a:spcBef>
                        <a:spcAft>
                          <a:spcPts val="200"/>
                        </a:spcAft>
                      </a:pPr>
                      <a:r>
                        <a:rPr lang="en-GB" sz="1400">
                          <a:effectLst/>
                          <a:latin typeface="+mn-lt"/>
                        </a:rPr>
                        <a:t>80.9%</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6845893"/>
                  </a:ext>
                </a:extLst>
              </a:tr>
              <a:tr h="759509">
                <a:tc>
                  <a:txBody>
                    <a:bodyPr/>
                    <a:lstStyle/>
                    <a:p>
                      <a:endParaRPr lang="en-GB" sz="1400">
                        <a:effectLst/>
                        <a:latin typeface="+mn-lt"/>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n-GB" sz="1400">
                          <a:effectLst/>
                          <a:latin typeface="+mn-lt"/>
                        </a:rPr>
                        <a:t>Moved within area</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n-GB" sz="1400">
                          <a:effectLst/>
                          <a:latin typeface="+mn-lt"/>
                        </a:rPr>
                        <a:t>All Moves to area</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n-GB" sz="1400">
                          <a:effectLst/>
                          <a:latin typeface="+mn-lt"/>
                        </a:rPr>
                        <a:t>All moves from area</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1883601"/>
                  </a:ext>
                </a:extLst>
              </a:tr>
              <a:tr h="759509">
                <a:tc rowSpan="2">
                  <a:txBody>
                    <a:bodyPr/>
                    <a:lstStyle/>
                    <a:p>
                      <a:pPr>
                        <a:lnSpc>
                          <a:spcPct val="115000"/>
                        </a:lnSpc>
                        <a:spcBef>
                          <a:spcPts val="1000"/>
                        </a:spcBef>
                        <a:spcAft>
                          <a:spcPts val="0"/>
                        </a:spcAft>
                      </a:pPr>
                      <a:r>
                        <a:rPr lang="en-GB" sz="1400">
                          <a:effectLst/>
                          <a:latin typeface="+mn-lt"/>
                        </a:rPr>
                        <a:t>Combined area</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200"/>
                        </a:spcBef>
                        <a:spcAft>
                          <a:spcPts val="200"/>
                        </a:spcAft>
                      </a:pPr>
                      <a:r>
                        <a:rPr lang="en-GB" sz="1400">
                          <a:effectLst/>
                          <a:latin typeface="+mn-lt"/>
                        </a:rPr>
                        <a:t>67,711</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200"/>
                        </a:spcBef>
                        <a:spcAft>
                          <a:spcPts val="200"/>
                        </a:spcAft>
                      </a:pPr>
                      <a:r>
                        <a:rPr lang="en-GB" sz="1400">
                          <a:effectLst/>
                          <a:latin typeface="+mn-lt"/>
                        </a:rPr>
                        <a:t>97,085</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200"/>
                        </a:spcBef>
                        <a:spcAft>
                          <a:spcPts val="200"/>
                        </a:spcAft>
                      </a:pPr>
                      <a:r>
                        <a:rPr lang="en-GB" sz="1400">
                          <a:effectLst/>
                          <a:latin typeface="+mn-lt"/>
                        </a:rPr>
                        <a:t>92,501</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4700559"/>
                  </a:ext>
                </a:extLst>
              </a:tr>
              <a:tr h="759509">
                <a:tc vMerge="1">
                  <a:txBody>
                    <a:bodyPr/>
                    <a:lstStyle/>
                    <a:p>
                      <a:endParaRPr lang="en-GB"/>
                    </a:p>
                  </a:txBody>
                  <a:tcPr/>
                </a:tc>
                <a:tc>
                  <a:txBody>
                    <a:bodyPr/>
                    <a:lstStyle/>
                    <a:p>
                      <a:endParaRPr lang="en-GB" sz="1400">
                        <a:effectLst/>
                        <a:latin typeface="+mn-lt"/>
                        <a:cs typeface="Times New Roman" panose="02020603050405020304" pitchFamily="18" charset="0"/>
                      </a:endParaRPr>
                    </a:p>
                  </a:txBody>
                  <a:tcPr marL="68580" marR="68580" marT="0" marB="0" anchor="ctr"/>
                </a:tc>
                <a:tc>
                  <a:txBody>
                    <a:bodyPr/>
                    <a:lstStyle/>
                    <a:p>
                      <a:pPr algn="r">
                        <a:lnSpc>
                          <a:spcPct val="115000"/>
                        </a:lnSpc>
                        <a:spcBef>
                          <a:spcPts val="200"/>
                        </a:spcBef>
                        <a:spcAft>
                          <a:spcPts val="200"/>
                        </a:spcAft>
                      </a:pPr>
                      <a:r>
                        <a:rPr lang="en-GB" sz="1400">
                          <a:effectLst/>
                          <a:latin typeface="+mn-lt"/>
                        </a:rPr>
                        <a:t>69.7%</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200"/>
                        </a:spcBef>
                        <a:spcAft>
                          <a:spcPts val="200"/>
                        </a:spcAft>
                      </a:pPr>
                      <a:r>
                        <a:rPr lang="en-GB" sz="1400" dirty="0">
                          <a:effectLst/>
                          <a:latin typeface="+mn-lt"/>
                        </a:rPr>
                        <a:t>73.2%</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0132965"/>
                  </a:ext>
                </a:extLst>
              </a:tr>
            </a:tbl>
          </a:graphicData>
        </a:graphic>
      </p:graphicFrame>
    </p:spTree>
    <p:extLst>
      <p:ext uri="{BB962C8B-B14F-4D97-AF65-F5344CB8AC3E}">
        <p14:creationId xmlns:p14="http://schemas.microsoft.com/office/powerpoint/2010/main" val="405426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3" name="Content Placeholder 2"/>
          <p:cNvSpPr>
            <a:spLocks noGrp="1"/>
          </p:cNvSpPr>
          <p:nvPr>
            <p:ph idx="1"/>
          </p:nvPr>
        </p:nvSpPr>
        <p:spPr/>
        <p:txBody>
          <a:bodyPr>
            <a:normAutofit/>
          </a:bodyPr>
          <a:lstStyle/>
          <a:p>
            <a:pPr marL="0" indent="0">
              <a:buNone/>
            </a:pPr>
            <a:r>
              <a:rPr lang="en-GB" dirty="0"/>
              <a:t>HMA and FEMA</a:t>
            </a:r>
          </a:p>
          <a:p>
            <a:pPr>
              <a:lnSpc>
                <a:spcPct val="80000"/>
              </a:lnSpc>
            </a:pPr>
            <a:r>
              <a:rPr lang="en-GB" sz="2200" b="0" dirty="0"/>
              <a:t>There is no single correct definition of an HMA and FEMA, but the CURDS HMA analysis, ONS Travel to Work Areas and BRMAs all indicate that the Nottingham Core HMA authorities of Broxtowe, Gedling, Erewash, Nottingham City and Rushcliffe are all located within the same HMA and FEMA. </a:t>
            </a:r>
          </a:p>
          <a:p>
            <a:pPr>
              <a:lnSpc>
                <a:spcPct val="80000"/>
              </a:lnSpc>
            </a:pPr>
            <a:r>
              <a:rPr lang="en-GB" sz="2200" b="0" dirty="0"/>
              <a:t>The migration and commuting data also supports a Nottingham Outer HMA and FEMA containing Ashfield, Mansfield and Newark and Sherwood. </a:t>
            </a:r>
          </a:p>
          <a:p>
            <a:pPr lvl="1" indent="-284400">
              <a:lnSpc>
                <a:spcPct val="80000"/>
              </a:lnSpc>
              <a:buFont typeface="Calibri" pitchFamily="34" charset="0"/>
              <a:buChar char="»"/>
            </a:pPr>
            <a:r>
              <a:rPr lang="en-GB" sz="2200" dirty="0">
                <a:solidFill>
                  <a:srgbClr val="7030A0"/>
                </a:solidFill>
              </a:rPr>
              <a:t>The town of Hucknall is in the administrative area of Ashfield, but within the functional HMA and FEMA for Nottingham Core HMA, while areas of Broxtowe, Erewash, Gedling, and Rushcliffe lie inside of other functional HMAs and FEMAs.  </a:t>
            </a:r>
          </a:p>
          <a:p>
            <a:pPr lvl="1" indent="-284400">
              <a:lnSpc>
                <a:spcPct val="80000"/>
              </a:lnSpc>
              <a:buFont typeface="Calibri" pitchFamily="34" charset="0"/>
              <a:buChar char="»"/>
            </a:pPr>
            <a:r>
              <a:rPr lang="en-GB" sz="2200" dirty="0">
                <a:solidFill>
                  <a:srgbClr val="7030A0"/>
                </a:solidFill>
              </a:rPr>
              <a:t>However, from an administrative and practical point of view it is necessary for HMAs and FEMAs to follow local authority boundaries and the five authorities in the Nottingham Core HMA and FEMA remain the most appropriate grouping. </a:t>
            </a:r>
          </a:p>
          <a:p>
            <a:endParaRPr lang="en-GB" b="0" dirty="0"/>
          </a:p>
        </p:txBody>
      </p:sp>
    </p:spTree>
    <p:extLst>
      <p:ext uri="{BB962C8B-B14F-4D97-AF65-F5344CB8AC3E}">
        <p14:creationId xmlns:p14="http://schemas.microsoft.com/office/powerpoint/2010/main" val="1664700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 FOR LISTENING</a:t>
            </a:r>
          </a:p>
        </p:txBody>
      </p:sp>
      <p:sp>
        <p:nvSpPr>
          <p:cNvPr id="3" name="Subtitle 2"/>
          <p:cNvSpPr>
            <a:spLocks noGrp="1"/>
          </p:cNvSpPr>
          <p:nvPr>
            <p:ph type="subTitle" idx="1"/>
          </p:nvPr>
        </p:nvSpPr>
        <p:spPr/>
        <p:txBody>
          <a:bodyPr/>
          <a:lstStyle/>
          <a:p>
            <a:r>
              <a:rPr lang="en-GB" dirty="0"/>
              <a:t>Any Comments or Questions?</a:t>
            </a:r>
          </a:p>
        </p:txBody>
      </p:sp>
    </p:spTree>
    <p:extLst>
      <p:ext uri="{BB962C8B-B14F-4D97-AF65-F5344CB8AC3E}">
        <p14:creationId xmlns:p14="http://schemas.microsoft.com/office/powerpoint/2010/main" val="310197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Housing Market Areas</a:t>
            </a:r>
            <a:br>
              <a:rPr lang="en-GB" dirty="0"/>
            </a:br>
            <a:endParaRPr lang="en-GB" dirty="0"/>
          </a:p>
        </p:txBody>
      </p:sp>
      <p:sp>
        <p:nvSpPr>
          <p:cNvPr id="3" name="Subtitle 2"/>
          <p:cNvSpPr>
            <a:spLocks noGrp="1"/>
          </p:cNvSpPr>
          <p:nvPr>
            <p:ph type="subTitle" idx="1"/>
          </p:nvPr>
        </p:nvSpPr>
        <p:spPr/>
        <p:txBody>
          <a:bodyPr>
            <a:normAutofit/>
          </a:bodyPr>
          <a:lstStyle/>
          <a:p>
            <a:r>
              <a:rPr lang="en-GB" sz="3200" b="0" i="1" dirty="0">
                <a:solidFill>
                  <a:schemeClr val="tx1"/>
                </a:solidFill>
              </a:rPr>
              <a:t>The ‘</a:t>
            </a:r>
            <a:r>
              <a:rPr lang="en-GB" sz="3200" i="1" dirty="0">
                <a:solidFill>
                  <a:schemeClr val="tx1"/>
                </a:solidFill>
              </a:rPr>
              <a:t>first relevant building block </a:t>
            </a:r>
            <a:br>
              <a:rPr lang="en-GB" sz="3200" i="1" dirty="0">
                <a:solidFill>
                  <a:schemeClr val="tx1"/>
                </a:solidFill>
              </a:rPr>
            </a:br>
            <a:r>
              <a:rPr lang="en-GB" sz="3200" b="0" i="1" dirty="0">
                <a:solidFill>
                  <a:schemeClr val="tx1"/>
                </a:solidFill>
              </a:rPr>
              <a:t>in the evidence for identifying objectively assessed needs’</a:t>
            </a:r>
          </a:p>
          <a:p>
            <a:pPr algn="r"/>
            <a:r>
              <a:rPr lang="en-GB" sz="2400" b="0" i="1" dirty="0">
                <a:solidFill>
                  <a:schemeClr val="tx1"/>
                </a:solidFill>
              </a:rPr>
              <a:t>BANES Inspector</a:t>
            </a:r>
          </a:p>
        </p:txBody>
      </p:sp>
    </p:spTree>
    <p:extLst>
      <p:ext uri="{BB962C8B-B14F-4D97-AF65-F5344CB8AC3E}">
        <p14:creationId xmlns:p14="http://schemas.microsoft.com/office/powerpoint/2010/main" val="121474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1525A-E84B-4A5F-8299-1E4ECED8C189}"/>
              </a:ext>
            </a:extLst>
          </p:cNvPr>
          <p:cNvSpPr>
            <a:spLocks noGrp="1"/>
          </p:cNvSpPr>
          <p:nvPr>
            <p:ph type="title"/>
          </p:nvPr>
        </p:nvSpPr>
        <p:spPr/>
        <p:txBody>
          <a:bodyPr/>
          <a:lstStyle/>
          <a:p>
            <a:r>
              <a:rPr lang="en-GB" dirty="0"/>
              <a:t>Project Aims</a:t>
            </a:r>
          </a:p>
        </p:txBody>
      </p:sp>
      <p:sp>
        <p:nvSpPr>
          <p:cNvPr id="3" name="Content Placeholder 2">
            <a:extLst>
              <a:ext uri="{FF2B5EF4-FFF2-40B4-BE49-F238E27FC236}">
                <a16:creationId xmlns:a16="http://schemas.microsoft.com/office/drawing/2014/main" id="{D9519B07-132D-4D3E-8478-62FDC62E7236}"/>
              </a:ext>
            </a:extLst>
          </p:cNvPr>
          <p:cNvSpPr>
            <a:spLocks noGrp="1"/>
          </p:cNvSpPr>
          <p:nvPr>
            <p:ph idx="1"/>
          </p:nvPr>
        </p:nvSpPr>
        <p:spPr/>
        <p:txBody>
          <a:bodyPr/>
          <a:lstStyle/>
          <a:p>
            <a:pPr marL="0" lvl="1" indent="0">
              <a:lnSpc>
                <a:spcPct val="80000"/>
              </a:lnSpc>
              <a:buNone/>
            </a:pPr>
            <a:r>
              <a:rPr lang="en-GB" sz="2200" b="1" dirty="0">
                <a:solidFill>
                  <a:srgbClr val="7030A0"/>
                </a:solidFill>
              </a:rPr>
              <a:t>Commissioned Partners</a:t>
            </a:r>
            <a:endParaRPr lang="en-GB" baseline="30000" dirty="0"/>
          </a:p>
          <a:p>
            <a:pPr lvl="1" indent="-284400">
              <a:lnSpc>
                <a:spcPct val="80000"/>
              </a:lnSpc>
              <a:buFont typeface="Calibri" pitchFamily="34" charset="0"/>
              <a:buChar char="»"/>
            </a:pPr>
            <a:r>
              <a:rPr lang="en-GB" sz="2200" dirty="0">
                <a:solidFill>
                  <a:srgbClr val="7030A0"/>
                </a:solidFill>
              </a:rPr>
              <a:t>(ORS) was commissioned by the Nottingham Core HMA, comprising Broxtowe, Gedling, Erewash, Nottingham City and Rushcliffe </a:t>
            </a:r>
          </a:p>
          <a:p>
            <a:pPr marL="0" lvl="1" indent="0">
              <a:lnSpc>
                <a:spcPct val="80000"/>
              </a:lnSpc>
              <a:buNone/>
            </a:pPr>
            <a:r>
              <a:rPr lang="en-GB" b="1" dirty="0">
                <a:solidFill>
                  <a:srgbClr val="7030A0"/>
                </a:solidFill>
              </a:rPr>
              <a:t>Study Aims</a:t>
            </a:r>
            <a:endParaRPr lang="en-GB" baseline="30000" dirty="0"/>
          </a:p>
          <a:p>
            <a:pPr lvl="1" indent="-284400">
              <a:lnSpc>
                <a:spcPct val="80000"/>
              </a:lnSpc>
              <a:buFont typeface="Calibri" pitchFamily="34" charset="0"/>
              <a:buChar char="»"/>
            </a:pPr>
            <a:r>
              <a:rPr lang="en-GB" sz="2200" dirty="0">
                <a:solidFill>
                  <a:srgbClr val="7030A0"/>
                </a:solidFill>
              </a:rPr>
              <a:t>To confirm the boundary of the Nottingham Core HMA and Functional Economic Market Area (FEMA) based on Council boundaries.</a:t>
            </a:r>
          </a:p>
          <a:p>
            <a:pPr lvl="1" indent="-284400">
              <a:lnSpc>
                <a:spcPct val="80000"/>
              </a:lnSpc>
              <a:buFont typeface="Calibri" pitchFamily="34" charset="0"/>
              <a:buChar char="»"/>
            </a:pPr>
            <a:r>
              <a:rPr lang="en-GB" sz="2200" dirty="0">
                <a:solidFill>
                  <a:srgbClr val="7030A0"/>
                </a:solidFill>
              </a:rPr>
              <a:t>As background, in 2005 a study of HMA boundaries was commissioned by the East Midlands Regional Assembly Housing Board  This study identified the HMAs covering all of the local authorities of the old East Midlands Region based upon  migration and travel to work patterns from the 2001 UK Census of Population.</a:t>
            </a:r>
          </a:p>
          <a:p>
            <a:pPr marL="0" indent="0">
              <a:buNone/>
            </a:pPr>
            <a:endParaRPr lang="en-GB" sz="2800" dirty="0"/>
          </a:p>
          <a:p>
            <a:endParaRPr lang="en-GB" dirty="0"/>
          </a:p>
        </p:txBody>
      </p:sp>
    </p:spTree>
    <p:extLst>
      <p:ext uri="{BB962C8B-B14F-4D97-AF65-F5344CB8AC3E}">
        <p14:creationId xmlns:p14="http://schemas.microsoft.com/office/powerpoint/2010/main" val="192411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938C1-E1D7-4C69-893F-0BBE3A5AAF19}"/>
              </a:ext>
            </a:extLst>
          </p:cNvPr>
          <p:cNvSpPr>
            <a:spLocks noGrp="1"/>
          </p:cNvSpPr>
          <p:nvPr>
            <p:ph type="title"/>
          </p:nvPr>
        </p:nvSpPr>
        <p:spPr/>
        <p:txBody>
          <a:bodyPr/>
          <a:lstStyle/>
          <a:p>
            <a:r>
              <a:rPr lang="en-GB" dirty="0"/>
              <a:t>East Midlands Regional Assembly 2005</a:t>
            </a:r>
          </a:p>
        </p:txBody>
      </p:sp>
      <p:pic>
        <p:nvPicPr>
          <p:cNvPr id="4" name="Content Placeholder 3">
            <a:extLst>
              <a:ext uri="{FF2B5EF4-FFF2-40B4-BE49-F238E27FC236}">
                <a16:creationId xmlns:a16="http://schemas.microsoft.com/office/drawing/2014/main" id="{48E94A96-4417-4134-A003-4FC43E07013C}"/>
              </a:ext>
            </a:extLst>
          </p:cNvPr>
          <p:cNvPicPr>
            <a:picLocks noGrp="1"/>
          </p:cNvPicPr>
          <p:nvPr>
            <p:ph idx="1"/>
          </p:nvPr>
        </p:nvPicPr>
        <p:blipFill rotWithShape="1">
          <a:blip r:embed="rId2"/>
          <a:srcRect l="17587" t="23805" r="17670" b="5333"/>
          <a:stretch/>
        </p:blipFill>
        <p:spPr bwMode="auto">
          <a:xfrm>
            <a:off x="360096" y="1227677"/>
            <a:ext cx="8423809" cy="51836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7062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Definitions</a:t>
            </a:r>
          </a:p>
        </p:txBody>
      </p:sp>
      <p:sp>
        <p:nvSpPr>
          <p:cNvPr id="5" name="Content Placeholder 4"/>
          <p:cNvSpPr>
            <a:spLocks noGrp="1"/>
          </p:cNvSpPr>
          <p:nvPr>
            <p:ph idx="1"/>
          </p:nvPr>
        </p:nvSpPr>
        <p:spPr/>
        <p:txBody>
          <a:bodyPr>
            <a:normAutofit fontScale="85000" lnSpcReduction="20000"/>
          </a:bodyPr>
          <a:lstStyle/>
          <a:p>
            <a:pPr marL="0" indent="0">
              <a:buNone/>
            </a:pPr>
            <a:r>
              <a:rPr lang="en-GB" dirty="0"/>
              <a:t>Functional Housing Market Area</a:t>
            </a:r>
            <a:endParaRPr lang="en-GB" b="0" dirty="0"/>
          </a:p>
          <a:p>
            <a:r>
              <a:rPr lang="en-GB" b="0" dirty="0"/>
              <a:t>The definition of a functional housing market area is well-established as being “...the geographical area in which a substantial majority of the employed population both live and work and where those moving house without changing employment choose to stay” </a:t>
            </a:r>
          </a:p>
          <a:p>
            <a:pPr marL="0" indent="0">
              <a:buNone/>
            </a:pPr>
            <a:r>
              <a:rPr lang="en-GB" dirty="0"/>
              <a:t>Functional Economic Market Area </a:t>
            </a:r>
          </a:p>
          <a:p>
            <a:r>
              <a:rPr lang="en-GB" b="0" dirty="0"/>
              <a:t>There is no standard approach to defining a functional economic market area, however, it is possible to define them taking account of factors including:</a:t>
            </a:r>
          </a:p>
          <a:p>
            <a:pPr lvl="2"/>
            <a:r>
              <a:rPr lang="en-GB" sz="2600" dirty="0"/>
              <a:t>extent of any Local Enterprise Partnership within the area;</a:t>
            </a:r>
          </a:p>
          <a:p>
            <a:pPr lvl="2"/>
            <a:r>
              <a:rPr lang="en-GB" sz="2600" b="1" dirty="0"/>
              <a:t>travel to work areas;</a:t>
            </a:r>
          </a:p>
          <a:p>
            <a:pPr lvl="2"/>
            <a:r>
              <a:rPr lang="en-GB" sz="2600" b="1" dirty="0"/>
              <a:t>housing market area;</a:t>
            </a:r>
          </a:p>
          <a:p>
            <a:pPr lvl="2"/>
            <a:r>
              <a:rPr lang="en-GB" sz="2600" dirty="0"/>
              <a:t>flow of goods, services and information within the local economy;</a:t>
            </a:r>
          </a:p>
          <a:p>
            <a:pPr lvl="2"/>
            <a:r>
              <a:rPr lang="en-GB" sz="2600" dirty="0"/>
              <a:t>service market for consumers;</a:t>
            </a:r>
          </a:p>
          <a:p>
            <a:pPr lvl="2"/>
            <a:r>
              <a:rPr lang="en-GB" sz="2600" dirty="0"/>
              <a:t>administrative area;</a:t>
            </a:r>
          </a:p>
          <a:p>
            <a:pPr lvl="2"/>
            <a:r>
              <a:rPr lang="en-GB" sz="2600" dirty="0"/>
              <a:t>Catchment areas of facilities providing cultural and social well-being;</a:t>
            </a:r>
          </a:p>
          <a:p>
            <a:pPr lvl="2"/>
            <a:r>
              <a:rPr lang="en-GB" sz="2600" dirty="0"/>
              <a:t>transport network.”</a:t>
            </a:r>
          </a:p>
          <a:p>
            <a:pPr marL="0" indent="0">
              <a:buNone/>
            </a:pPr>
            <a:r>
              <a:rPr lang="en-GB" b="0" i="1" dirty="0"/>
              <a:t>. </a:t>
            </a:r>
          </a:p>
          <a:p>
            <a:endParaRPr lang="en-GB" b="0" i="1" dirty="0"/>
          </a:p>
          <a:p>
            <a:endParaRPr lang="en-GB" dirty="0"/>
          </a:p>
          <a:p>
            <a:endParaRPr lang="en-GB" dirty="0"/>
          </a:p>
        </p:txBody>
      </p:sp>
    </p:spTree>
    <p:extLst>
      <p:ext uri="{BB962C8B-B14F-4D97-AF65-F5344CB8AC3E}">
        <p14:creationId xmlns:p14="http://schemas.microsoft.com/office/powerpoint/2010/main" val="362938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NHPAU Study 2010</a:t>
            </a:r>
          </a:p>
        </p:txBody>
      </p:sp>
      <p:sp>
        <p:nvSpPr>
          <p:cNvPr id="3" name="Content Placeholder 2"/>
          <p:cNvSpPr>
            <a:spLocks noGrp="1"/>
          </p:cNvSpPr>
          <p:nvPr>
            <p:ph idx="1"/>
          </p:nvPr>
        </p:nvSpPr>
        <p:spPr/>
        <p:txBody>
          <a:bodyPr/>
          <a:lstStyle/>
          <a:p>
            <a:r>
              <a:rPr lang="en-GB" dirty="0"/>
              <a:t> </a:t>
            </a:r>
          </a:p>
        </p:txBody>
      </p:sp>
      <p:pic>
        <p:nvPicPr>
          <p:cNvPr id="6" name="Picture 5">
            <a:extLst>
              <a:ext uri="{FF2B5EF4-FFF2-40B4-BE49-F238E27FC236}">
                <a16:creationId xmlns:a16="http://schemas.microsoft.com/office/drawing/2014/main" id="{D5524FAA-3051-4A37-89BC-144301219D4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00415" y="1264450"/>
            <a:ext cx="4943475" cy="4885690"/>
          </a:xfrm>
          <a:prstGeom prst="rect">
            <a:avLst/>
          </a:prstGeom>
          <a:noFill/>
          <a:ln>
            <a:noFill/>
          </a:ln>
        </p:spPr>
      </p:pic>
    </p:spTree>
    <p:extLst>
      <p:ext uri="{BB962C8B-B14F-4D97-AF65-F5344CB8AC3E}">
        <p14:creationId xmlns:p14="http://schemas.microsoft.com/office/powerpoint/2010/main" val="1109159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ONS Travel to Work 2015</a:t>
            </a:r>
          </a:p>
        </p:txBody>
      </p:sp>
      <p:sp>
        <p:nvSpPr>
          <p:cNvPr id="3" name="Content Placeholder 2"/>
          <p:cNvSpPr>
            <a:spLocks noGrp="1"/>
          </p:cNvSpPr>
          <p:nvPr>
            <p:ph idx="1"/>
          </p:nvPr>
        </p:nvSpPr>
        <p:spPr/>
        <p:txBody>
          <a:bodyPr/>
          <a:lstStyle/>
          <a:p>
            <a:r>
              <a:rPr lang="en-GB" dirty="0"/>
              <a:t> </a:t>
            </a:r>
          </a:p>
        </p:txBody>
      </p:sp>
      <p:pic>
        <p:nvPicPr>
          <p:cNvPr id="5" name="Picture 4" descr="C:\Users\scott.lawrence\AppData\Local\Microsoft\Windows\Temporary Internet Files\Content.Outlook\GMBW3FVA\TTW (003).png">
            <a:extLst>
              <a:ext uri="{FF2B5EF4-FFF2-40B4-BE49-F238E27FC236}">
                <a16:creationId xmlns:a16="http://schemas.microsoft.com/office/drawing/2014/main" id="{BC32BC33-809E-44C7-9289-497785A4D3A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35197" y="1342886"/>
            <a:ext cx="5010150" cy="4953635"/>
          </a:xfrm>
          <a:prstGeom prst="rect">
            <a:avLst/>
          </a:prstGeom>
          <a:noFill/>
          <a:ln>
            <a:noFill/>
          </a:ln>
        </p:spPr>
      </p:pic>
    </p:spTree>
    <p:extLst>
      <p:ext uri="{BB962C8B-B14F-4D97-AF65-F5344CB8AC3E}">
        <p14:creationId xmlns:p14="http://schemas.microsoft.com/office/powerpoint/2010/main" val="914056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BRMA Areas</a:t>
            </a:r>
          </a:p>
        </p:txBody>
      </p:sp>
      <p:sp>
        <p:nvSpPr>
          <p:cNvPr id="3" name="Content Placeholder 2"/>
          <p:cNvSpPr>
            <a:spLocks noGrp="1"/>
          </p:cNvSpPr>
          <p:nvPr>
            <p:ph idx="1"/>
          </p:nvPr>
        </p:nvSpPr>
        <p:spPr/>
        <p:txBody>
          <a:bodyPr/>
          <a:lstStyle/>
          <a:p>
            <a:r>
              <a:rPr lang="en-GB" dirty="0"/>
              <a:t>  </a:t>
            </a:r>
          </a:p>
        </p:txBody>
      </p:sp>
      <p:pic>
        <p:nvPicPr>
          <p:cNvPr id="5" name="Picture 4">
            <a:extLst>
              <a:ext uri="{FF2B5EF4-FFF2-40B4-BE49-F238E27FC236}">
                <a16:creationId xmlns:a16="http://schemas.microsoft.com/office/drawing/2014/main" id="{CA14D3F5-866A-4041-B8B0-4814FC91D15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52790" y="1522261"/>
            <a:ext cx="5038725" cy="4979670"/>
          </a:xfrm>
          <a:prstGeom prst="rect">
            <a:avLst/>
          </a:prstGeom>
          <a:noFill/>
          <a:ln>
            <a:noFill/>
          </a:ln>
        </p:spPr>
      </p:pic>
    </p:spTree>
    <p:extLst>
      <p:ext uri="{BB962C8B-B14F-4D97-AF65-F5344CB8AC3E}">
        <p14:creationId xmlns:p14="http://schemas.microsoft.com/office/powerpoint/2010/main" val="3995730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Commuting Self-containment Census 2011</a:t>
            </a:r>
          </a:p>
        </p:txBody>
      </p:sp>
      <p:graphicFrame>
        <p:nvGraphicFramePr>
          <p:cNvPr id="6" name="Content Placeholder 5">
            <a:extLst>
              <a:ext uri="{FF2B5EF4-FFF2-40B4-BE49-F238E27FC236}">
                <a16:creationId xmlns:a16="http://schemas.microsoft.com/office/drawing/2014/main" id="{E9147B73-BE50-4117-B0B6-3C118C163F65}"/>
              </a:ext>
            </a:extLst>
          </p:cNvPr>
          <p:cNvGraphicFramePr>
            <a:graphicFrameLocks noGrp="1"/>
          </p:cNvGraphicFramePr>
          <p:nvPr>
            <p:ph idx="1"/>
            <p:extLst>
              <p:ext uri="{D42A27DB-BD31-4B8C-83A1-F6EECF244321}">
                <p14:modId xmlns:p14="http://schemas.microsoft.com/office/powerpoint/2010/main" val="290246407"/>
              </p:ext>
            </p:extLst>
          </p:nvPr>
        </p:nvGraphicFramePr>
        <p:xfrm>
          <a:off x="530087" y="1285461"/>
          <a:ext cx="7805529" cy="5545799"/>
        </p:xfrm>
        <a:graphic>
          <a:graphicData uri="http://schemas.openxmlformats.org/drawingml/2006/table">
            <a:tbl>
              <a:tblPr firstRow="1" firstCol="1" bandRow="1">
                <a:tableStyleId>{5C22544A-7EE6-4342-B048-85BDC9FD1C3A}</a:tableStyleId>
              </a:tblPr>
              <a:tblGrid>
                <a:gridCol w="2553255">
                  <a:extLst>
                    <a:ext uri="{9D8B030D-6E8A-4147-A177-3AD203B41FA5}">
                      <a16:colId xmlns:a16="http://schemas.microsoft.com/office/drawing/2014/main" val="633737141"/>
                    </a:ext>
                  </a:extLst>
                </a:gridCol>
                <a:gridCol w="1750758">
                  <a:extLst>
                    <a:ext uri="{9D8B030D-6E8A-4147-A177-3AD203B41FA5}">
                      <a16:colId xmlns:a16="http://schemas.microsoft.com/office/drawing/2014/main" val="799640215"/>
                    </a:ext>
                  </a:extLst>
                </a:gridCol>
                <a:gridCol w="1750758">
                  <a:extLst>
                    <a:ext uri="{9D8B030D-6E8A-4147-A177-3AD203B41FA5}">
                      <a16:colId xmlns:a16="http://schemas.microsoft.com/office/drawing/2014/main" val="3041680196"/>
                    </a:ext>
                  </a:extLst>
                </a:gridCol>
                <a:gridCol w="1750758">
                  <a:extLst>
                    <a:ext uri="{9D8B030D-6E8A-4147-A177-3AD203B41FA5}">
                      <a16:colId xmlns:a16="http://schemas.microsoft.com/office/drawing/2014/main" val="1545358563"/>
                    </a:ext>
                  </a:extLst>
                </a:gridCol>
              </a:tblGrid>
              <a:tr h="471440">
                <a:tc>
                  <a:txBody>
                    <a:bodyPr/>
                    <a:lstStyle/>
                    <a:p>
                      <a:endParaRPr lang="en-GB" sz="1400">
                        <a:effectLst/>
                        <a:latin typeface="+mn-lt"/>
                        <a:cs typeface="Times New Roman" panose="02020603050405020304" pitchFamily="18" charset="0"/>
                      </a:endParaRPr>
                    </a:p>
                  </a:txBody>
                  <a:tcPr marL="68580" marR="68580" marT="0" marB="0" anchor="b"/>
                </a:tc>
                <a:tc>
                  <a:txBody>
                    <a:bodyPr/>
                    <a:lstStyle/>
                    <a:p>
                      <a:pPr algn="ctr">
                        <a:lnSpc>
                          <a:spcPct val="115000"/>
                        </a:lnSpc>
                        <a:spcBef>
                          <a:spcPts val="1000"/>
                        </a:spcBef>
                        <a:spcAft>
                          <a:spcPts val="0"/>
                        </a:spcAft>
                      </a:pPr>
                      <a:r>
                        <a:rPr lang="en-GB" sz="1400">
                          <a:effectLst/>
                          <a:latin typeface="+mn-lt"/>
                        </a:rPr>
                        <a:t>Moved within LA</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0"/>
                        </a:spcBef>
                        <a:spcAft>
                          <a:spcPts val="0"/>
                        </a:spcAft>
                      </a:pPr>
                      <a:r>
                        <a:rPr lang="en-GB" sz="1400">
                          <a:effectLst/>
                          <a:latin typeface="+mn-lt"/>
                        </a:rPr>
                        <a:t>All Moves to LA</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0"/>
                        </a:spcBef>
                        <a:spcAft>
                          <a:spcPts val="0"/>
                        </a:spcAft>
                      </a:pPr>
                      <a:r>
                        <a:rPr lang="en-GB" sz="1400">
                          <a:effectLst/>
                          <a:latin typeface="+mn-lt"/>
                        </a:rPr>
                        <a:t>All moves from LA</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5294116"/>
                  </a:ext>
                </a:extLst>
              </a:tr>
              <a:tr h="429703">
                <a:tc>
                  <a:txBody>
                    <a:bodyPr/>
                    <a:lstStyle/>
                    <a:p>
                      <a:pPr>
                        <a:lnSpc>
                          <a:spcPct val="115000"/>
                        </a:lnSpc>
                        <a:spcBef>
                          <a:spcPts val="500"/>
                        </a:spcBef>
                        <a:spcAft>
                          <a:spcPts val="500"/>
                        </a:spcAft>
                      </a:pPr>
                      <a:r>
                        <a:rPr lang="en-GB" sz="1400">
                          <a:effectLst/>
                          <a:latin typeface="+mn-lt"/>
                        </a:rPr>
                        <a:t>Number of moves</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 </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Bef>
                          <a:spcPts val="1000"/>
                        </a:spcBef>
                        <a:spcAft>
                          <a:spcPts val="0"/>
                        </a:spcAft>
                      </a:pPr>
                      <a:r>
                        <a:rPr lang="en-GB" sz="1400">
                          <a:effectLst/>
                          <a:latin typeface="+mn-lt"/>
                        </a:rPr>
                        <a:t> </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Bef>
                          <a:spcPts val="1000"/>
                        </a:spcBef>
                        <a:spcAft>
                          <a:spcPts val="0"/>
                        </a:spcAft>
                      </a:pPr>
                      <a:r>
                        <a:rPr lang="en-GB" sz="1400">
                          <a:effectLst/>
                          <a:latin typeface="+mn-lt"/>
                        </a:rPr>
                        <a:t> </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55195926"/>
                  </a:ext>
                </a:extLst>
              </a:tr>
              <a:tr h="337691">
                <a:tc>
                  <a:txBody>
                    <a:bodyPr/>
                    <a:lstStyle/>
                    <a:p>
                      <a:pPr algn="r">
                        <a:lnSpc>
                          <a:spcPct val="115000"/>
                        </a:lnSpc>
                        <a:spcBef>
                          <a:spcPts val="1000"/>
                        </a:spcBef>
                        <a:spcAft>
                          <a:spcPts val="0"/>
                        </a:spcAft>
                      </a:pPr>
                      <a:r>
                        <a:rPr lang="en-GB" sz="1400">
                          <a:effectLst/>
                          <a:latin typeface="+mn-lt"/>
                        </a:rPr>
                        <a:t>Broxtowe</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4,409</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9,869</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10,649</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9052673"/>
                  </a:ext>
                </a:extLst>
              </a:tr>
              <a:tr h="337691">
                <a:tc>
                  <a:txBody>
                    <a:bodyPr/>
                    <a:lstStyle/>
                    <a:p>
                      <a:pPr algn="r">
                        <a:lnSpc>
                          <a:spcPct val="115000"/>
                        </a:lnSpc>
                        <a:spcBef>
                          <a:spcPts val="1000"/>
                        </a:spcBef>
                        <a:spcAft>
                          <a:spcPts val="0"/>
                        </a:spcAft>
                      </a:pPr>
                      <a:r>
                        <a:rPr lang="en-GB" sz="1400">
                          <a:effectLst/>
                          <a:latin typeface="+mn-lt"/>
                        </a:rPr>
                        <a:t>Erewash</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5,592</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9,764</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9,822</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943584"/>
                  </a:ext>
                </a:extLst>
              </a:tr>
              <a:tr h="337691">
                <a:tc>
                  <a:txBody>
                    <a:bodyPr/>
                    <a:lstStyle/>
                    <a:p>
                      <a:pPr algn="r">
                        <a:lnSpc>
                          <a:spcPct val="115000"/>
                        </a:lnSpc>
                        <a:spcBef>
                          <a:spcPts val="1000"/>
                        </a:spcBef>
                        <a:spcAft>
                          <a:spcPts val="0"/>
                        </a:spcAft>
                      </a:pPr>
                      <a:r>
                        <a:rPr lang="en-GB" sz="1400">
                          <a:effectLst/>
                          <a:latin typeface="+mn-lt"/>
                        </a:rPr>
                        <a:t>Gedling</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4,400</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9,189</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9,388</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7605993"/>
                  </a:ext>
                </a:extLst>
              </a:tr>
              <a:tr h="337691">
                <a:tc>
                  <a:txBody>
                    <a:bodyPr/>
                    <a:lstStyle/>
                    <a:p>
                      <a:pPr algn="r">
                        <a:lnSpc>
                          <a:spcPct val="115000"/>
                        </a:lnSpc>
                        <a:spcBef>
                          <a:spcPts val="1000"/>
                        </a:spcBef>
                        <a:spcAft>
                          <a:spcPts val="0"/>
                        </a:spcAft>
                      </a:pPr>
                      <a:r>
                        <a:rPr lang="en-GB" sz="1400">
                          <a:effectLst/>
                          <a:latin typeface="+mn-lt"/>
                        </a:rPr>
                        <a:t>Nottingham</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33,394</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57,237</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51,790</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2882305"/>
                  </a:ext>
                </a:extLst>
              </a:tr>
              <a:tr h="337691">
                <a:tc>
                  <a:txBody>
                    <a:bodyPr/>
                    <a:lstStyle/>
                    <a:p>
                      <a:pPr algn="r">
                        <a:lnSpc>
                          <a:spcPct val="115000"/>
                        </a:lnSpc>
                        <a:spcBef>
                          <a:spcPts val="1000"/>
                        </a:spcBef>
                        <a:spcAft>
                          <a:spcPts val="0"/>
                        </a:spcAft>
                      </a:pPr>
                      <a:r>
                        <a:rPr lang="en-GB" sz="1400">
                          <a:effectLst/>
                          <a:latin typeface="+mn-lt"/>
                        </a:rPr>
                        <a:t>Rushcliffe</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4,837</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11,026</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10,852</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56804945"/>
                  </a:ext>
                </a:extLst>
              </a:tr>
              <a:tr h="616098">
                <a:tc>
                  <a:txBody>
                    <a:bodyPr/>
                    <a:lstStyle/>
                    <a:p>
                      <a:endParaRPr lang="en-GB" sz="1400">
                        <a:effectLst/>
                        <a:latin typeface="+mn-lt"/>
                        <a:cs typeface="Times New Roman" panose="02020603050405020304" pitchFamily="18" charset="0"/>
                      </a:endParaRPr>
                    </a:p>
                  </a:txBody>
                  <a:tcPr marL="68580" marR="68580" marT="0" marB="0" anchor="ctr"/>
                </a:tc>
                <a:tc>
                  <a:txBody>
                    <a:bodyPr/>
                    <a:lstStyle/>
                    <a:p>
                      <a:endParaRPr lang="en-GB" sz="1400">
                        <a:effectLst/>
                        <a:latin typeface="+mn-lt"/>
                        <a:cs typeface="Times New Roman" panose="02020603050405020304" pitchFamily="18" charset="0"/>
                      </a:endParaRPr>
                    </a:p>
                  </a:txBody>
                  <a:tcPr marL="68580" marR="68580" marT="0" marB="0" anchor="b"/>
                </a:tc>
                <a:tc>
                  <a:txBody>
                    <a:bodyPr/>
                    <a:lstStyle/>
                    <a:p>
                      <a:pPr algn="ctr">
                        <a:lnSpc>
                          <a:spcPct val="115000"/>
                        </a:lnSpc>
                        <a:spcBef>
                          <a:spcPts val="1000"/>
                        </a:spcBef>
                        <a:spcAft>
                          <a:spcPts val="0"/>
                        </a:spcAft>
                      </a:pPr>
                      <a:r>
                        <a:rPr lang="en-GB" sz="1400">
                          <a:effectLst/>
                          <a:latin typeface="+mn-lt"/>
                        </a:rPr>
                        <a:t>% of total moves to the LA that originate from within the HMA</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0"/>
                        </a:spcBef>
                        <a:spcAft>
                          <a:spcPts val="0"/>
                        </a:spcAft>
                      </a:pPr>
                      <a:r>
                        <a:rPr lang="en-GB" sz="1400">
                          <a:effectLst/>
                          <a:latin typeface="+mn-lt"/>
                        </a:rPr>
                        <a:t>% of total moves from the LA to a destination within the HMA</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993787"/>
                  </a:ext>
                </a:extLst>
              </a:tr>
              <a:tr h="253269">
                <a:tc>
                  <a:txBody>
                    <a:bodyPr/>
                    <a:lstStyle/>
                    <a:p>
                      <a:pPr>
                        <a:lnSpc>
                          <a:spcPct val="115000"/>
                        </a:lnSpc>
                        <a:spcBef>
                          <a:spcPts val="500"/>
                        </a:spcBef>
                        <a:spcAft>
                          <a:spcPts val="500"/>
                        </a:spcAft>
                      </a:pPr>
                      <a:r>
                        <a:rPr lang="en-GB" sz="1400">
                          <a:effectLst/>
                          <a:latin typeface="+mn-lt"/>
                        </a:rPr>
                        <a:t>Proportion of moves</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 </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Bef>
                          <a:spcPts val="1000"/>
                        </a:spcBef>
                        <a:spcAft>
                          <a:spcPts val="0"/>
                        </a:spcAft>
                      </a:pPr>
                      <a:r>
                        <a:rPr lang="en-GB" sz="1400">
                          <a:effectLst/>
                          <a:latin typeface="+mn-lt"/>
                        </a:rPr>
                        <a:t> </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15000"/>
                        </a:lnSpc>
                        <a:spcBef>
                          <a:spcPts val="1000"/>
                        </a:spcBef>
                        <a:spcAft>
                          <a:spcPts val="0"/>
                        </a:spcAft>
                      </a:pPr>
                      <a:r>
                        <a:rPr lang="en-GB" sz="1400">
                          <a:effectLst/>
                          <a:latin typeface="+mn-lt"/>
                        </a:rPr>
                        <a:t> </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45369769"/>
                  </a:ext>
                </a:extLst>
              </a:tr>
              <a:tr h="347178">
                <a:tc>
                  <a:txBody>
                    <a:bodyPr/>
                    <a:lstStyle/>
                    <a:p>
                      <a:pPr algn="r">
                        <a:lnSpc>
                          <a:spcPct val="115000"/>
                        </a:lnSpc>
                        <a:spcBef>
                          <a:spcPts val="1000"/>
                        </a:spcBef>
                        <a:spcAft>
                          <a:spcPts val="0"/>
                        </a:spcAft>
                      </a:pPr>
                      <a:r>
                        <a:rPr lang="en-GB" sz="1400">
                          <a:effectLst/>
                          <a:latin typeface="+mn-lt"/>
                        </a:rPr>
                        <a:t>Broxtowe</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endParaRPr lang="en-GB" sz="1400">
                        <a:effectLst/>
                        <a:latin typeface="+mn-lt"/>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73.2%</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69.0%</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9458029"/>
                  </a:ext>
                </a:extLst>
              </a:tr>
              <a:tr h="347178">
                <a:tc>
                  <a:txBody>
                    <a:bodyPr/>
                    <a:lstStyle/>
                    <a:p>
                      <a:pPr algn="r">
                        <a:lnSpc>
                          <a:spcPct val="115000"/>
                        </a:lnSpc>
                        <a:spcBef>
                          <a:spcPts val="1000"/>
                        </a:spcBef>
                        <a:spcAft>
                          <a:spcPts val="0"/>
                        </a:spcAft>
                      </a:pPr>
                      <a:r>
                        <a:rPr lang="en-GB" sz="1400">
                          <a:effectLst/>
                          <a:latin typeface="+mn-lt"/>
                        </a:rPr>
                        <a:t>Erewash</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 </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72.7%</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69.4%</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7859323"/>
                  </a:ext>
                </a:extLst>
              </a:tr>
              <a:tr h="347178">
                <a:tc>
                  <a:txBody>
                    <a:bodyPr/>
                    <a:lstStyle/>
                    <a:p>
                      <a:pPr algn="r">
                        <a:lnSpc>
                          <a:spcPct val="115000"/>
                        </a:lnSpc>
                        <a:spcBef>
                          <a:spcPts val="1000"/>
                        </a:spcBef>
                        <a:spcAft>
                          <a:spcPts val="0"/>
                        </a:spcAft>
                      </a:pPr>
                      <a:r>
                        <a:rPr lang="en-GB" sz="1400">
                          <a:effectLst/>
                          <a:latin typeface="+mn-lt"/>
                        </a:rPr>
                        <a:t>Gedling</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 </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77.3%</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72.3%</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2399278"/>
                  </a:ext>
                </a:extLst>
              </a:tr>
              <a:tr h="347178">
                <a:tc>
                  <a:txBody>
                    <a:bodyPr/>
                    <a:lstStyle/>
                    <a:p>
                      <a:pPr algn="r">
                        <a:lnSpc>
                          <a:spcPct val="115000"/>
                        </a:lnSpc>
                        <a:spcBef>
                          <a:spcPts val="1000"/>
                        </a:spcBef>
                        <a:spcAft>
                          <a:spcPts val="0"/>
                        </a:spcAft>
                      </a:pPr>
                      <a:r>
                        <a:rPr lang="en-GB" sz="1400">
                          <a:effectLst/>
                          <a:latin typeface="+mn-lt"/>
                        </a:rPr>
                        <a:t>Nottingham</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endParaRPr lang="en-GB" sz="1400">
                        <a:effectLst/>
                        <a:latin typeface="+mn-lt"/>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67.5%</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76.9%</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1831951"/>
                  </a:ext>
                </a:extLst>
              </a:tr>
              <a:tr h="347178">
                <a:tc>
                  <a:txBody>
                    <a:bodyPr/>
                    <a:lstStyle/>
                    <a:p>
                      <a:pPr algn="r">
                        <a:lnSpc>
                          <a:spcPct val="115000"/>
                        </a:lnSpc>
                        <a:spcBef>
                          <a:spcPts val="1000"/>
                        </a:spcBef>
                        <a:spcAft>
                          <a:spcPts val="0"/>
                        </a:spcAft>
                      </a:pPr>
                      <a:r>
                        <a:rPr lang="en-GB" sz="1400">
                          <a:effectLst/>
                          <a:latin typeface="+mn-lt"/>
                        </a:rPr>
                        <a:t>Rushcliffe</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endParaRPr lang="en-GB" sz="1400">
                        <a:effectLst/>
                        <a:latin typeface="+mn-lt"/>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a:effectLst/>
                          <a:latin typeface="+mn-lt"/>
                        </a:rPr>
                        <a:t>69.6%</a:t>
                      </a:r>
                      <a:endParaRPr lang="en-GB"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Bef>
                          <a:spcPts val="1000"/>
                        </a:spcBef>
                        <a:spcAft>
                          <a:spcPts val="0"/>
                        </a:spcAft>
                      </a:pPr>
                      <a:r>
                        <a:rPr lang="en-GB" sz="1400" dirty="0">
                          <a:effectLst/>
                          <a:latin typeface="+mn-lt"/>
                        </a:rPr>
                        <a:t>63.6%</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70865494"/>
                  </a:ext>
                </a:extLst>
              </a:tr>
            </a:tbl>
          </a:graphicData>
        </a:graphic>
      </p:graphicFrame>
    </p:spTree>
    <p:extLst>
      <p:ext uri="{BB962C8B-B14F-4D97-AF65-F5344CB8AC3E}">
        <p14:creationId xmlns:p14="http://schemas.microsoft.com/office/powerpoint/2010/main" val="2816295968"/>
      </p:ext>
    </p:extLst>
  </p:cSld>
  <p:clrMapOvr>
    <a:masterClrMapping/>
  </p:clrMapOvr>
</p:sld>
</file>

<file path=ppt/theme/theme1.xml><?xml version="1.0" encoding="utf-8"?>
<a:theme xmlns:a="http://schemas.openxmlformats.org/drawingml/2006/main" name="ORS - Oct 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ORS - Oct 2010</Template>
  <TotalTime>48444</TotalTime>
  <Words>653</Words>
  <Application>Microsoft Office PowerPoint</Application>
  <PresentationFormat>Custom</PresentationFormat>
  <Paragraphs>166</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ORS - Oct 2010</vt:lpstr>
      <vt:lpstr>                                                                         Nottingham Core Functional Housing Market Area Boundary Study 2018    </vt:lpstr>
      <vt:lpstr>Housing Market Areas </vt:lpstr>
      <vt:lpstr>Project Aims</vt:lpstr>
      <vt:lpstr>East Midlands Regional Assembly 2005</vt:lpstr>
      <vt:lpstr>Definitions</vt:lpstr>
      <vt:lpstr>NHPAU Study 2010</vt:lpstr>
      <vt:lpstr>ONS Travel to Work 2015</vt:lpstr>
      <vt:lpstr>BRMA Areas</vt:lpstr>
      <vt:lpstr>Commuting Self-containment Census 2011</vt:lpstr>
      <vt:lpstr>Migration Self-containment Census 2011</vt:lpstr>
      <vt:lpstr>Self Containment for Nottingham Core</vt:lpstr>
      <vt:lpstr>Conclusions</vt:lpstr>
      <vt:lpstr>THANK YOU FOR LISTENING</vt:lpstr>
    </vt:vector>
  </TitlesOfParts>
  <Company>Opinion Research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Lee 2</dc:creator>
  <cp:lastModifiedBy>Nigel Moore</cp:lastModifiedBy>
  <cp:revision>362</cp:revision>
  <cp:lastPrinted>2013-04-10T09:33:10Z</cp:lastPrinted>
  <dcterms:created xsi:type="dcterms:W3CDTF">2011-04-01T09:03:19Z</dcterms:created>
  <dcterms:modified xsi:type="dcterms:W3CDTF">2018-09-13T15:28:41Z</dcterms:modified>
</cp:coreProperties>
</file>