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8.jpg" ContentType="image/pn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74" r:id="rId4"/>
    <p:sldId id="275" r:id="rId5"/>
    <p:sldId id="259" r:id="rId6"/>
    <p:sldId id="272" r:id="rId7"/>
    <p:sldId id="273" r:id="rId8"/>
    <p:sldId id="268" r:id="rId9"/>
    <p:sldId id="269" r:id="rId10"/>
    <p:sldId id="276" r:id="rId11"/>
    <p:sldId id="270" r:id="rId12"/>
    <p:sldId id="256" r:id="rId13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6F60"/>
    <a:srgbClr val="00B0F0"/>
    <a:srgbClr val="009999"/>
    <a:srgbClr val="6666FF"/>
    <a:srgbClr val="561AEC"/>
    <a:srgbClr val="3150D5"/>
    <a:srgbClr val="7CBF33"/>
    <a:srgbClr val="33202C"/>
    <a:srgbClr val="CBA1B5"/>
    <a:srgbClr val="143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692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26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8D43F6A-8274-0A43-B8A2-D0B4AE172D20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5A809AF-A451-9745-A4D7-8783B233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5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809AF-A451-9745-A4D7-8783B23365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95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Bonus project – good financial</a:t>
            </a:r>
            <a:r>
              <a:rPr lang="en-GB" baseline="0" dirty="0" smtClean="0"/>
              <a:t> management</a:t>
            </a:r>
          </a:p>
          <a:p>
            <a:r>
              <a:rPr lang="en-GB" baseline="0" dirty="0" smtClean="0"/>
              <a:t>Added value</a:t>
            </a:r>
          </a:p>
          <a:p>
            <a:r>
              <a:rPr lang="en-GB" baseline="0" dirty="0" smtClean="0"/>
              <a:t>Artificial otter holt</a:t>
            </a:r>
          </a:p>
          <a:p>
            <a:r>
              <a:rPr lang="en-GB" baseline="0" dirty="0" smtClean="0"/>
              <a:t>Volunteers installed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809AF-A451-9745-A4D7-8783B23365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2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Logo competition to engage local schools</a:t>
            </a:r>
          </a:p>
          <a:p>
            <a:r>
              <a:rPr lang="en-GB" dirty="0" smtClean="0"/>
              <a:t>Winning pupil</a:t>
            </a:r>
            <a:r>
              <a:rPr lang="en-GB" baseline="0" dirty="0" smtClean="0"/>
              <a:t> from William Lilley Infant and Junior School in Stapleford</a:t>
            </a:r>
          </a:p>
          <a:p>
            <a:r>
              <a:rPr lang="en-GB" baseline="0" dirty="0" smtClean="0"/>
              <a:t>Mayor of Broxtowe presented prize</a:t>
            </a:r>
          </a:p>
          <a:p>
            <a:r>
              <a:rPr lang="en-GB" baseline="0" dirty="0" smtClean="0"/>
              <a:t>Leaflet (pdf and hard copy) now available to showcase WLFA part 1</a:t>
            </a:r>
          </a:p>
          <a:p>
            <a:r>
              <a:rPr lang="en-GB" baseline="0" dirty="0" smtClean="0"/>
              <a:t>WLFA Part 2…….?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809AF-A451-9745-A4D7-8783B23365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38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809AF-A451-9745-A4D7-8783B23365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75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Overview of the WLFA programme</a:t>
            </a:r>
          </a:p>
          <a:p>
            <a:r>
              <a:rPr lang="en-GB" dirty="0" smtClean="0"/>
              <a:t>How</a:t>
            </a:r>
            <a:r>
              <a:rPr lang="en-GB" baseline="0" dirty="0" smtClean="0"/>
              <a:t> it came about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809AF-A451-9745-A4D7-8783B23365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25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Who was involved and where</a:t>
            </a:r>
            <a:r>
              <a:rPr lang="en-GB" baseline="0" dirty="0" smtClean="0"/>
              <a:t> did the delivery take place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809AF-A451-9745-A4D7-8783B23365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15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 were the projects</a:t>
            </a:r>
            <a:r>
              <a:rPr lang="en-GB" baseline="0" dirty="0" smtClean="0"/>
              <a:t> funded</a:t>
            </a:r>
          </a:p>
          <a:p>
            <a:r>
              <a:rPr lang="en-GB" baseline="0" dirty="0" smtClean="0"/>
              <a:t>But more importantly, what did we do with the Growth Point funding?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809AF-A451-9745-A4D7-8783B23365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91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Netherfield, Colwick and Farley’s Brook</a:t>
            </a:r>
          </a:p>
          <a:p>
            <a:r>
              <a:rPr lang="en-GB" dirty="0" smtClean="0"/>
              <a:t>Colwick used spare reeds from Netherfield</a:t>
            </a:r>
          </a:p>
          <a:p>
            <a:r>
              <a:rPr lang="en-GB" dirty="0" smtClean="0"/>
              <a:t>Netherfield trialled</a:t>
            </a:r>
            <a:r>
              <a:rPr lang="en-GB" baseline="0" dirty="0" smtClean="0"/>
              <a:t> amphibious machine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809AF-A451-9745-A4D7-8783B23365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14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Hook</a:t>
            </a:r>
          </a:p>
          <a:p>
            <a:r>
              <a:rPr lang="en-GB" dirty="0" smtClean="0"/>
              <a:t>Brinsley Headstocks</a:t>
            </a:r>
          </a:p>
          <a:p>
            <a:r>
              <a:rPr lang="en-GB" smtClean="0"/>
              <a:t>Toton Fields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809AF-A451-9745-A4D7-8783B23365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01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Titchfield Park,</a:t>
            </a:r>
            <a:r>
              <a:rPr lang="en-GB" baseline="0" dirty="0" smtClean="0"/>
              <a:t> Erewash Canal and Portland Park</a:t>
            </a:r>
          </a:p>
          <a:p>
            <a:r>
              <a:rPr lang="en-GB" baseline="0" dirty="0" smtClean="0"/>
              <a:t>Restoring, </a:t>
            </a:r>
            <a:r>
              <a:rPr lang="en-GB" baseline="0" dirty="0" err="1" smtClean="0"/>
              <a:t>renaturalising</a:t>
            </a:r>
            <a:r>
              <a:rPr lang="en-GB" baseline="0" dirty="0" smtClean="0"/>
              <a:t> rivers and canals</a:t>
            </a:r>
          </a:p>
          <a:p>
            <a:r>
              <a:rPr lang="en-GB" baseline="0" dirty="0" smtClean="0"/>
              <a:t>Successfully hosted a visit to Titchfield Park by the RRC – international delegates!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809AF-A451-9745-A4D7-8783B23365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27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Helping people</a:t>
            </a:r>
            <a:r>
              <a:rPr lang="en-GB" baseline="0" dirty="0" smtClean="0"/>
              <a:t> to access their local wetland sites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809AF-A451-9745-A4D7-8783B23365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43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Training, development, new skills</a:t>
            </a:r>
          </a:p>
          <a:p>
            <a:r>
              <a:rPr lang="en-GB" dirty="0" smtClean="0"/>
              <a:t>Digging</a:t>
            </a:r>
            <a:r>
              <a:rPr lang="en-GB" baseline="0" dirty="0" smtClean="0"/>
              <a:t> holes, planting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809AF-A451-9745-A4D7-8783B23365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96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8148-00C8-4246-9DDA-5F5A41F748DA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7319-E057-D149-A95D-4DE1ED0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9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8148-00C8-4246-9DDA-5F5A41F748DA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7319-E057-D149-A95D-4DE1ED0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82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8148-00C8-4246-9DDA-5F5A41F748DA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7319-E057-D149-A95D-4DE1ED0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1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8148-00C8-4246-9DDA-5F5A41F748DA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7319-E057-D149-A95D-4DE1ED0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8148-00C8-4246-9DDA-5F5A41F748DA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7319-E057-D149-A95D-4DE1ED0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2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8148-00C8-4246-9DDA-5F5A41F748DA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7319-E057-D149-A95D-4DE1ED0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38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8148-00C8-4246-9DDA-5F5A41F748DA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7319-E057-D149-A95D-4DE1ED0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24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8148-00C8-4246-9DDA-5F5A41F748DA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7319-E057-D149-A95D-4DE1ED0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1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8148-00C8-4246-9DDA-5F5A41F748DA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7319-E057-D149-A95D-4DE1ED0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1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8148-00C8-4246-9DDA-5F5A41F748DA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7319-E057-D149-A95D-4DE1ED0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27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8148-00C8-4246-9DDA-5F5A41F748DA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7319-E057-D149-A95D-4DE1ED0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63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A8148-00C8-4246-9DDA-5F5A41F748DA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67319-E057-D149-A95D-4DE1ED0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1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-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80000" cy="6868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3833" y="1656552"/>
            <a:ext cx="726742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Arial"/>
                <a:cs typeface="Arial"/>
              </a:rPr>
              <a:t>Wetland Landscapes for All</a:t>
            </a:r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2600" dirty="0" smtClean="0">
                <a:solidFill>
                  <a:srgbClr val="69A092"/>
                </a:solidFill>
                <a:latin typeface="Arial"/>
                <a:cs typeface="Arial"/>
              </a:rPr>
              <a:t>Across the Trent, Leen and Erewash Valleys</a:t>
            </a:r>
          </a:p>
          <a:p>
            <a:endParaRPr lang="en-US" sz="2600" dirty="0">
              <a:solidFill>
                <a:srgbClr val="69A092"/>
              </a:solidFill>
              <a:latin typeface="Arial"/>
              <a:cs typeface="Arial"/>
            </a:endParaRPr>
          </a:p>
          <a:p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Janice Bradley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Head of Conservation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Nottinghamshire Wildlife Trust</a:t>
            </a:r>
            <a:endParaRPr lang="en-US" sz="2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421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ner-1-White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80000" cy="68685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175" y="118518"/>
            <a:ext cx="69955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 smtClean="0">
                <a:solidFill>
                  <a:srgbClr val="69A092"/>
                </a:solidFill>
                <a:latin typeface="Arial"/>
                <a:cs typeface="Arial"/>
              </a:rPr>
              <a:t>A bonus for otters…..</a:t>
            </a:r>
            <a:endParaRPr lang="en-US" sz="3000" b="1" dirty="0">
              <a:solidFill>
                <a:srgbClr val="69A092"/>
              </a:solidFill>
              <a:latin typeface="Arial"/>
              <a:cs typeface="Arial"/>
            </a:endParaRPr>
          </a:p>
        </p:txBody>
      </p:sp>
      <p:sp>
        <p:nvSpPr>
          <p:cNvPr id="2" name="AutoShape 5" descr="https://lh3.googleusercontent.com/L229VW_2eyjH-L4VKjDh-83Ti-U3wFLO97iaLo4Hzn-2dUuiD3zgTnni9KxpV_jLehGm4qUOCYP82miM7tMA0dLSFt28cw_aGQDv_ih3_StVYbkq580M2goueZ2TXuaG-dU9i8tQOiRlYn13edmDEJQf3XfgKZ_1ctrRVVP_kKuV2NRapyvRVpunzGzMa3w-NQAIwz3OS9VoiKqPyjqWZCuRQjyRJmA0Y0kPChEpGjj7HjLtALnwSYxm7FilZUIOGlr-yLCgRA4IYafWTGs9lnKfiBXsSmV9XM-PuFuOtTzdZNbJV86841YoNMqBp8AwdW90IT5Hg90OS8QmFVXgUhZujdyIgGLK27Xm1EIv8r7bR7TowuLe93f83FON3TK_Nqxe1_gnIjpgmFfkqdLHdTrzefro6U3TtCFBv2Agmec2V7lEDx18XxOM055ynSjFlfosXhw-7X7Rwd-e4WzbS8asm6jgFfkEywGLPT_QK25gdbitnxCFHjQ6pRl8vUxhhrS30PUBIePG5O-f_E_mAnw-miaHC5beUe24TZQtrGA9xTPvWLZH8su1fvhYMnmbDgr0cv0sC4T1rVlqYFgHgDrG7h_tlDujISv03qo=w1412-h794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1386569"/>
            <a:ext cx="3176402" cy="1786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959" y="1386569"/>
            <a:ext cx="3176402" cy="1786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4108719"/>
            <a:ext cx="3176402" cy="1786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959" y="4108719"/>
            <a:ext cx="3176405" cy="1786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European Otter Notts Wt cpt Elliott Neep  NeepImages (3) - web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6840" y="3035887"/>
            <a:ext cx="1813631" cy="13038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92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ner-1-White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80000" cy="68685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175" y="118518"/>
            <a:ext cx="69955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 smtClean="0">
                <a:solidFill>
                  <a:srgbClr val="69A092"/>
                </a:solidFill>
                <a:latin typeface="Arial"/>
                <a:cs typeface="Arial"/>
              </a:rPr>
              <a:t>Branding</a:t>
            </a:r>
            <a:endParaRPr lang="en-US" sz="3000" b="1" dirty="0">
              <a:solidFill>
                <a:srgbClr val="69A092"/>
              </a:solidFill>
              <a:latin typeface="Arial"/>
              <a:cs typeface="Arial"/>
            </a:endParaRPr>
          </a:p>
        </p:txBody>
      </p:sp>
      <p:pic>
        <p:nvPicPr>
          <p:cNvPr id="6146" name="Picture 2" descr="DSCF552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616" y="3505172"/>
            <a:ext cx="5413612" cy="2590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147" name="Picture 3" descr="WLFA Logo larg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600000">
            <a:off x="476616" y="672517"/>
            <a:ext cx="2960687" cy="252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AutoShape 5" descr="https://lh3.googleusercontent.com/L229VW_2eyjH-L4VKjDh-83Ti-U3wFLO97iaLo4Hzn-2dUuiD3zgTnni9KxpV_jLehGm4qUOCYP82miM7tMA0dLSFt28cw_aGQDv_ih3_StVYbkq580M2goueZ2TXuaG-dU9i8tQOiRlYn13edmDEJQf3XfgKZ_1ctrRVVP_kKuV2NRapyvRVpunzGzMa3w-NQAIwz3OS9VoiKqPyjqWZCuRQjyRJmA0Y0kPChEpGjj7HjLtALnwSYxm7FilZUIOGlr-yLCgRA4IYafWTGs9lnKfiBXsSmV9XM-PuFuOtTzdZNbJV86841YoNMqBp8AwdW90IT5Hg90OS8QmFVXgUhZujdyIgGLK27Xm1EIv8r7bR7TowuLe93f83FON3TK_Nqxe1_gnIjpgmFfkqdLHdTrzefro6U3TtCFBv2Agmec2V7lEDx18XxOM055ynSjFlfosXhw-7X7Rwd-e4WzbS8asm6jgFfkEywGLPT_QK25gdbitnxCFHjQ6pRl8vUxhhrS30PUBIePG5O-f_E_mAnw-miaHC5beUe24TZQtrGA9xTPvWLZH8su1fvhYMnmbDgr0cv0sC4T1rVlqYFgHgDrG7h_tlDujISv03qo=w1412-h794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62400" y="435966"/>
            <a:ext cx="3585029" cy="2762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00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vider-1.jp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332" y="0"/>
            <a:ext cx="9218081" cy="69135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719" y="1656552"/>
            <a:ext cx="67594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/>
                <a:cs typeface="Arial"/>
              </a:rPr>
              <a:t>Thanks for listening</a:t>
            </a:r>
            <a:endParaRPr lang="en-US" sz="4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4000" dirty="0" smtClean="0">
                <a:solidFill>
                  <a:srgbClr val="69A092"/>
                </a:solidFill>
                <a:latin typeface="Arial"/>
                <a:cs typeface="Arial"/>
              </a:rPr>
              <a:t>Any questions?</a:t>
            </a:r>
          </a:p>
          <a:p>
            <a:endParaRPr lang="en-US" sz="4000" dirty="0">
              <a:solidFill>
                <a:srgbClr val="69A092"/>
              </a:solidFill>
              <a:latin typeface="Arial"/>
              <a:cs typeface="Arial"/>
            </a:endParaRPr>
          </a:p>
          <a:p>
            <a:r>
              <a:rPr lang="en-US" sz="3000" dirty="0" smtClean="0">
                <a:solidFill>
                  <a:schemeClr val="bg1"/>
                </a:solidFill>
                <a:latin typeface="Arial"/>
                <a:cs typeface="Arial"/>
              </a:rPr>
              <a:t>jbradley@nottswt.co.uk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Arial"/>
                <a:cs typeface="Arial"/>
              </a:rPr>
              <a:t>csambridge@nottswt.co.uk</a:t>
            </a:r>
            <a:endParaRPr lang="en-US" sz="3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942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ner-1-White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80000" cy="68685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699" y="89504"/>
            <a:ext cx="69955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 smtClean="0">
                <a:solidFill>
                  <a:srgbClr val="69A092"/>
                </a:solidFill>
                <a:latin typeface="Arial"/>
                <a:cs typeface="Arial"/>
              </a:rPr>
              <a:t>Activities and Outcomes</a:t>
            </a:r>
            <a:endParaRPr lang="en-US" sz="3000" b="1" dirty="0">
              <a:solidFill>
                <a:srgbClr val="69A092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I:\Conservation Policy Issues\Green Infrastructure\Wetland Landscapes for All Project Folder\Project leaflet\Workings\Map 8.bmp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47" t="7402" r="21584" b="7508"/>
          <a:stretch/>
        </p:blipFill>
        <p:spPr bwMode="auto">
          <a:xfrm>
            <a:off x="2445543" y="1180523"/>
            <a:ext cx="4143774" cy="482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 rot="19318618">
            <a:off x="2249037" y="473201"/>
            <a:ext cx="4463247" cy="6005422"/>
          </a:xfrm>
          <a:prstGeom prst="ellipse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218691" y="2170671"/>
            <a:ext cx="1328348" cy="1021556"/>
          </a:xfrm>
          <a:prstGeom prst="roundRect">
            <a:avLst/>
          </a:prstGeom>
          <a:solidFill>
            <a:srgbClr val="176F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Health and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w</a:t>
            </a:r>
            <a:r>
              <a:rPr lang="en-GB" b="1" dirty="0" smtClean="0">
                <a:solidFill>
                  <a:schemeClr val="bg1"/>
                </a:solidFill>
              </a:rPr>
              <a:t>ellbeing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benefits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97254" y="1176181"/>
            <a:ext cx="1664533" cy="408623"/>
          </a:xfrm>
          <a:prstGeom prst="roundRect">
            <a:avLst/>
          </a:prstGeom>
          <a:solidFill>
            <a:srgbClr val="176F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13 project sites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14678" y="4768903"/>
            <a:ext cx="1662711" cy="1021556"/>
          </a:xfrm>
          <a:prstGeom prst="roundRect">
            <a:avLst/>
          </a:prstGeom>
          <a:solidFill>
            <a:srgbClr val="176F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Green 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i</a:t>
            </a:r>
            <a:r>
              <a:rPr lang="en-GB" b="1" dirty="0" smtClean="0">
                <a:solidFill>
                  <a:schemeClr val="bg1"/>
                </a:solidFill>
              </a:rPr>
              <a:t>nfrastructure 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improvements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43129" y="2965134"/>
            <a:ext cx="1550709" cy="1021556"/>
          </a:xfrm>
          <a:prstGeom prst="roundRect">
            <a:avLst/>
          </a:prstGeom>
          <a:solidFill>
            <a:srgbClr val="176F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Employment 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and skills 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benefits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85597" y="701965"/>
            <a:ext cx="1522113" cy="408623"/>
          </a:xfrm>
          <a:prstGeom prst="roundRect">
            <a:avLst/>
          </a:prstGeom>
          <a:solidFill>
            <a:srgbClr val="176F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3 river valleys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78663" y="5628769"/>
            <a:ext cx="1653161" cy="715089"/>
          </a:xfrm>
          <a:prstGeom prst="roundRect">
            <a:avLst/>
          </a:prstGeom>
          <a:solidFill>
            <a:srgbClr val="176F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Biodiversity 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enhancements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59061" y="1311149"/>
            <a:ext cx="1519693" cy="715089"/>
          </a:xfrm>
          <a:prstGeom prst="roundRect">
            <a:avLst/>
          </a:prstGeom>
          <a:solidFill>
            <a:srgbClr val="176F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8 partner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organisations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 rot="4332647">
            <a:off x="5760205" y="1412927"/>
            <a:ext cx="288000" cy="2325964"/>
          </a:xfrm>
          <a:prstGeom prst="downArrow">
            <a:avLst/>
          </a:prstGeom>
          <a:solidFill>
            <a:srgbClr val="66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6897916" y="1889980"/>
            <a:ext cx="1672537" cy="557922"/>
          </a:xfrm>
          <a:prstGeom prst="flowChartManualInput">
            <a:avLst/>
          </a:prstGeom>
          <a:solidFill>
            <a:srgbClr val="6666FF"/>
          </a:solidFill>
          <a:ln w="9525" algn="in">
            <a:solidFill>
              <a:srgbClr val="6666FF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Franklin Gothic Demi" pitchFamily="34" charset="0"/>
                <a:cs typeface="Arial" pitchFamily="34" charset="0"/>
              </a:rPr>
              <a:t>Leen Valley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Down Arrow 23"/>
          <p:cNvSpPr/>
          <p:nvPr/>
        </p:nvSpPr>
        <p:spPr>
          <a:xfrm rot="6480231">
            <a:off x="5772113" y="3320113"/>
            <a:ext cx="288000" cy="2325964"/>
          </a:xfrm>
          <a:prstGeom prst="downArrow">
            <a:avLst/>
          </a:prstGeom>
          <a:solidFill>
            <a:srgbClr val="0099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Down Arrow 22"/>
          <p:cNvSpPr/>
          <p:nvPr/>
        </p:nvSpPr>
        <p:spPr>
          <a:xfrm rot="15145919">
            <a:off x="2693029" y="3001533"/>
            <a:ext cx="288000" cy="1444654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6741768" y="4427480"/>
            <a:ext cx="2159000" cy="566733"/>
          </a:xfrm>
          <a:prstGeom prst="flowChartManualInput">
            <a:avLst/>
          </a:prstGeom>
          <a:solidFill>
            <a:srgbClr val="009999"/>
          </a:solidFill>
          <a:ln w="9525" algn="in">
            <a:solidFill>
              <a:srgbClr val="009999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Franklin Gothic Demi" pitchFamily="34" charset="0"/>
                <a:cs typeface="Arial" pitchFamily="34" charset="0"/>
              </a:rPr>
              <a:t>Trent Valley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211223" y="3569528"/>
            <a:ext cx="2160587" cy="601547"/>
          </a:xfrm>
          <a:prstGeom prst="flowChartManualInput">
            <a:avLst/>
          </a:prstGeom>
          <a:solidFill>
            <a:srgbClr val="00B0F0"/>
          </a:solidFill>
          <a:ln w="9525" algn="in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Franklin Gothic Demi" pitchFamily="34" charset="0"/>
                <a:cs typeface="Arial" pitchFamily="34" charset="0"/>
              </a:rPr>
              <a:t>Erewash Valley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27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ner-1-White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80000" cy="68685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175" y="118518"/>
            <a:ext cx="69955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 smtClean="0">
                <a:solidFill>
                  <a:srgbClr val="69A092"/>
                </a:solidFill>
                <a:latin typeface="Arial"/>
                <a:cs typeface="Arial"/>
              </a:rPr>
              <a:t>Partners and projects</a:t>
            </a:r>
            <a:endParaRPr lang="en-US" sz="3000" b="1" dirty="0">
              <a:solidFill>
                <a:srgbClr val="69A092"/>
              </a:solidFill>
              <a:latin typeface="Arial"/>
              <a:cs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31557" y="3618604"/>
            <a:ext cx="3258601" cy="1940957"/>
          </a:xfrm>
          <a:prstGeom prst="roundRect">
            <a:avLst/>
          </a:prstGeom>
          <a:solidFill>
            <a:srgbClr val="176F60"/>
          </a:solidFill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Attenborough </a:t>
            </a:r>
            <a:r>
              <a:rPr lang="en-GB" b="1" dirty="0">
                <a:solidFill>
                  <a:schemeClr val="bg1"/>
                </a:solidFill>
              </a:rPr>
              <a:t>Nature </a:t>
            </a:r>
            <a:r>
              <a:rPr lang="en-GB" b="1" dirty="0" smtClean="0">
                <a:solidFill>
                  <a:schemeClr val="bg1"/>
                </a:solidFill>
              </a:rPr>
              <a:t>Reserve </a:t>
            </a:r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Brinsley Headstocks</a:t>
            </a:r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Colwick </a:t>
            </a:r>
            <a:r>
              <a:rPr lang="en-GB" b="1" dirty="0">
                <a:solidFill>
                  <a:schemeClr val="bg1"/>
                </a:solidFill>
              </a:rPr>
              <a:t>Country </a:t>
            </a:r>
            <a:r>
              <a:rPr lang="en-GB" b="1" dirty="0" smtClean="0">
                <a:solidFill>
                  <a:schemeClr val="bg1"/>
                </a:solidFill>
              </a:rPr>
              <a:t>Park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Erewash Canal </a:t>
            </a:r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Erewash Meadows</a:t>
            </a:r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Farley’s Brook 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7505" y="1023211"/>
            <a:ext cx="1667357" cy="5489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402" y="1112568"/>
            <a:ext cx="1606026" cy="5970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293" y="2278189"/>
            <a:ext cx="1454359" cy="6770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067" y="992022"/>
            <a:ext cx="874077" cy="7175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468" y="2278189"/>
            <a:ext cx="1602780" cy="7034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9249" y="2390184"/>
            <a:ext cx="2655327" cy="4530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2192" y="2036301"/>
            <a:ext cx="828892" cy="9905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2192" y="877515"/>
            <a:ext cx="828892" cy="9465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84232" y="3480104"/>
            <a:ext cx="3043568" cy="2247424"/>
          </a:xfrm>
          <a:prstGeom prst="roundRect">
            <a:avLst/>
          </a:prstGeom>
          <a:solidFill>
            <a:srgbClr val="176F60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Hall Om Wong Open Space </a:t>
            </a:r>
          </a:p>
          <a:p>
            <a:r>
              <a:rPr lang="en-GB" b="1" dirty="0">
                <a:solidFill>
                  <a:schemeClr val="bg1"/>
                </a:solidFill>
              </a:rPr>
              <a:t>Netherfield Lagoons</a:t>
            </a:r>
          </a:p>
          <a:p>
            <a:r>
              <a:rPr lang="en-GB" b="1" dirty="0">
                <a:solidFill>
                  <a:schemeClr val="bg1"/>
                </a:solidFill>
              </a:rPr>
              <a:t>Portland Park</a:t>
            </a:r>
          </a:p>
          <a:p>
            <a:r>
              <a:rPr lang="en-GB" b="1" dirty="0">
                <a:solidFill>
                  <a:schemeClr val="bg1"/>
                </a:solidFill>
              </a:rPr>
              <a:t>Skylarks Nature Reserve</a:t>
            </a:r>
          </a:p>
          <a:p>
            <a:r>
              <a:rPr lang="en-GB" b="1" dirty="0">
                <a:solidFill>
                  <a:schemeClr val="bg1"/>
                </a:solidFill>
              </a:rPr>
              <a:t>The Hook</a:t>
            </a:r>
          </a:p>
          <a:p>
            <a:r>
              <a:rPr lang="en-GB" b="1" dirty="0">
                <a:solidFill>
                  <a:schemeClr val="bg1"/>
                </a:solidFill>
              </a:rPr>
              <a:t>Titchfield Park</a:t>
            </a:r>
          </a:p>
          <a:p>
            <a:r>
              <a:rPr lang="en-GB" b="1" dirty="0">
                <a:solidFill>
                  <a:schemeClr val="bg1"/>
                </a:solidFill>
              </a:rPr>
              <a:t>Toton Fields Nature </a:t>
            </a:r>
            <a:r>
              <a:rPr lang="en-GB" b="1" dirty="0" smtClean="0">
                <a:solidFill>
                  <a:schemeClr val="bg1"/>
                </a:solidFill>
              </a:rPr>
              <a:t>Reserve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5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ner-1-White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80000" cy="68685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175" y="118518"/>
            <a:ext cx="69955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 smtClean="0">
                <a:solidFill>
                  <a:srgbClr val="69A092"/>
                </a:solidFill>
                <a:latin typeface="Arial"/>
                <a:cs typeface="Arial"/>
              </a:rPr>
              <a:t>Value for money</a:t>
            </a:r>
            <a:endParaRPr lang="en-US" sz="3000" b="1" dirty="0">
              <a:solidFill>
                <a:srgbClr val="69A092"/>
              </a:solidFill>
              <a:latin typeface="Arial"/>
              <a:cs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70299" y="1116422"/>
            <a:ext cx="3258601" cy="1770698"/>
          </a:xfrm>
          <a:prstGeom prst="roundRect">
            <a:avLst/>
          </a:prstGeom>
          <a:solidFill>
            <a:srgbClr val="176F6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600" b="1" dirty="0" smtClean="0">
                <a:solidFill>
                  <a:schemeClr val="bg1"/>
                </a:solidFill>
              </a:rPr>
              <a:t>£195,000 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from Growth Point funding awarded by the Greater Nottingham Planning Partnership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9081" y="3578314"/>
            <a:ext cx="2221035" cy="851297"/>
          </a:xfrm>
          <a:prstGeom prst="roundRect">
            <a:avLst/>
          </a:prstGeom>
          <a:solidFill>
            <a:srgbClr val="176F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600" b="1" dirty="0" smtClean="0">
                <a:solidFill>
                  <a:schemeClr val="bg1"/>
                </a:solidFill>
              </a:rPr>
              <a:t>£75,000 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match from partners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53854" y="5207194"/>
            <a:ext cx="1491489" cy="544830"/>
          </a:xfrm>
          <a:prstGeom prst="roundRect">
            <a:avLst/>
          </a:prstGeom>
          <a:solidFill>
            <a:srgbClr val="176F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600" b="1" dirty="0" smtClean="0">
                <a:solidFill>
                  <a:schemeClr val="bg1"/>
                </a:solidFill>
              </a:rPr>
              <a:t>£270,000</a:t>
            </a:r>
            <a:endParaRPr lang="en-GB" sz="26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5219" y="2939037"/>
            <a:ext cx="388759" cy="525780"/>
          </a:xfrm>
          <a:prstGeom prst="roundRect">
            <a:avLst/>
          </a:prstGeom>
          <a:solidFill>
            <a:srgbClr val="176F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600" b="1" dirty="0">
                <a:solidFill>
                  <a:schemeClr val="bg1"/>
                </a:solidFill>
              </a:rPr>
              <a:t>+</a:t>
            </a:r>
            <a:endParaRPr lang="en-GB" sz="2600" b="1" dirty="0" smtClean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05219" y="4557380"/>
            <a:ext cx="388759" cy="525780"/>
          </a:xfrm>
          <a:prstGeom prst="roundRect">
            <a:avLst/>
          </a:prstGeom>
          <a:solidFill>
            <a:srgbClr val="176F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600" b="1" dirty="0" smtClean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29467" y="3161875"/>
            <a:ext cx="3382225" cy="544830"/>
          </a:xfrm>
          <a:prstGeom prst="roundRect">
            <a:avLst/>
          </a:prstGeom>
          <a:solidFill>
            <a:srgbClr val="176F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600" b="1" dirty="0" smtClean="0">
                <a:solidFill>
                  <a:schemeClr val="bg1"/>
                </a:solidFill>
              </a:rPr>
              <a:t>What did we achieve…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3632967" y="957943"/>
            <a:ext cx="957033" cy="4934857"/>
          </a:xfrm>
          <a:prstGeom prst="rightBrace">
            <a:avLst/>
          </a:prstGeom>
          <a:ln w="38100">
            <a:solidFill>
              <a:srgbClr val="176F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88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ner-1-White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80000" cy="68685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175" y="118518"/>
            <a:ext cx="6995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 smtClean="0">
                <a:solidFill>
                  <a:srgbClr val="69A092"/>
                </a:solidFill>
                <a:latin typeface="Arial"/>
                <a:cs typeface="Arial"/>
              </a:rPr>
              <a:t>Biodiversity – revitalising over 2.5ha of reedbeds</a:t>
            </a:r>
            <a:endParaRPr lang="en-US" sz="3000" b="1" dirty="0">
              <a:solidFill>
                <a:srgbClr val="69A092"/>
              </a:solidFill>
              <a:latin typeface="Arial"/>
              <a:cs typeface="Arial"/>
            </a:endParaRPr>
          </a:p>
        </p:txBody>
      </p:sp>
      <p:pic>
        <p:nvPicPr>
          <p:cNvPr id="2060" name="Picture 12" descr="Reedbed work phot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371" y="1429277"/>
            <a:ext cx="3136574" cy="2356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7726" y="1429277"/>
            <a:ext cx="3770031" cy="2356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62" name="Picture 14" descr="WP_20171207_15_36_33_Pro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1628" y="3927811"/>
            <a:ext cx="3517279" cy="2211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79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ner-1-White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80000" cy="68685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175" y="118518"/>
            <a:ext cx="6995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 smtClean="0">
                <a:solidFill>
                  <a:srgbClr val="69A092"/>
                </a:solidFill>
                <a:latin typeface="Arial"/>
                <a:cs typeface="Arial"/>
              </a:rPr>
              <a:t>Biodiversity – new ponds and scrapes at three project sites</a:t>
            </a:r>
            <a:endParaRPr lang="en-US" sz="3000" b="1" dirty="0">
              <a:solidFill>
                <a:srgbClr val="69A092"/>
              </a:solidFill>
              <a:latin typeface="Arial"/>
              <a:cs typeface="Arial"/>
            </a:endParaRPr>
          </a:p>
        </p:txBody>
      </p:sp>
      <p:pic>
        <p:nvPicPr>
          <p:cNvPr id="5122" name="Picture 2" descr="IMG_20180313_15131795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5148" y="1461294"/>
            <a:ext cx="3625763" cy="3165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404" y="1461294"/>
            <a:ext cx="3610571" cy="2431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404" y="4099153"/>
            <a:ext cx="3610571" cy="2031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71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ner-1-White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80000" cy="68685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175" y="118518"/>
            <a:ext cx="6995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 smtClean="0">
                <a:solidFill>
                  <a:srgbClr val="69A092"/>
                </a:solidFill>
                <a:latin typeface="Arial"/>
                <a:cs typeface="Arial"/>
              </a:rPr>
              <a:t>Biodiversity – rivers, canals and streams</a:t>
            </a:r>
            <a:endParaRPr lang="en-US" sz="3000" b="1" dirty="0">
              <a:solidFill>
                <a:srgbClr val="69A092"/>
              </a:solidFill>
              <a:latin typeface="Arial"/>
              <a:cs typeface="Arial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6290" y="1488152"/>
            <a:ext cx="3660575" cy="2342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7973" y="1488152"/>
            <a:ext cx="1734238" cy="3083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170" name="Picture 2" descr="I:\Conservation Policy Issues\Green Infrastructure\Wetland Landscapes for All Project Folder\RRC visit\RRC visit to Titchfield Park 25.04.1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60" y="4177214"/>
            <a:ext cx="2433854" cy="1867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2260" y="1488151"/>
            <a:ext cx="2761959" cy="2342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4219" y="4800880"/>
            <a:ext cx="3860978" cy="715089"/>
          </a:xfrm>
          <a:prstGeom prst="roundRect">
            <a:avLst/>
          </a:prstGeom>
          <a:solidFill>
            <a:srgbClr val="176F60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And a visit from the River Restoration 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Centre’s annual conference delegates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19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ner-1-White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80000" cy="68685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175" y="118518"/>
            <a:ext cx="6995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 smtClean="0">
                <a:solidFill>
                  <a:srgbClr val="69A092"/>
                </a:solidFill>
                <a:latin typeface="Arial"/>
                <a:cs typeface="Arial"/>
              </a:rPr>
              <a:t>Access – new paths, steps, fences, gates, a classroom and a loo!</a:t>
            </a:r>
            <a:endParaRPr lang="en-US" sz="3000" b="1" dirty="0">
              <a:solidFill>
                <a:srgbClr val="69A092"/>
              </a:solidFill>
              <a:latin typeface="Arial"/>
              <a:cs typeface="Arial"/>
            </a:endParaRPr>
          </a:p>
        </p:txBody>
      </p:sp>
      <p:pic>
        <p:nvPicPr>
          <p:cNvPr id="4098" name="Picture 2" descr="hu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9880" y="1301069"/>
            <a:ext cx="3717046" cy="2574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216" y="1301070"/>
            <a:ext cx="1776412" cy="2574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245" y="4111170"/>
            <a:ext cx="2971800" cy="1952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23" y="1301070"/>
            <a:ext cx="2163842" cy="2574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70816" y="4111171"/>
            <a:ext cx="1672118" cy="1952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00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ner-1-White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80000" cy="68685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175" y="118518"/>
            <a:ext cx="69955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 smtClean="0">
                <a:solidFill>
                  <a:srgbClr val="69A092"/>
                </a:solidFill>
                <a:latin typeface="Arial"/>
                <a:cs typeface="Arial"/>
              </a:rPr>
              <a:t>Volunteering – over 300 hours!</a:t>
            </a:r>
            <a:endParaRPr lang="en-US" sz="3000" b="1" dirty="0">
              <a:solidFill>
                <a:srgbClr val="69A092"/>
              </a:solidFill>
              <a:latin typeface="Arial"/>
              <a:cs typeface="Arial"/>
            </a:endParaRPr>
          </a:p>
        </p:txBody>
      </p:sp>
      <p:pic>
        <p:nvPicPr>
          <p:cNvPr id="3074" name="Picture 2" descr="Skylarks Experimental Archeology holes Sept 201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235" y="895305"/>
            <a:ext cx="4160518" cy="2396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IMG_20180326_145445019_HDR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96114" y="1646969"/>
            <a:ext cx="3599071" cy="2709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76" name="Picture 4" descr="FoTP1_18NOV1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235" y="3534169"/>
            <a:ext cx="4172340" cy="2416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00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361</Words>
  <Application>Microsoft Office PowerPoint</Application>
  <PresentationFormat>On-screen Show (4:3)</PresentationFormat>
  <Paragraphs>100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touch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Touch Design</dc:creator>
  <cp:lastModifiedBy>Claire Sambridge</cp:lastModifiedBy>
  <cp:revision>28</cp:revision>
  <cp:lastPrinted>2018-06-06T10:01:23Z</cp:lastPrinted>
  <dcterms:created xsi:type="dcterms:W3CDTF">2014-10-15T14:17:17Z</dcterms:created>
  <dcterms:modified xsi:type="dcterms:W3CDTF">2018-06-06T10:05:01Z</dcterms:modified>
</cp:coreProperties>
</file>