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3" r:id="rId3"/>
    <p:sldId id="259" r:id="rId4"/>
    <p:sldId id="260" r:id="rId5"/>
    <p:sldId id="278" r:id="rId6"/>
    <p:sldId id="282" r:id="rId7"/>
    <p:sldId id="279" r:id="rId8"/>
    <p:sldId id="280" r:id="rId9"/>
    <p:sldId id="281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5" autoAdjust="0"/>
    <p:restoredTop sz="80567" autoAdjust="0"/>
  </p:normalViewPr>
  <p:slideViewPr>
    <p:cSldViewPr snapToGrid="0">
      <p:cViewPr varScale="1">
        <p:scale>
          <a:sx n="54" d="100"/>
          <a:sy n="54" d="100"/>
        </p:scale>
        <p:origin x="1092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B8EAF-0D56-4D5F-9FDA-7A82483F98D3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47F05-0E77-490A-A81C-46B49EC21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375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Earlier in March this year officers updated JPAB on the Logistics work, specifically the call for sites and next steps.</a:t>
            </a:r>
          </a:p>
          <a:p>
            <a:endParaRPr lang="en-GB" altLang="en-US" dirty="0"/>
          </a:p>
          <a:p>
            <a:r>
              <a:rPr lang="en-GB" altLang="en-US" dirty="0"/>
              <a:t>This work has progressed and today the Partnership commenced consultation on the GNSP Strategic Distribution and Logistics Preferred Approach. </a:t>
            </a:r>
          </a:p>
          <a:p>
            <a:endParaRPr lang="en-GB" altLang="en-US" dirty="0"/>
          </a:p>
          <a:p>
            <a:r>
              <a:rPr lang="en-GB" altLang="en-US" dirty="0"/>
              <a:t>This issue was not addressed within the previous Preferred Approach in Jan/Feb as site assessments had not been completed at the time.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F417EF-2F67-4BAE-9111-9D105469621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297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Background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47F05-0E77-490A-A81C-46B49EC2150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441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733F9-AD07-4A86-A494-BF7EA64A57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835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4DF90-4A26-4093-9F75-E9E788392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16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4BC53-3869-49F8-A8D8-794EA4C18F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41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936D8-667C-46A5-BE09-2D20D16ED1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94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FBA48-7F33-4CCA-9787-C0E21A80D0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4213067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DD98E-9C27-4D4A-8ADC-CB2E8F7E06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15705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87498-E01D-45C3-B78E-49CC9E127E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961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E6650-7093-426E-892B-4DE844F137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826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A1F0D-A8A3-490A-9263-865D0CD56B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94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81E24-1B03-4AE9-B47D-9AB0F8FB4D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392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A1DF3-D726-465A-95BB-F99722DFCD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34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C8655-2E2B-44A0-A0DA-3A06FEA3E2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57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5AF20-4BA8-49A4-A2A8-B15E5FA8CB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874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3BF2E-3365-415E-8571-90FA6F636B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F9E0464-49D2-495B-92C4-FCF048C6D3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10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nplan.inconsult.uk/gnsplogistics/consultationHom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uilding with a road and grass&#10;&#10;Description automatically generated with medium confidence">
            <a:extLst>
              <a:ext uri="{FF2B5EF4-FFF2-40B4-BE49-F238E27FC236}">
                <a16:creationId xmlns:a16="http://schemas.microsoft.com/office/drawing/2014/main" id="{1CFF01BA-4225-4CD2-AB77-8D90FE9D94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4" t="-2946" r="10926" b="1"/>
          <a:stretch/>
        </p:blipFill>
        <p:spPr>
          <a:xfrm>
            <a:off x="-1" y="-202018"/>
            <a:ext cx="12192001" cy="7060018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29917" y="173399"/>
            <a:ext cx="9885946" cy="2406316"/>
          </a:xfrm>
        </p:spPr>
        <p:txBody>
          <a:bodyPr/>
          <a:lstStyle/>
          <a:p>
            <a:r>
              <a:rPr lang="en-GB" alt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Greater Nottingham Strategic Plan: </a:t>
            </a:r>
            <a:br>
              <a:rPr lang="en-GB" alt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Strategic Distribution and Logistics Preferred Approach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5256" y="6073414"/>
            <a:ext cx="9144000" cy="702838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King (Conurbation Planning Policy Manager)</a:t>
            </a:r>
          </a:p>
        </p:txBody>
      </p:sp>
      <p:pic>
        <p:nvPicPr>
          <p:cNvPr id="410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256" y="6073414"/>
            <a:ext cx="275748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889690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6327"/>
            <a:ext cx="10363200" cy="114300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Next steps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66772"/>
            <a:ext cx="10363200" cy="2709645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Preferred Approach consultation and review comments and further evidence submitted.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Subject to Council approvals allocate preferred sites within the Publication Draft of the Greater Nottingham Strategic Plan.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239" y="6058289"/>
            <a:ext cx="2755631" cy="61574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002A6BF-1B6B-43AF-A270-E82EA6F38F9E}"/>
              </a:ext>
            </a:extLst>
          </p:cNvPr>
          <p:cNvSpPr txBox="1">
            <a:spLocks/>
          </p:cNvSpPr>
          <p:nvPr/>
        </p:nvSpPr>
        <p:spPr bwMode="auto">
          <a:xfrm>
            <a:off x="1009403" y="4276417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kern="0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43763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Nottingham Core and Outer Employment and Logistics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34315"/>
            <a:ext cx="10363200" cy="4715164"/>
          </a:xfrm>
        </p:spPr>
        <p:txBody>
          <a:bodyPr/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Lichfields Employment Land Study (May 2021)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recommended further consideration of logistics needs within the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Nottingham Core and Outer Area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Iceni Logistics Study (August 2022)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warehousing and logistics facilities within the Study Area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kumimoji="0" lang="en-GB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requirement for 1,486,000 sq. m or 425 hectares of logistics space</a:t>
            </a:r>
          </a:p>
          <a:p>
            <a:pPr lvl="1"/>
            <a:r>
              <a:rPr kumimoji="0" lang="en-GB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residual need of between </a:t>
            </a:r>
            <a:r>
              <a:rPr kumimoji="0" lang="en-GB" sz="2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137 – 155 ha</a:t>
            </a:r>
            <a:r>
              <a:rPr kumimoji="0" lang="en-GB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lvl="1"/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sites should be at least 25 ha. 50 ha sites or larger are preferred.</a:t>
            </a:r>
          </a:p>
          <a:p>
            <a:pPr lvl="1"/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Concluded that 2 or more sites may be required (depending on their size).</a:t>
            </a:r>
          </a:p>
          <a:p>
            <a:pPr lvl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530" y="6019773"/>
            <a:ext cx="2755631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26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95371"/>
            <a:ext cx="4775199" cy="4442113"/>
          </a:xfrm>
        </p:spPr>
        <p:txBody>
          <a:bodyPr/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Logistics Study identified the following ‘Areas of Opportunity’: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M1 Junctions 28 and 27 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M1 Junction 26 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M1 Junction 25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Adjacent to A453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Newark (along A1 and A46)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239" y="6042864"/>
            <a:ext cx="2755631" cy="609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0" y="513615"/>
            <a:ext cx="6651779" cy="542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0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6327"/>
            <a:ext cx="10363200" cy="1143000"/>
          </a:xfrm>
        </p:spPr>
        <p:txBody>
          <a:bodyPr/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“Call For Sites”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33236"/>
            <a:ext cx="10363200" cy="4913746"/>
          </a:xfrm>
        </p:spPr>
        <p:txBody>
          <a:bodyPr/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Greater Nottingham Councils only (Ashfield, Broxtowe, Erewash, Gedling, Nottingham City and Rushcliffe)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August / September 2022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26 sites submitted. 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 in Ashfield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 in Broxtowe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 in Erewash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 in Gedling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 in Rushcliffe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None within Nottingham City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GNSP site submissions have also been assessed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239" y="6058289"/>
            <a:ext cx="2755631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33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6327"/>
            <a:ext cx="10363200" cy="1000608"/>
          </a:xfrm>
        </p:spPr>
        <p:txBody>
          <a:bodyPr/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Distribution and Logistics Preferred Approach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74832"/>
            <a:ext cx="10363200" cy="5284738"/>
          </a:xfrm>
        </p:spPr>
        <p:txBody>
          <a:bodyPr/>
          <a:lstStyle/>
          <a:p>
            <a:pPr lvl="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Six week consultation commences today (26 September 2023) and ends on the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7 November 2023</a:t>
            </a:r>
          </a:p>
          <a:p>
            <a:pPr lvl="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Using the Consultation Portal 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https://gnplan.inconsult.uk/gnsplogistics/consultationHome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Opportunity to consult stakeholders prior to submission (whilst other commissioned work is completed).</a:t>
            </a:r>
          </a:p>
          <a:p>
            <a:pPr marL="0" lvl="0" indent="0"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239" y="6058289"/>
            <a:ext cx="2755631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16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D384A-ADF8-4AB4-9192-6F9F5EC35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Distribution and Logistics Preferred Approach 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AB7EC-037E-4AC8-851B-B1F511ADF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61688"/>
            <a:ext cx="10363200" cy="4756558"/>
          </a:xfrm>
        </p:spPr>
        <p:txBody>
          <a:bodyPr/>
          <a:lstStyle/>
          <a:p>
            <a:pPr lvl="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Identifies two preferred sites: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Former Bennerley Coal Disposal Point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Ratcliffe on Soar Power Station  </a:t>
            </a:r>
          </a:p>
          <a:p>
            <a:pPr lvl="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Informed by a Background Paper (which includes Ashfield &amp; Erewash)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Identifies a residual need of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131 and 147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hectares across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Nottingham Core and Outer Area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(taking into account existing commitments and pipeline sites)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Identifies three preferred sites (one in Erewash (Stanton))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Not all the Core and Outer Area’s residual need will be met through the Strategic Plan (circa 70 hectares)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Supported by a Sustainability Appraisal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1F6B09-38D5-484B-A0EE-78E076CCD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239" y="6058289"/>
            <a:ext cx="2755631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76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0513"/>
            <a:ext cx="10363200" cy="1000608"/>
          </a:xfrm>
        </p:spPr>
        <p:txBody>
          <a:bodyPr/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Site Selection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88375"/>
            <a:ext cx="10363200" cy="5377788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Background Paper</a:t>
            </a:r>
          </a:p>
          <a:p>
            <a:pPr lvl="0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Three step site selection process: 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Establishing a pool of possible sites (call for sites and previous consultation submissions)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Identifying reasonable alternatives (based on size, location and proximity to the highway network)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Determining the preferred sites according to planning status, constraints and benefits.</a:t>
            </a:r>
          </a:p>
          <a:p>
            <a:pPr marL="0" indent="0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Sustainability Appraisal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Assessed all reasonable alternatives against the SA objectives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239" y="6058289"/>
            <a:ext cx="2755631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89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3962"/>
            <a:ext cx="10363200" cy="114300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Bennerley Coal Disposal Point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615" y="1258917"/>
            <a:ext cx="5939405" cy="5536166"/>
          </a:xfrm>
        </p:spPr>
        <p:txBody>
          <a:bodyPr/>
          <a:lstStyle/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Adjacent to A610 and close to junction 26 of the M1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Deliver 74,000+ sqm of B8 development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Adjacent to the rail network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Close to sources of labour and areas of lower employment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Contains substantial areas of brownfield land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Setting of Bennerley viaduct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Impact on Erewash Valley blue and green infrastructure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Flood risk avoidance/mitigation 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Green Belt – exceptional circumstances </a:t>
            </a:r>
          </a:p>
          <a:p>
            <a:pPr lvl="2"/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239" y="6058289"/>
            <a:ext cx="2755631" cy="615749"/>
          </a:xfrm>
          <a:prstGeom prst="rect">
            <a:avLst/>
          </a:prstGeom>
        </p:spPr>
      </p:pic>
      <p:pic>
        <p:nvPicPr>
          <p:cNvPr id="1028" name="Picture 4" descr="Map of Former Bennerely Coal Dispoal Point&#10;Map showing the Former Bennerley Coal Disposal Point in red outline. ">
            <a:extLst>
              <a:ext uri="{FF2B5EF4-FFF2-40B4-BE49-F238E27FC236}">
                <a16:creationId xmlns:a16="http://schemas.microsoft.com/office/drawing/2014/main" id="{AAEF738C-6277-4441-A19A-0F5470ACC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20" y="1857593"/>
            <a:ext cx="5502650" cy="389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10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3962"/>
            <a:ext cx="10363200" cy="114300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Ratcliffe on Soar Power Station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33236"/>
            <a:ext cx="4899171" cy="5018566"/>
          </a:xfrm>
        </p:spPr>
        <p:txBody>
          <a:bodyPr/>
          <a:lstStyle/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Adjacent to A453 with access onto the nearby M1 via Junction 24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Brownfield (north or A453 where B8 development is proposed)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Site has existing rail access 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Deliver 180,000 sqm of B8 development (approved within an adopted LDO)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Allocation for B8 uses within the Greater Nottingham Strategic Plan will remove the site from the Green Belt. </a:t>
            </a: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239" y="6058289"/>
            <a:ext cx="2755631" cy="61574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7643671-DC0C-481B-814B-5780E17E3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255" y="1612189"/>
            <a:ext cx="5571682" cy="394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2350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652</Words>
  <Application>Microsoft Office PowerPoint</Application>
  <PresentationFormat>Widescreen</PresentationFormat>
  <Paragraphs>83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Default Design</vt:lpstr>
      <vt:lpstr>Greater Nottingham Strategic Plan:  Strategic Distribution and Logistics Preferred Approach </vt:lpstr>
      <vt:lpstr>Nottingham Core and Outer Employment and Logistics Studies</vt:lpstr>
      <vt:lpstr>PowerPoint Presentation</vt:lpstr>
      <vt:lpstr>“Call For Sites” </vt:lpstr>
      <vt:lpstr>Distribution and Logistics Preferred Approach </vt:lpstr>
      <vt:lpstr>Distribution and Logistics Preferred Approach </vt:lpstr>
      <vt:lpstr>Site Selection Process</vt:lpstr>
      <vt:lpstr>Bennerley Coal Disposal Point </vt:lpstr>
      <vt:lpstr>Ratcliffe on Soar Power Station  </vt:lpstr>
      <vt:lpstr>Next steps </vt:lpstr>
    </vt:vector>
  </TitlesOfParts>
  <Company>Nottingham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King (Policy and Planning)</dc:creator>
  <cp:lastModifiedBy>John King (Policy and Planning)</cp:lastModifiedBy>
  <cp:revision>45</cp:revision>
  <dcterms:created xsi:type="dcterms:W3CDTF">2023-02-28T11:36:44Z</dcterms:created>
  <dcterms:modified xsi:type="dcterms:W3CDTF">2023-10-23T09:12:24Z</dcterms:modified>
</cp:coreProperties>
</file>