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3" r:id="rId3"/>
    <p:sldId id="264" r:id="rId4"/>
    <p:sldId id="262" r:id="rId5"/>
    <p:sldId id="259" r:id="rId6"/>
    <p:sldId id="265" r:id="rId7"/>
    <p:sldId id="260" r:id="rId8"/>
    <p:sldId id="267" r:id="rId9"/>
    <p:sldId id="269" r:id="rId10"/>
    <p:sldId id="270" r:id="rId11"/>
    <p:sldId id="274" r:id="rId12"/>
    <p:sldId id="273" r:id="rId13"/>
    <p:sldId id="271" r:id="rId14"/>
    <p:sldId id="272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B8EAF-0D56-4D5F-9FDA-7A82483F98D3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47F05-0E77-490A-A81C-46B49EC215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7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417EF-2F67-4BAE-9111-9D105469621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29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733F9-AD07-4A86-A494-BF7EA64A5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83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DF90-4A26-4093-9F75-E9E788392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1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BC53-3869-49F8-A8D8-794EA4C18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4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936D8-667C-46A5-BE09-2D20D16ED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94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BA48-7F33-4CCA-9787-C0E21A80D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21306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DD98E-9C27-4D4A-8ADC-CB2E8F7E0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15705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7498-E01D-45C3-B78E-49CC9E127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96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6650-7093-426E-892B-4DE844F137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82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A1F0D-A8A3-490A-9263-865D0CD56B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94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1E24-1B03-4AE9-B47D-9AB0F8FB4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39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1DF3-D726-465A-95BB-F99722DFC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34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C8655-2E2B-44A0-A0DA-3A06FEA3E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57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5AF20-4BA8-49A4-A2A8-B15E5FA8C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87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BF2E-3365-415E-8571-90FA6F636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9E0464-49D2-495B-92C4-FCF048C6D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10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24000" y="478992"/>
            <a:ext cx="9144000" cy="1231252"/>
          </a:xfrm>
        </p:spPr>
        <p:txBody>
          <a:bodyPr/>
          <a:lstStyle/>
          <a:p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Logistics and “Call for Sites”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710244"/>
            <a:ext cx="9144000" cy="43688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John King (Conurbation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Manager)</a:t>
            </a:r>
          </a:p>
          <a:p>
            <a:pPr marL="0" indent="0" algn="ctr">
              <a:buNone/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Graeme Foster (Principal Planning Policy Officer GBC)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96" y="5996639"/>
            <a:ext cx="27574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889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845" y="5910699"/>
            <a:ext cx="2494310" cy="763339"/>
          </a:xfrm>
        </p:spPr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Erewash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98" y="238232"/>
            <a:ext cx="8326326" cy="5890395"/>
          </a:xfrm>
        </p:spPr>
      </p:pic>
    </p:spTree>
    <p:extLst>
      <p:ext uri="{BB962C8B-B14F-4D97-AF65-F5344CB8AC3E}">
        <p14:creationId xmlns:p14="http://schemas.microsoft.com/office/powerpoint/2010/main" val="17461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87" y="5794663"/>
            <a:ext cx="10363200" cy="1143000"/>
          </a:xfrm>
        </p:spPr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Gedling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26" y="194784"/>
            <a:ext cx="8349270" cy="5906627"/>
          </a:xfrm>
        </p:spPr>
      </p:pic>
    </p:spTree>
    <p:extLst>
      <p:ext uri="{BB962C8B-B14F-4D97-AF65-F5344CB8AC3E}">
        <p14:creationId xmlns:p14="http://schemas.microsoft.com/office/powerpoint/2010/main" val="8446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91" y="5794663"/>
            <a:ext cx="10363200" cy="1143000"/>
          </a:xfrm>
        </p:spPr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Rushcliffe A453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72"/>
          <a:stretch/>
        </p:blipFill>
        <p:spPr>
          <a:xfrm>
            <a:off x="1741511" y="183963"/>
            <a:ext cx="8395159" cy="5881377"/>
          </a:xfrm>
        </p:spPr>
      </p:pic>
    </p:spTree>
    <p:extLst>
      <p:ext uri="{BB962C8B-B14F-4D97-AF65-F5344CB8AC3E}">
        <p14:creationId xmlns:p14="http://schemas.microsoft.com/office/powerpoint/2010/main" val="22059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13" y="5875530"/>
            <a:ext cx="10363200" cy="1143000"/>
          </a:xfrm>
        </p:spPr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Rushcliffe A46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26" y="178552"/>
            <a:ext cx="8395159" cy="5939091"/>
          </a:xfrm>
        </p:spPr>
      </p:pic>
    </p:spTree>
    <p:extLst>
      <p:ext uri="{BB962C8B-B14F-4D97-AF65-F5344CB8AC3E}">
        <p14:creationId xmlns:p14="http://schemas.microsoft.com/office/powerpoint/2010/main" val="27897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659103"/>
            <a:ext cx="10363200" cy="1143000"/>
          </a:xfrm>
        </p:spPr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Rushcliffe A46 and A52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24" y="157072"/>
            <a:ext cx="8341623" cy="5901217"/>
          </a:xfrm>
        </p:spPr>
      </p:pic>
    </p:spTree>
    <p:extLst>
      <p:ext uri="{BB962C8B-B14F-4D97-AF65-F5344CB8AC3E}">
        <p14:creationId xmlns:p14="http://schemas.microsoft.com/office/powerpoint/2010/main" val="40241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6327"/>
            <a:ext cx="103632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Criteria: Operational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6935"/>
            <a:ext cx="10363200" cy="4913746"/>
          </a:xfrm>
        </p:spPr>
        <p:txBody>
          <a:bodyPr/>
          <a:lstStyle/>
          <a:p>
            <a:pPr lvl="0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or close to an Area of Opportunity (M1, A453, A46/A1 (Newark));</a:t>
            </a:r>
          </a:p>
          <a:p>
            <a:pPr lvl="0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connections with the strategic highway network – close to a junction with the motorway network or long-distance dual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carriageway;</a:t>
            </a:r>
          </a:p>
          <a:p>
            <a:pPr lvl="0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the rail network;</a:t>
            </a:r>
          </a:p>
          <a:p>
            <a:pPr lvl="0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Sufficiently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large and flexible in its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configuration;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Served from an electricity supply grid with sufficient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capacity; and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Accessible to labour, including the ability to be served by sustainable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6327"/>
            <a:ext cx="103632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Assessment Criteria: Constraints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33236"/>
            <a:ext cx="10363200" cy="4913746"/>
          </a:xfrm>
        </p:spPr>
        <p:txBody>
          <a:bodyPr/>
          <a:lstStyle/>
          <a:p>
            <a:pPr lvl="2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Belt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considerations;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Flood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risk;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Impact on the natural and historic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environment;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Landscape and visual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impacts; and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Compatibility with surrounding land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uses.</a:t>
            </a:r>
          </a:p>
          <a:p>
            <a:pPr lvl="2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any other operational criteria or constraints we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should consider?</a:t>
            </a:r>
          </a:p>
          <a:p>
            <a:pPr lvl="2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6327"/>
            <a:ext cx="103632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33236"/>
            <a:ext cx="10363200" cy="4913746"/>
          </a:xfrm>
        </p:spPr>
        <p:txBody>
          <a:bodyPr/>
          <a:lstStyle/>
          <a:p>
            <a:pPr lvl="2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site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appraisals (including Sustainability Appraisal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“reasonable alternatives”).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 recommendations to Members /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Councils.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Subject to Council approvals allocate any selected sites within the Publication Draft of the Greater Nottingham Strategic Plan anticipated late 2023.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Nottingham Core and Outer Logistic Study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715164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Lichfields Employment Land Study (May 2021)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study included a specific recommendation to give further consideration to assess the need to make provision or not for major logistics facilities within the Nottingham Core and Outer Housing Market and wider area. </a:t>
            </a: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Iceni Study (August 2022)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Iceni commissioned to understand the future demand for strategic warehousing and logistics facilities within the Study </a:t>
            </a:r>
            <a:r>
              <a:rPr lang="en-GB" dirty="0"/>
              <a:t>Area.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530" y="6019773"/>
            <a:ext cx="275563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Nottingham Core and Outer Logistic Study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715164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Commissioned by Ashfield, Broxtowe, Erewash, Gedling, Mansfield, Newark &amp; Sherwood, Nottingham and Rushcliffe councils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within the context of national planning policy and guidance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into account other adjoining Councils’ studies on strategic distribution demand and supply such as the Leicester and Leicestershire Study and the Bassetlaw A1 Study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Iceni study has been undertaken from a ‘policy off’ perspective. This means that constraints most notably in terms of the Green Belt have not been considered in the ability of the area to accommodate future logistic requirements.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530" y="6019773"/>
            <a:ext cx="275563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Nottingham Core and Outer Logistic Study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715164"/>
          </a:xfrm>
        </p:spPr>
        <p:txBody>
          <a:bodyPr/>
          <a:lstStyle/>
          <a:p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requirement for planning policy purposes should be 1,486,000 sq. m or 425 hectares of logistics space</a:t>
            </a:r>
          </a:p>
          <a:p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There is 315,000 sq. m of committed supply (units over 9,000 sq. m with planning permission or allocations in adopted local plans)</a:t>
            </a:r>
          </a:p>
          <a:p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Potential “pipeline” sites would reduce the need to 601,000 sq. m or 172 hectares subject to the allocations being confirmed. </a:t>
            </a:r>
          </a:p>
          <a:p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Assuming some demand met on redevelopment of existing warehousing sites then there is a residual need of between </a:t>
            </a:r>
            <a:r>
              <a:rPr lang="en-GB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137 – 155 ha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sites should be at least 25 ha. 50 ha sites or larger are preferred. </a:t>
            </a: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Concluded that 2 or more sites may be required (depending on their size).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245" y="6248347"/>
            <a:ext cx="275563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95371"/>
            <a:ext cx="4775199" cy="5347493"/>
          </a:xfrm>
        </p:spPr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 the following ‘Areas of Opportunity’:</a:t>
            </a: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M1 Junctions 28 and 27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(Sutton in Ashfield, Alfreton and Kirby in Ashfield)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M1 Junction 26 (Langley Mill, Eastwood and Kimberley)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M1 Junction 25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Adjacent to A453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Surrounding Newark (along A1 and A46)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42864"/>
            <a:ext cx="2755631" cy="609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655" y="621899"/>
            <a:ext cx="6651779" cy="542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6327"/>
            <a:ext cx="103632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Approach: Site Search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33236"/>
            <a:ext cx="10363200" cy="4913746"/>
          </a:xfrm>
        </p:spPr>
        <p:txBody>
          <a:bodyPr/>
          <a:lstStyle/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Step 1: establish an initial “pool” of potential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sites inviting developers to submit sites or sites already promoted through consultation on the Growth Options;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undertake detailed assessment of the “reasonable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”;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decide which sites may be suitable for allocation.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6327"/>
            <a:ext cx="103632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“Call For Sites”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33236"/>
            <a:ext cx="10363200" cy="4913746"/>
          </a:xfrm>
        </p:spPr>
        <p:txBody>
          <a:bodyPr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Greater Nottingham Councils only (Ashfield, Broxtowe, Erewash, Gedling, Nottingham City and Rushcliffe)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August / September 2022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sites submitted. 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Ashfield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Broxtowe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in Erewash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in Gedling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in Rushcliffe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None within Nottingham City.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927" y="6136306"/>
            <a:ext cx="2678272" cy="525271"/>
          </a:xfrm>
        </p:spPr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Ashfield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83" y="197215"/>
            <a:ext cx="8395159" cy="5939091"/>
          </a:xfrm>
        </p:spPr>
      </p:pic>
    </p:spTree>
    <p:extLst>
      <p:ext uri="{BB962C8B-B14F-4D97-AF65-F5344CB8AC3E}">
        <p14:creationId xmlns:p14="http://schemas.microsoft.com/office/powerpoint/2010/main" val="2675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678" y="6123416"/>
            <a:ext cx="2391508" cy="552324"/>
          </a:xfrm>
        </p:spPr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Broxtowe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39" y="6058289"/>
            <a:ext cx="2755631" cy="61574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79" y="185981"/>
            <a:ext cx="8392819" cy="5937435"/>
          </a:xfrm>
        </p:spPr>
      </p:pic>
    </p:spTree>
    <p:extLst>
      <p:ext uri="{BB962C8B-B14F-4D97-AF65-F5344CB8AC3E}">
        <p14:creationId xmlns:p14="http://schemas.microsoft.com/office/powerpoint/2010/main" val="31425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671</Words>
  <Application>Microsoft Office PowerPoint</Application>
  <PresentationFormat>Widescreen</PresentationFormat>
  <Paragraphs>78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Strategic Logistics and “Call for Sites” </vt:lpstr>
      <vt:lpstr>Nottingham Core and Outer Logistic Study</vt:lpstr>
      <vt:lpstr>Nottingham Core and Outer Logistic Study</vt:lpstr>
      <vt:lpstr>Nottingham Core and Outer Logistic Study</vt:lpstr>
      <vt:lpstr>PowerPoint Presentation</vt:lpstr>
      <vt:lpstr>Approach: Site Search </vt:lpstr>
      <vt:lpstr>“Call For Sites” </vt:lpstr>
      <vt:lpstr>Ashfield </vt:lpstr>
      <vt:lpstr>Broxtowe</vt:lpstr>
      <vt:lpstr>Erewash</vt:lpstr>
      <vt:lpstr>Gedling</vt:lpstr>
      <vt:lpstr>Rushcliffe A453</vt:lpstr>
      <vt:lpstr>Rushcliffe A46</vt:lpstr>
      <vt:lpstr>Rushcliffe A46 and A52</vt:lpstr>
      <vt:lpstr>Assessment Criteria: Operational</vt:lpstr>
      <vt:lpstr> Assessment Criteria: Constraints</vt:lpstr>
      <vt:lpstr>Next steps 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King (Policy and Planning)</dc:creator>
  <cp:lastModifiedBy>John King (Policy and Planning)</cp:lastModifiedBy>
  <cp:revision>36</cp:revision>
  <dcterms:created xsi:type="dcterms:W3CDTF">2023-02-28T11:36:44Z</dcterms:created>
  <dcterms:modified xsi:type="dcterms:W3CDTF">2023-03-07T13:08:49Z</dcterms:modified>
</cp:coreProperties>
</file>