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48" r:id="rId3"/>
    <p:sldId id="290" r:id="rId4"/>
    <p:sldId id="297" r:id="rId5"/>
    <p:sldId id="319" r:id="rId6"/>
    <p:sldId id="302" r:id="rId7"/>
    <p:sldId id="338" r:id="rId8"/>
    <p:sldId id="339" r:id="rId9"/>
    <p:sldId id="340" r:id="rId10"/>
    <p:sldId id="341" r:id="rId11"/>
    <p:sldId id="346" r:id="rId12"/>
    <p:sldId id="347" r:id="rId13"/>
    <p:sldId id="349" r:id="rId14"/>
    <p:sldId id="310" r:id="rId15"/>
    <p:sldId id="330" r:id="rId16"/>
    <p:sldId id="331" r:id="rId17"/>
    <p:sldId id="336" r:id="rId18"/>
    <p:sldId id="316" r:id="rId19"/>
    <p:sldId id="28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C56"/>
    <a:srgbClr val="45AC34"/>
    <a:srgbClr val="182C56"/>
    <a:srgbClr val="4472C4"/>
    <a:srgbClr val="3D5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6" autoAdjust="0"/>
    <p:restoredTop sz="96357" autoAdjust="0"/>
  </p:normalViewPr>
  <p:slideViewPr>
    <p:cSldViewPr snapToGrid="0">
      <p:cViewPr>
        <p:scale>
          <a:sx n="120" d="100"/>
          <a:sy n="120" d="100"/>
        </p:scale>
        <p:origin x="306" y="-15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FEFC3-4014-45C0-9C45-14426EE34C9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A02AB87B-37C4-44F9-BF5E-A4E2C56934A1}">
      <dgm:prSet phldrT="[Text]" custT="1"/>
      <dgm:spPr>
        <a:solidFill>
          <a:srgbClr val="222C56">
            <a:alpha val="50000"/>
          </a:srgbClr>
        </a:solidFill>
      </dgm:spPr>
      <dgm:t>
        <a:bodyPr/>
        <a:lstStyle/>
        <a:p>
          <a:r>
            <a:rPr lang="en-GB" sz="2000" dirty="0">
              <a:latin typeface="Arial" panose="020B0604020202020204" pitchFamily="34" charset="0"/>
              <a:cs typeface="Arial" panose="020B0604020202020204" pitchFamily="34" charset="0"/>
            </a:rPr>
            <a:t>Future Housing Mix</a:t>
          </a:r>
        </a:p>
      </dgm:t>
    </dgm:pt>
    <dgm:pt modelId="{602CC252-31F0-44D7-8300-CECC5CB65E09}" type="parTrans" cxnId="{7A09EB17-DA9A-4B83-BDFC-F971D3EE92EA}">
      <dgm:prSet/>
      <dgm:spPr/>
      <dgm:t>
        <a:bodyPr/>
        <a:lstStyle/>
        <a:p>
          <a:endParaRPr lang="en-GB"/>
        </a:p>
      </dgm:t>
    </dgm:pt>
    <dgm:pt modelId="{4560E234-5FDF-4F68-890C-43EDDDBDF795}" type="sibTrans" cxnId="{7A09EB17-DA9A-4B83-BDFC-F971D3EE92EA}">
      <dgm:prSet/>
      <dgm:spPr/>
      <dgm:t>
        <a:bodyPr/>
        <a:lstStyle/>
        <a:p>
          <a:endParaRPr lang="en-GB"/>
        </a:p>
      </dgm:t>
    </dgm:pt>
    <dgm:pt modelId="{60B7ADCF-0884-4E77-BF9A-9296517F2723}">
      <dgm:prSet phldrT="[Text]"/>
      <dgm:spPr>
        <a:solidFill>
          <a:srgbClr val="222C56">
            <a:alpha val="50000"/>
          </a:srgbClr>
        </a:solidFill>
      </dgm:spPr>
      <dgm:t>
        <a:bodyPr/>
        <a:lstStyle/>
        <a:p>
          <a:r>
            <a:rPr lang="en-GB" dirty="0">
              <a:latin typeface="Arial" panose="020B0604020202020204" pitchFamily="34" charset="0"/>
              <a:cs typeface="Arial" panose="020B0604020202020204" pitchFamily="34" charset="0"/>
            </a:rPr>
            <a:t>Demographic Changes</a:t>
          </a:r>
        </a:p>
      </dgm:t>
    </dgm:pt>
    <dgm:pt modelId="{FC5F375D-1C15-4945-BD7C-3D787A5EA90D}" type="parTrans" cxnId="{E454B133-BC0D-48FD-9120-99DE38A9C760}">
      <dgm:prSet/>
      <dgm:spPr/>
      <dgm:t>
        <a:bodyPr/>
        <a:lstStyle/>
        <a:p>
          <a:endParaRPr lang="en-GB"/>
        </a:p>
      </dgm:t>
    </dgm:pt>
    <dgm:pt modelId="{AE954AA5-4EFB-4ED7-A144-71E3DF81E8C7}" type="sibTrans" cxnId="{E454B133-BC0D-48FD-9120-99DE38A9C760}">
      <dgm:prSet/>
      <dgm:spPr/>
      <dgm:t>
        <a:bodyPr/>
        <a:lstStyle/>
        <a:p>
          <a:endParaRPr lang="en-GB"/>
        </a:p>
      </dgm:t>
    </dgm:pt>
    <dgm:pt modelId="{E7724F67-3B55-4961-B3FC-C446FA33C8F4}">
      <dgm:prSet phldrT="[Text]"/>
      <dgm:spPr>
        <a:solidFill>
          <a:srgbClr val="222C56">
            <a:alpha val="50000"/>
          </a:srgbClr>
        </a:solidFill>
      </dgm:spPr>
      <dgm:t>
        <a:bodyPr/>
        <a:lstStyle/>
        <a:p>
          <a:r>
            <a:rPr lang="en-GB" dirty="0">
              <a:latin typeface="Arial" panose="020B0604020202020204" pitchFamily="34" charset="0"/>
              <a:cs typeface="Arial" panose="020B0604020202020204" pitchFamily="34" charset="0"/>
            </a:rPr>
            <a:t>Economic Growth</a:t>
          </a:r>
        </a:p>
      </dgm:t>
    </dgm:pt>
    <dgm:pt modelId="{1DC2C041-3505-48F2-9119-89D2CE7424A6}" type="parTrans" cxnId="{93C47976-074D-4752-A112-4EF0308EC376}">
      <dgm:prSet/>
      <dgm:spPr/>
      <dgm:t>
        <a:bodyPr/>
        <a:lstStyle/>
        <a:p>
          <a:endParaRPr lang="en-GB"/>
        </a:p>
      </dgm:t>
    </dgm:pt>
    <dgm:pt modelId="{1422860F-B91B-4AD1-9379-E4E58E1D2761}" type="sibTrans" cxnId="{93C47976-074D-4752-A112-4EF0308EC376}">
      <dgm:prSet/>
      <dgm:spPr/>
      <dgm:t>
        <a:bodyPr/>
        <a:lstStyle/>
        <a:p>
          <a:endParaRPr lang="en-GB"/>
        </a:p>
      </dgm:t>
    </dgm:pt>
    <dgm:pt modelId="{E83F9F63-8CF0-4CE0-BBAB-4CF727EA4623}">
      <dgm:prSet phldrT="[Text]" custT="1"/>
      <dgm:spPr>
        <a:solidFill>
          <a:srgbClr val="222C56">
            <a:alpha val="50000"/>
          </a:srgbClr>
        </a:solidFill>
      </dgm:spPr>
      <dgm:t>
        <a:bodyPr/>
        <a:lstStyle/>
        <a:p>
          <a:r>
            <a:rPr lang="en-GB" sz="1200" dirty="0">
              <a:latin typeface="Arial" panose="020B0604020202020204" pitchFamily="34" charset="0"/>
              <a:cs typeface="Arial" panose="020B0604020202020204" pitchFamily="34" charset="0"/>
            </a:rPr>
            <a:t>Current Housing Mix</a:t>
          </a:r>
        </a:p>
      </dgm:t>
    </dgm:pt>
    <dgm:pt modelId="{9F41766C-6A58-44C5-8F20-9F2EDCEAE499}" type="parTrans" cxnId="{5D6CE235-4D9F-4E7B-A400-F8B27A4555DA}">
      <dgm:prSet/>
      <dgm:spPr/>
      <dgm:t>
        <a:bodyPr/>
        <a:lstStyle/>
        <a:p>
          <a:endParaRPr lang="en-GB"/>
        </a:p>
      </dgm:t>
    </dgm:pt>
    <dgm:pt modelId="{D023EE93-151E-4BA9-B18A-D1F5FEF70B10}" type="sibTrans" cxnId="{5D6CE235-4D9F-4E7B-A400-F8B27A4555DA}">
      <dgm:prSet/>
      <dgm:spPr/>
      <dgm:t>
        <a:bodyPr/>
        <a:lstStyle/>
        <a:p>
          <a:endParaRPr lang="en-GB"/>
        </a:p>
      </dgm:t>
    </dgm:pt>
    <dgm:pt modelId="{873BE51F-4675-4F17-94AB-4987F839C21D}">
      <dgm:prSet phldrT="[Text]" custT="1"/>
      <dgm:spPr>
        <a:solidFill>
          <a:srgbClr val="222C56">
            <a:alpha val="50000"/>
          </a:srgbClr>
        </a:solidFill>
      </dgm:spPr>
      <dgm:t>
        <a:bodyPr/>
        <a:lstStyle/>
        <a:p>
          <a:r>
            <a:rPr lang="en-GB" sz="1200" dirty="0">
              <a:latin typeface="Arial" panose="020B0604020202020204" pitchFamily="34" charset="0"/>
              <a:cs typeface="Arial" panose="020B0604020202020204" pitchFamily="34" charset="0"/>
            </a:rPr>
            <a:t>Accessibility Improvements</a:t>
          </a:r>
        </a:p>
      </dgm:t>
    </dgm:pt>
    <dgm:pt modelId="{A8E83D16-E8DD-47BC-8191-6CF3CD32FC93}" type="parTrans" cxnId="{29F1C981-32EA-4E80-B276-8CC424A5EB9E}">
      <dgm:prSet/>
      <dgm:spPr/>
      <dgm:t>
        <a:bodyPr/>
        <a:lstStyle/>
        <a:p>
          <a:endParaRPr lang="en-GB"/>
        </a:p>
      </dgm:t>
    </dgm:pt>
    <dgm:pt modelId="{39435A3F-5F5A-499D-94E7-CC1ADAD3FE37}" type="sibTrans" cxnId="{29F1C981-32EA-4E80-B276-8CC424A5EB9E}">
      <dgm:prSet/>
      <dgm:spPr/>
      <dgm:t>
        <a:bodyPr/>
        <a:lstStyle/>
        <a:p>
          <a:endParaRPr lang="en-GB"/>
        </a:p>
      </dgm:t>
    </dgm:pt>
    <dgm:pt modelId="{423B80C0-B151-4F2F-AAD9-824EFF213E1A}">
      <dgm:prSet/>
      <dgm:spPr>
        <a:solidFill>
          <a:srgbClr val="222C56">
            <a:alpha val="50000"/>
          </a:srgbClr>
        </a:solidFill>
      </dgm:spPr>
      <dgm:t>
        <a:bodyPr/>
        <a:lstStyle/>
        <a:p>
          <a:r>
            <a:rPr lang="en-GB" dirty="0"/>
            <a:t>Housing Affordability</a:t>
          </a:r>
        </a:p>
      </dgm:t>
    </dgm:pt>
    <dgm:pt modelId="{8FCDEB20-D5A6-4F4E-88BA-290D7141BDA4}" type="parTrans" cxnId="{FE1990ED-43BE-4A7E-98BA-DCCEDD1CE785}">
      <dgm:prSet/>
      <dgm:spPr/>
      <dgm:t>
        <a:bodyPr/>
        <a:lstStyle/>
        <a:p>
          <a:endParaRPr lang="en-GB"/>
        </a:p>
      </dgm:t>
    </dgm:pt>
    <dgm:pt modelId="{F7372BA2-C83B-494F-B1AA-97DAB42A38C1}" type="sibTrans" cxnId="{FE1990ED-43BE-4A7E-98BA-DCCEDD1CE785}">
      <dgm:prSet/>
      <dgm:spPr/>
      <dgm:t>
        <a:bodyPr/>
        <a:lstStyle/>
        <a:p>
          <a:endParaRPr lang="en-GB"/>
        </a:p>
      </dgm:t>
    </dgm:pt>
    <dgm:pt modelId="{AF6E58DD-1567-43D3-987C-2AEFC0F6764E}" type="pres">
      <dgm:prSet presAssocID="{C96FEFC3-4014-45C0-9C45-14426EE34C94}" presName="composite" presStyleCnt="0">
        <dgm:presLayoutVars>
          <dgm:chMax val="1"/>
          <dgm:dir/>
          <dgm:resizeHandles val="exact"/>
        </dgm:presLayoutVars>
      </dgm:prSet>
      <dgm:spPr/>
    </dgm:pt>
    <dgm:pt modelId="{9DB68349-C599-4988-A451-1E3902245CAE}" type="pres">
      <dgm:prSet presAssocID="{C96FEFC3-4014-45C0-9C45-14426EE34C94}" presName="radial" presStyleCnt="0">
        <dgm:presLayoutVars>
          <dgm:animLvl val="ctr"/>
        </dgm:presLayoutVars>
      </dgm:prSet>
      <dgm:spPr/>
    </dgm:pt>
    <dgm:pt modelId="{2CB4E3DF-873E-48A4-8225-86DD7C0AFFA6}" type="pres">
      <dgm:prSet presAssocID="{A02AB87B-37C4-44F9-BF5E-A4E2C56934A1}" presName="centerShape" presStyleLbl="vennNode1" presStyleIdx="0" presStyleCnt="6"/>
      <dgm:spPr/>
    </dgm:pt>
    <dgm:pt modelId="{B4F7D20D-913E-4B42-A2D1-DFE5C1BB123E}" type="pres">
      <dgm:prSet presAssocID="{60B7ADCF-0884-4E77-BF9A-9296517F2723}" presName="node" presStyleLbl="vennNode1" presStyleIdx="1" presStyleCnt="6">
        <dgm:presLayoutVars>
          <dgm:bulletEnabled val="1"/>
        </dgm:presLayoutVars>
      </dgm:prSet>
      <dgm:spPr/>
    </dgm:pt>
    <dgm:pt modelId="{3E46B476-097E-49C4-A15B-09460FB85B62}" type="pres">
      <dgm:prSet presAssocID="{E7724F67-3B55-4961-B3FC-C446FA33C8F4}" presName="node" presStyleLbl="vennNode1" presStyleIdx="2" presStyleCnt="6">
        <dgm:presLayoutVars>
          <dgm:bulletEnabled val="1"/>
        </dgm:presLayoutVars>
      </dgm:prSet>
      <dgm:spPr/>
    </dgm:pt>
    <dgm:pt modelId="{BD3F50BE-6C1A-4D97-A7BB-E87AAE115B01}" type="pres">
      <dgm:prSet presAssocID="{423B80C0-B151-4F2F-AAD9-824EFF213E1A}" presName="node" presStyleLbl="vennNode1" presStyleIdx="3" presStyleCnt="6">
        <dgm:presLayoutVars>
          <dgm:bulletEnabled val="1"/>
        </dgm:presLayoutVars>
      </dgm:prSet>
      <dgm:spPr/>
    </dgm:pt>
    <dgm:pt modelId="{9DCD78E6-8637-4106-AF9C-7E47271E04CB}" type="pres">
      <dgm:prSet presAssocID="{E83F9F63-8CF0-4CE0-BBAB-4CF727EA4623}" presName="node" presStyleLbl="vennNode1" presStyleIdx="4" presStyleCnt="6">
        <dgm:presLayoutVars>
          <dgm:bulletEnabled val="1"/>
        </dgm:presLayoutVars>
      </dgm:prSet>
      <dgm:spPr/>
    </dgm:pt>
    <dgm:pt modelId="{3742C97D-29E1-4ADA-AC7E-0E49089A50D9}" type="pres">
      <dgm:prSet presAssocID="{873BE51F-4675-4F17-94AB-4987F839C21D}" presName="node" presStyleLbl="vennNode1" presStyleIdx="5" presStyleCnt="6">
        <dgm:presLayoutVars>
          <dgm:bulletEnabled val="1"/>
        </dgm:presLayoutVars>
      </dgm:prSet>
      <dgm:spPr/>
    </dgm:pt>
  </dgm:ptLst>
  <dgm:cxnLst>
    <dgm:cxn modelId="{27383C0D-88C7-4CDB-95A0-3CBEB0A37081}" type="presOf" srcId="{423B80C0-B151-4F2F-AAD9-824EFF213E1A}" destId="{BD3F50BE-6C1A-4D97-A7BB-E87AAE115B01}" srcOrd="0" destOrd="0" presId="urn:microsoft.com/office/officeart/2005/8/layout/radial3"/>
    <dgm:cxn modelId="{7A09EB17-DA9A-4B83-BDFC-F971D3EE92EA}" srcId="{C96FEFC3-4014-45C0-9C45-14426EE34C94}" destId="{A02AB87B-37C4-44F9-BF5E-A4E2C56934A1}" srcOrd="0" destOrd="0" parTransId="{602CC252-31F0-44D7-8300-CECC5CB65E09}" sibTransId="{4560E234-5FDF-4F68-890C-43EDDDBDF795}"/>
    <dgm:cxn modelId="{E454B133-BC0D-48FD-9120-99DE38A9C760}" srcId="{A02AB87B-37C4-44F9-BF5E-A4E2C56934A1}" destId="{60B7ADCF-0884-4E77-BF9A-9296517F2723}" srcOrd="0" destOrd="0" parTransId="{FC5F375D-1C15-4945-BD7C-3D787A5EA90D}" sibTransId="{AE954AA5-4EFB-4ED7-A144-71E3DF81E8C7}"/>
    <dgm:cxn modelId="{42172835-6312-493F-B7FF-2FC127C62F0F}" type="presOf" srcId="{60B7ADCF-0884-4E77-BF9A-9296517F2723}" destId="{B4F7D20D-913E-4B42-A2D1-DFE5C1BB123E}" srcOrd="0" destOrd="0" presId="urn:microsoft.com/office/officeart/2005/8/layout/radial3"/>
    <dgm:cxn modelId="{5D6CE235-4D9F-4E7B-A400-F8B27A4555DA}" srcId="{A02AB87B-37C4-44F9-BF5E-A4E2C56934A1}" destId="{E83F9F63-8CF0-4CE0-BBAB-4CF727EA4623}" srcOrd="3" destOrd="0" parTransId="{9F41766C-6A58-44C5-8F20-9F2EDCEAE499}" sibTransId="{D023EE93-151E-4BA9-B18A-D1F5FEF70B10}"/>
    <dgm:cxn modelId="{93C47976-074D-4752-A112-4EF0308EC376}" srcId="{A02AB87B-37C4-44F9-BF5E-A4E2C56934A1}" destId="{E7724F67-3B55-4961-B3FC-C446FA33C8F4}" srcOrd="1" destOrd="0" parTransId="{1DC2C041-3505-48F2-9119-89D2CE7424A6}" sibTransId="{1422860F-B91B-4AD1-9379-E4E58E1D2761}"/>
    <dgm:cxn modelId="{29F1C981-32EA-4E80-B276-8CC424A5EB9E}" srcId="{A02AB87B-37C4-44F9-BF5E-A4E2C56934A1}" destId="{873BE51F-4675-4F17-94AB-4987F839C21D}" srcOrd="4" destOrd="0" parTransId="{A8E83D16-E8DD-47BC-8191-6CF3CD32FC93}" sibTransId="{39435A3F-5F5A-499D-94E7-CC1ADAD3FE37}"/>
    <dgm:cxn modelId="{F7513F9A-8E7A-471D-B9DD-42208027ACA6}" type="presOf" srcId="{873BE51F-4675-4F17-94AB-4987F839C21D}" destId="{3742C97D-29E1-4ADA-AC7E-0E49089A50D9}" srcOrd="0" destOrd="0" presId="urn:microsoft.com/office/officeart/2005/8/layout/radial3"/>
    <dgm:cxn modelId="{8350989D-981A-48F6-89FB-E41FA495FE22}" type="presOf" srcId="{A02AB87B-37C4-44F9-BF5E-A4E2C56934A1}" destId="{2CB4E3DF-873E-48A4-8225-86DD7C0AFFA6}" srcOrd="0" destOrd="0" presId="urn:microsoft.com/office/officeart/2005/8/layout/radial3"/>
    <dgm:cxn modelId="{C983E9CB-A453-4BC6-B8BA-13500888B0D6}" type="presOf" srcId="{E83F9F63-8CF0-4CE0-BBAB-4CF727EA4623}" destId="{9DCD78E6-8637-4106-AF9C-7E47271E04CB}" srcOrd="0" destOrd="0" presId="urn:microsoft.com/office/officeart/2005/8/layout/radial3"/>
    <dgm:cxn modelId="{71ED25E2-2FC1-4D06-850C-A168CD403813}" type="presOf" srcId="{E7724F67-3B55-4961-B3FC-C446FA33C8F4}" destId="{3E46B476-097E-49C4-A15B-09460FB85B62}" srcOrd="0" destOrd="0" presId="urn:microsoft.com/office/officeart/2005/8/layout/radial3"/>
    <dgm:cxn modelId="{4831E4EA-FA7F-42E8-97C8-4A1EA57434E7}" type="presOf" srcId="{C96FEFC3-4014-45C0-9C45-14426EE34C94}" destId="{AF6E58DD-1567-43D3-987C-2AEFC0F6764E}" srcOrd="0" destOrd="0" presId="urn:microsoft.com/office/officeart/2005/8/layout/radial3"/>
    <dgm:cxn modelId="{FE1990ED-43BE-4A7E-98BA-DCCEDD1CE785}" srcId="{A02AB87B-37C4-44F9-BF5E-A4E2C56934A1}" destId="{423B80C0-B151-4F2F-AAD9-824EFF213E1A}" srcOrd="2" destOrd="0" parTransId="{8FCDEB20-D5A6-4F4E-88BA-290D7141BDA4}" sibTransId="{F7372BA2-C83B-494F-B1AA-97DAB42A38C1}"/>
    <dgm:cxn modelId="{F15E5856-3298-42F7-A605-CBE62FD469FF}" type="presParOf" srcId="{AF6E58DD-1567-43D3-987C-2AEFC0F6764E}" destId="{9DB68349-C599-4988-A451-1E3902245CAE}" srcOrd="0" destOrd="0" presId="urn:microsoft.com/office/officeart/2005/8/layout/radial3"/>
    <dgm:cxn modelId="{F036BB41-9E50-4E55-88CF-B510298E2A9D}" type="presParOf" srcId="{9DB68349-C599-4988-A451-1E3902245CAE}" destId="{2CB4E3DF-873E-48A4-8225-86DD7C0AFFA6}" srcOrd="0" destOrd="0" presId="urn:microsoft.com/office/officeart/2005/8/layout/radial3"/>
    <dgm:cxn modelId="{3D8AA2AA-7C07-4773-AEDC-0E634A81661E}" type="presParOf" srcId="{9DB68349-C599-4988-A451-1E3902245CAE}" destId="{B4F7D20D-913E-4B42-A2D1-DFE5C1BB123E}" srcOrd="1" destOrd="0" presId="urn:microsoft.com/office/officeart/2005/8/layout/radial3"/>
    <dgm:cxn modelId="{CD081BB9-499B-4C06-B199-A6ABAE0EF0A5}" type="presParOf" srcId="{9DB68349-C599-4988-A451-1E3902245CAE}" destId="{3E46B476-097E-49C4-A15B-09460FB85B62}" srcOrd="2" destOrd="0" presId="urn:microsoft.com/office/officeart/2005/8/layout/radial3"/>
    <dgm:cxn modelId="{5AEAB2BF-98C8-4C96-9B32-1A5F4323EB71}" type="presParOf" srcId="{9DB68349-C599-4988-A451-1E3902245CAE}" destId="{BD3F50BE-6C1A-4D97-A7BB-E87AAE115B01}" srcOrd="3" destOrd="0" presId="urn:microsoft.com/office/officeart/2005/8/layout/radial3"/>
    <dgm:cxn modelId="{500EB089-C606-4E5E-BDF2-214ECE2D2F5B}" type="presParOf" srcId="{9DB68349-C599-4988-A451-1E3902245CAE}" destId="{9DCD78E6-8637-4106-AF9C-7E47271E04CB}" srcOrd="4" destOrd="0" presId="urn:microsoft.com/office/officeart/2005/8/layout/radial3"/>
    <dgm:cxn modelId="{9309C2D2-193C-4090-89DC-9BE99AAE9AF1}" type="presParOf" srcId="{9DB68349-C599-4988-A451-1E3902245CAE}" destId="{3742C97D-29E1-4ADA-AC7E-0E49089A50D9}"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4E3DF-873E-48A4-8225-86DD7C0AFFA6}">
      <dsp:nvSpPr>
        <dsp:cNvPr id="0" name=""/>
        <dsp:cNvSpPr/>
      </dsp:nvSpPr>
      <dsp:spPr>
        <a:xfrm>
          <a:off x="2430350" y="1273611"/>
          <a:ext cx="2952338" cy="2952338"/>
        </a:xfrm>
        <a:prstGeom prst="ellipse">
          <a:avLst/>
        </a:prstGeom>
        <a:solidFill>
          <a:srgbClr val="22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Future Housing Mix</a:t>
          </a:r>
        </a:p>
      </dsp:txBody>
      <dsp:txXfrm>
        <a:off x="2862710" y="1705971"/>
        <a:ext cx="2087618" cy="2087618"/>
      </dsp:txXfrm>
    </dsp:sp>
    <dsp:sp modelId="{B4F7D20D-913E-4B42-A2D1-DFE5C1BB123E}">
      <dsp:nvSpPr>
        <dsp:cNvPr id="0" name=""/>
        <dsp:cNvSpPr/>
      </dsp:nvSpPr>
      <dsp:spPr>
        <a:xfrm>
          <a:off x="3168435" y="91086"/>
          <a:ext cx="1476169" cy="1476169"/>
        </a:xfrm>
        <a:prstGeom prst="ellipse">
          <a:avLst/>
        </a:prstGeom>
        <a:solidFill>
          <a:srgbClr val="22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Demographic Changes</a:t>
          </a:r>
        </a:p>
      </dsp:txBody>
      <dsp:txXfrm>
        <a:off x="3384615" y="307266"/>
        <a:ext cx="1043809" cy="1043809"/>
      </dsp:txXfrm>
    </dsp:sp>
    <dsp:sp modelId="{3E46B476-097E-49C4-A15B-09460FB85B62}">
      <dsp:nvSpPr>
        <dsp:cNvPr id="0" name=""/>
        <dsp:cNvSpPr/>
      </dsp:nvSpPr>
      <dsp:spPr>
        <a:xfrm>
          <a:off x="4995043" y="1418195"/>
          <a:ext cx="1476169" cy="1476169"/>
        </a:xfrm>
        <a:prstGeom prst="ellipse">
          <a:avLst/>
        </a:prstGeom>
        <a:solidFill>
          <a:srgbClr val="22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Economic Growth</a:t>
          </a:r>
        </a:p>
      </dsp:txBody>
      <dsp:txXfrm>
        <a:off x="5211223" y="1634375"/>
        <a:ext cx="1043809" cy="1043809"/>
      </dsp:txXfrm>
    </dsp:sp>
    <dsp:sp modelId="{BD3F50BE-6C1A-4D97-A7BB-E87AAE115B01}">
      <dsp:nvSpPr>
        <dsp:cNvPr id="0" name=""/>
        <dsp:cNvSpPr/>
      </dsp:nvSpPr>
      <dsp:spPr>
        <a:xfrm>
          <a:off x="4297341" y="3565502"/>
          <a:ext cx="1476169" cy="1476169"/>
        </a:xfrm>
        <a:prstGeom prst="ellipse">
          <a:avLst/>
        </a:prstGeom>
        <a:solidFill>
          <a:srgbClr val="22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Housing Affordability</a:t>
          </a:r>
        </a:p>
      </dsp:txBody>
      <dsp:txXfrm>
        <a:off x="4513521" y="3781682"/>
        <a:ext cx="1043809" cy="1043809"/>
      </dsp:txXfrm>
    </dsp:sp>
    <dsp:sp modelId="{9DCD78E6-8637-4106-AF9C-7E47271E04CB}">
      <dsp:nvSpPr>
        <dsp:cNvPr id="0" name=""/>
        <dsp:cNvSpPr/>
      </dsp:nvSpPr>
      <dsp:spPr>
        <a:xfrm>
          <a:off x="2039529" y="3565502"/>
          <a:ext cx="1476169" cy="1476169"/>
        </a:xfrm>
        <a:prstGeom prst="ellipse">
          <a:avLst/>
        </a:prstGeom>
        <a:solidFill>
          <a:srgbClr val="22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Current Housing Mix</a:t>
          </a:r>
        </a:p>
      </dsp:txBody>
      <dsp:txXfrm>
        <a:off x="2255709" y="3781682"/>
        <a:ext cx="1043809" cy="1043809"/>
      </dsp:txXfrm>
    </dsp:sp>
    <dsp:sp modelId="{3742C97D-29E1-4ADA-AC7E-0E49089A50D9}">
      <dsp:nvSpPr>
        <dsp:cNvPr id="0" name=""/>
        <dsp:cNvSpPr/>
      </dsp:nvSpPr>
      <dsp:spPr>
        <a:xfrm>
          <a:off x="1341826" y="1418195"/>
          <a:ext cx="1476169" cy="1476169"/>
        </a:xfrm>
        <a:prstGeom prst="ellipse">
          <a:avLst/>
        </a:prstGeom>
        <a:solidFill>
          <a:srgbClr val="222C5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Accessibility Improvements</a:t>
          </a:r>
        </a:p>
      </dsp:txBody>
      <dsp:txXfrm>
        <a:off x="1558006" y="1634375"/>
        <a:ext cx="1043809" cy="1043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947AEC-E308-47C9-8DDF-68E05BCE2434}" type="datetimeFigureOut">
              <a:rPr lang="en-GB" smtClean="0"/>
              <a:t>12/05/2020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14A390-A47C-436A-8E67-D27191B0BAAE}" type="slidenum">
              <a:rPr lang="en-GB" smtClean="0"/>
              <a:t>‹#›</a:t>
            </a:fld>
            <a:endParaRPr lang="en-GB"/>
          </a:p>
        </p:txBody>
      </p:sp>
    </p:spTree>
    <p:extLst>
      <p:ext uri="{BB962C8B-B14F-4D97-AF65-F5344CB8AC3E}">
        <p14:creationId xmlns:p14="http://schemas.microsoft.com/office/powerpoint/2010/main" val="321236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14A390-A47C-436A-8E67-D27191B0BAAE}" type="slidenum">
              <a:rPr lang="en-GB" smtClean="0"/>
              <a:t>1</a:t>
            </a:fld>
            <a:endParaRPr lang="en-GB"/>
          </a:p>
        </p:txBody>
      </p:sp>
    </p:spTree>
    <p:extLst>
      <p:ext uri="{BB962C8B-B14F-4D97-AF65-F5344CB8AC3E}">
        <p14:creationId xmlns:p14="http://schemas.microsoft.com/office/powerpoint/2010/main" val="408293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2</a:t>
            </a:fld>
            <a:endParaRPr lang="en-GB"/>
          </a:p>
        </p:txBody>
      </p:sp>
    </p:spTree>
    <p:extLst>
      <p:ext uri="{BB962C8B-B14F-4D97-AF65-F5344CB8AC3E}">
        <p14:creationId xmlns:p14="http://schemas.microsoft.com/office/powerpoint/2010/main" val="65949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3</a:t>
            </a:fld>
            <a:endParaRPr lang="en-GB"/>
          </a:p>
        </p:txBody>
      </p:sp>
    </p:spTree>
    <p:extLst>
      <p:ext uri="{BB962C8B-B14F-4D97-AF65-F5344CB8AC3E}">
        <p14:creationId xmlns:p14="http://schemas.microsoft.com/office/powerpoint/2010/main" val="293277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method for studying the need for affordable housing has been enshrined in Government practice guidance for many years, with an established approach to look at the number of households who are unable to afford market housing (to either rent or buy). The methodology considers the following:</a:t>
            </a:r>
          </a:p>
          <a:p>
            <a:endParaRPr lang="en-GB" dirty="0"/>
          </a:p>
          <a:p>
            <a:r>
              <a:rPr lang="en-GB" dirty="0"/>
              <a:t>- Current affordable housing need: an estimate of the number of households who have a need now, at the point of the assessment, based on a range of data modelled from local information – this figure is then annualised so as to meet the current need over a period of time;</a:t>
            </a:r>
          </a:p>
          <a:p>
            <a:endParaRPr lang="en-GB" dirty="0"/>
          </a:p>
          <a:p>
            <a:r>
              <a:rPr lang="en-GB" dirty="0"/>
              <a:t>- Projected newly forming households in need: using demographic projections to establish gross household formation, and then applying an affordability test to estimate numbers of such households unable to afford market housing;</a:t>
            </a:r>
          </a:p>
          <a:p>
            <a:endParaRPr lang="en-GB" dirty="0"/>
          </a:p>
          <a:p>
            <a:pPr marL="0" indent="0">
              <a:buFontTx/>
              <a:buNone/>
            </a:pPr>
            <a:r>
              <a:rPr lang="en-GB" dirty="0"/>
              <a:t>- Existing households falling into need: based on studying past trends in the types of households who have accessed social/affordable rented housing; and</a:t>
            </a:r>
          </a:p>
          <a:p>
            <a:pPr marL="171450" indent="-171450">
              <a:buFontTx/>
              <a:buChar char="-"/>
            </a:pPr>
            <a:endParaRPr lang="en-GB" dirty="0"/>
          </a:p>
          <a:p>
            <a:r>
              <a:rPr lang="en-GB" dirty="0"/>
              <a:t>- Supply of affordable housing: an estimate of the likely number of lettings that will become available from the existing social/affordable housing stock.</a:t>
            </a:r>
          </a:p>
          <a:p>
            <a:endParaRPr lang="en-GB" dirty="0"/>
          </a:p>
          <a:p>
            <a:r>
              <a:rPr lang="en-GB" dirty="0"/>
              <a:t>The first three bullet points above are added together to identify a gross need, from which the supply of relets of existing properties is subtracted to identify a net annual need for additional affordable housing. For the purposes of this assessment, this analysis is used to identify the overall net need for social/affordable rented housing.</a:t>
            </a:r>
          </a:p>
          <a:p>
            <a:endParaRPr lang="en-GB" dirty="0"/>
          </a:p>
          <a:p>
            <a:r>
              <a:rPr lang="en-GB" dirty="0"/>
              <a:t>This approach has traditionally been used to consider the needs of households who have not been able to afford market housing (either to buy or to rent). As the income necessary to afford to rent homes without financial support is typically lower than that needed to buy, the ability of households to afford private rents has influenced whether or not they are in need of affordable housing. </a:t>
            </a:r>
          </a:p>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6</a:t>
            </a:fld>
            <a:endParaRPr lang="en-GB"/>
          </a:p>
        </p:txBody>
      </p:sp>
    </p:spTree>
    <p:extLst>
      <p:ext uri="{BB962C8B-B14F-4D97-AF65-F5344CB8AC3E}">
        <p14:creationId xmlns:p14="http://schemas.microsoft.com/office/powerpoint/2010/main" val="88778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t>For information, the need is significantly higher in this assessment than the last assessment published in 2009.  This is principally due to the supply of relets being much lower in all authority areas.  For example, Nottingham City had 3,410 relets per annum as at 2009 whereas as now, the supply of relets is just 883 per annum.  The reason for this is due to  Right to Buy.</a:t>
            </a:r>
          </a:p>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7</a:t>
            </a:fld>
            <a:endParaRPr lang="en-GB"/>
          </a:p>
        </p:txBody>
      </p:sp>
    </p:spTree>
    <p:extLst>
      <p:ext uri="{BB962C8B-B14F-4D97-AF65-F5344CB8AC3E}">
        <p14:creationId xmlns:p14="http://schemas.microsoft.com/office/powerpoint/2010/main" val="336034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8</a:t>
            </a:fld>
            <a:endParaRPr lang="en-GB"/>
          </a:p>
        </p:txBody>
      </p:sp>
    </p:spTree>
    <p:extLst>
      <p:ext uri="{BB962C8B-B14F-4D97-AF65-F5344CB8AC3E}">
        <p14:creationId xmlns:p14="http://schemas.microsoft.com/office/powerpoint/2010/main" val="98553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Owing partly to housing being generally affordable across the study area with the exception of Rushcliffe, the assessment has found that there is no net need for affordable home ownership products.</a:t>
            </a:r>
          </a:p>
          <a:p>
            <a:endParaRPr lang="en-GB" dirty="0"/>
          </a:p>
          <a:p>
            <a:r>
              <a:rPr lang="en-GB" dirty="0"/>
              <a:t>It should be noted that there is a requirement in the NPPF for authorities to provide a minimum of 10% of all new housing (on larger sites) for affordable home ownership, unless this would exceed the level of affordable housing required in the area, or significantly prejudice the ability to meet the identified affordable housing needs of specific groups.</a:t>
            </a:r>
          </a:p>
          <a:p>
            <a:endParaRPr lang="en-GB" dirty="0"/>
          </a:p>
          <a:p>
            <a:r>
              <a:rPr lang="en-GB" dirty="0"/>
              <a:t>Our assessment essentially finds that in Greater Nottingham and Ashfield, the clear need for additional rented housing would arguably mean that providing the affordable home ownership would ‘prejudice the ability’ to meet the needs of the ‘specific group’ requiring rented accommodation.</a:t>
            </a:r>
          </a:p>
          <a:p>
            <a:endParaRPr lang="en-GB" dirty="0"/>
          </a:p>
          <a:p>
            <a:r>
              <a:rPr lang="en-GB" dirty="0"/>
              <a:t>This is not to say that provision should not be made for affordable home ownership products, as there are clearly some households in the gap between renting and buying; however, there is a choice for each local authority in respect of prioritisation and strategy.</a:t>
            </a:r>
          </a:p>
        </p:txBody>
      </p:sp>
      <p:sp>
        <p:nvSpPr>
          <p:cNvPr id="4" name="Slide Number Placeholder 3"/>
          <p:cNvSpPr>
            <a:spLocks noGrp="1"/>
          </p:cNvSpPr>
          <p:nvPr>
            <p:ph type="sldNum" sz="quarter" idx="5"/>
          </p:nvPr>
        </p:nvSpPr>
        <p:spPr/>
        <p:txBody>
          <a:bodyPr/>
          <a:lstStyle/>
          <a:p>
            <a:fld id="{F214A390-A47C-436A-8E67-D27191B0BAAE}" type="slidenum">
              <a:rPr lang="en-GB" smtClean="0"/>
              <a:t>9</a:t>
            </a:fld>
            <a:endParaRPr lang="en-GB"/>
          </a:p>
        </p:txBody>
      </p:sp>
    </p:spTree>
    <p:extLst>
      <p:ext uri="{BB962C8B-B14F-4D97-AF65-F5344CB8AC3E}">
        <p14:creationId xmlns:p14="http://schemas.microsoft.com/office/powerpoint/2010/main" val="2025808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10</a:t>
            </a:fld>
            <a:endParaRPr lang="en-GB"/>
          </a:p>
        </p:txBody>
      </p:sp>
    </p:spTree>
    <p:extLst>
      <p:ext uri="{BB962C8B-B14F-4D97-AF65-F5344CB8AC3E}">
        <p14:creationId xmlns:p14="http://schemas.microsoft.com/office/powerpoint/2010/main" val="264433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13</a:t>
            </a:fld>
            <a:endParaRPr lang="en-GB"/>
          </a:p>
        </p:txBody>
      </p:sp>
    </p:spTree>
    <p:extLst>
      <p:ext uri="{BB962C8B-B14F-4D97-AF65-F5344CB8AC3E}">
        <p14:creationId xmlns:p14="http://schemas.microsoft.com/office/powerpoint/2010/main" val="4214624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C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ADD-9E76-4ED9-A94E-0ADFB3769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393D5C-9F72-48B4-8643-13BC28A20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B20500-CC89-40C8-A04D-AAA508D2E2C5}"/>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5" name="Footer Placeholder 4">
            <a:extLst>
              <a:ext uri="{FF2B5EF4-FFF2-40B4-BE49-F238E27FC236}">
                <a16:creationId xmlns:a16="http://schemas.microsoft.com/office/drawing/2014/main" id="{FACB3D22-8793-4388-9C49-A059ABEBD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B1A5A-0041-49D4-B596-933FE8439C73}"/>
              </a:ext>
            </a:extLst>
          </p:cNvPr>
          <p:cNvSpPr>
            <a:spLocks noGrp="1"/>
          </p:cNvSpPr>
          <p:nvPr>
            <p:ph type="sldNum" sz="quarter" idx="12"/>
          </p:nvPr>
        </p:nvSpPr>
        <p:spPr/>
        <p:txBody>
          <a:bodyPr/>
          <a:lstStyle/>
          <a:p>
            <a:fld id="{333201F8-1469-46D0-8E38-EB8A885EEBBD}" type="slidenum">
              <a:rPr lang="en-GB" smtClean="0"/>
              <a:t>‹#›</a:t>
            </a:fld>
            <a:endParaRPr lang="en-GB"/>
          </a:p>
        </p:txBody>
      </p:sp>
      <p:sp>
        <p:nvSpPr>
          <p:cNvPr id="16" name="Rectangle 15">
            <a:extLst>
              <a:ext uri="{FF2B5EF4-FFF2-40B4-BE49-F238E27FC236}">
                <a16:creationId xmlns:a16="http://schemas.microsoft.com/office/drawing/2014/main" id="{9C9ABC64-0F14-4D6E-B697-33BD19543BED}"/>
              </a:ext>
            </a:extLst>
          </p:cNvPr>
          <p:cNvSpPr/>
          <p:nvPr userDrawn="1"/>
        </p:nvSpPr>
        <p:spPr>
          <a:xfrm>
            <a:off x="0" y="0"/>
            <a:ext cx="6098400" cy="144000"/>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19C1682-542C-4951-A814-4347FB9B896E}"/>
              </a:ext>
            </a:extLst>
          </p:cNvPr>
          <p:cNvSpPr/>
          <p:nvPr userDrawn="1"/>
        </p:nvSpPr>
        <p:spPr>
          <a:xfrm>
            <a:off x="6093600" y="6714000"/>
            <a:ext cx="6098400" cy="144000"/>
          </a:xfrm>
          <a:prstGeom prst="rect">
            <a:avLst/>
          </a:prstGeom>
          <a:solidFill>
            <a:srgbClr val="DD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42E68A4D-D967-4B7B-AF98-2C91F35576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502" y="4981078"/>
            <a:ext cx="1643259" cy="1643259"/>
          </a:xfrm>
          <a:prstGeom prst="rect">
            <a:avLst/>
          </a:prstGeom>
        </p:spPr>
      </p:pic>
    </p:spTree>
    <p:extLst>
      <p:ext uri="{BB962C8B-B14F-4D97-AF65-F5344CB8AC3E}">
        <p14:creationId xmlns:p14="http://schemas.microsoft.com/office/powerpoint/2010/main" val="42549592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4ADC-4C00-4A38-B3F0-37F45D20CB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FBDC23-CF8A-41B3-971E-86B5B593FD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7FD50-9F50-4ED2-880E-31E8567B50F3}"/>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5" name="Footer Placeholder 4">
            <a:extLst>
              <a:ext uri="{FF2B5EF4-FFF2-40B4-BE49-F238E27FC236}">
                <a16:creationId xmlns:a16="http://schemas.microsoft.com/office/drawing/2014/main" id="{FCDB60A8-D886-429B-9E9B-99D5DCFD23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E264B5-67B6-4448-8FE2-6D6602EC5B2F}"/>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232483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E66728-8F43-43B6-8C4F-2FB6EDF2E4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67D39F-4B73-42D7-A629-70E3C57971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96775-3CF9-432C-B5CA-178E13C65B22}"/>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5" name="Footer Placeholder 4">
            <a:extLst>
              <a:ext uri="{FF2B5EF4-FFF2-40B4-BE49-F238E27FC236}">
                <a16:creationId xmlns:a16="http://schemas.microsoft.com/office/drawing/2014/main" id="{BEE908E7-7572-468A-A883-9F4B28259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06C312-88A9-4E04-8989-D606F581EEE8}"/>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178949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2784-FD06-4EFA-B7A3-8CC793EAE5CD}"/>
              </a:ext>
            </a:extLst>
          </p:cNvPr>
          <p:cNvSpPr>
            <a:spLocks noGrp="1"/>
          </p:cNvSpPr>
          <p:nvPr>
            <p:ph type="title"/>
          </p:nvPr>
        </p:nvSpPr>
        <p:spPr>
          <a:xfrm>
            <a:off x="838200" y="365125"/>
            <a:ext cx="10515600" cy="637765"/>
          </a:xfrm>
          <a:solidFill>
            <a:srgbClr val="182C56"/>
          </a:solidFill>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6B3C5EE-FEE7-42FB-A311-9DC393C3C86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4EAEF47-9668-4EFC-89A2-EBCDA08E67E8}"/>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5" name="Footer Placeholder 4">
            <a:extLst>
              <a:ext uri="{FF2B5EF4-FFF2-40B4-BE49-F238E27FC236}">
                <a16:creationId xmlns:a16="http://schemas.microsoft.com/office/drawing/2014/main" id="{80C5CCF4-AF39-417C-9DCF-C9E487357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9CE70-3E21-4688-8D44-3A61986FD98E}"/>
              </a:ext>
            </a:extLst>
          </p:cNvPr>
          <p:cNvSpPr>
            <a:spLocks noGrp="1"/>
          </p:cNvSpPr>
          <p:nvPr>
            <p:ph type="sldNum" sz="quarter" idx="12"/>
          </p:nvPr>
        </p:nvSpPr>
        <p:spPr/>
        <p:txBody>
          <a:bodyPr/>
          <a:lstStyle/>
          <a:p>
            <a:fld id="{333201F8-1469-46D0-8E38-EB8A885EEBBD}" type="slidenum">
              <a:rPr lang="en-GB" smtClean="0"/>
              <a:t>‹#›</a:t>
            </a:fld>
            <a:endParaRPr lang="en-GB"/>
          </a:p>
        </p:txBody>
      </p:sp>
      <p:pic>
        <p:nvPicPr>
          <p:cNvPr id="8" name="Picture 7">
            <a:extLst>
              <a:ext uri="{FF2B5EF4-FFF2-40B4-BE49-F238E27FC236}">
                <a16:creationId xmlns:a16="http://schemas.microsoft.com/office/drawing/2014/main" id="{71F207A6-5077-4E85-A0DA-B2C3797FC5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2384" y="5420296"/>
            <a:ext cx="1118616" cy="1118616"/>
          </a:xfrm>
          <a:prstGeom prst="rect">
            <a:avLst/>
          </a:prstGeom>
        </p:spPr>
      </p:pic>
    </p:spTree>
    <p:extLst>
      <p:ext uri="{BB962C8B-B14F-4D97-AF65-F5344CB8AC3E}">
        <p14:creationId xmlns:p14="http://schemas.microsoft.com/office/powerpoint/2010/main" val="371150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6B59-4443-4D64-BC77-00DC4A994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AC143A-66D6-4ED5-B0BA-4E8530F78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5900BC-E52B-441D-8A53-489122EEF1C8}"/>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5" name="Footer Placeholder 4">
            <a:extLst>
              <a:ext uri="{FF2B5EF4-FFF2-40B4-BE49-F238E27FC236}">
                <a16:creationId xmlns:a16="http://schemas.microsoft.com/office/drawing/2014/main" id="{ED54A3DB-9723-479E-851B-F7837B629B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86A8D4-CC08-4EAB-89E7-8629B323137D}"/>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231240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D054-29F3-48C6-A0F4-2ECB71B9AA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07CDC-70FF-4E2B-96B4-C570005F1F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0919D4-E560-44D0-8A50-74072601EF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5A5589-3FC0-45D2-A633-2EDD7AC1E0EE}"/>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6" name="Footer Placeholder 5">
            <a:extLst>
              <a:ext uri="{FF2B5EF4-FFF2-40B4-BE49-F238E27FC236}">
                <a16:creationId xmlns:a16="http://schemas.microsoft.com/office/drawing/2014/main" id="{E794B9EE-64F8-4F14-9B9C-DA3B3B0BCE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4D86B5-9C78-4700-B7BC-84A250C87616}"/>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218841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8CCA-E8F3-46EE-9184-B1C87A52C1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0D6A5F-AFA2-43DA-8B1A-8C69A9D6D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32AE2D-61F7-435A-BB78-3164C28520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1B6B44-89EF-46F9-88A7-695005EFB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ED23C5-5C83-4CE6-BB07-3CA878F2E6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F19CC-354A-4B3C-AD14-3938DC2502D5}"/>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8" name="Footer Placeholder 7">
            <a:extLst>
              <a:ext uri="{FF2B5EF4-FFF2-40B4-BE49-F238E27FC236}">
                <a16:creationId xmlns:a16="http://schemas.microsoft.com/office/drawing/2014/main" id="{B4395824-9B95-4EA0-9EDE-3E92613802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113764-9BE2-4618-9AE8-F6776F4FD322}"/>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50349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22C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32BF-05B5-431F-8646-BD15BDFD899C}"/>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94E016F-12DC-4BB0-AFBA-8945E797412D}"/>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4" name="Footer Placeholder 3">
            <a:extLst>
              <a:ext uri="{FF2B5EF4-FFF2-40B4-BE49-F238E27FC236}">
                <a16:creationId xmlns:a16="http://schemas.microsoft.com/office/drawing/2014/main" id="{E54D58A2-786F-458E-8EDA-08736FCC8D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CA4728-C3A2-418A-91F8-2E664C356AA7}"/>
              </a:ext>
            </a:extLst>
          </p:cNvPr>
          <p:cNvSpPr>
            <a:spLocks noGrp="1"/>
          </p:cNvSpPr>
          <p:nvPr>
            <p:ph type="sldNum" sz="quarter" idx="12"/>
          </p:nvPr>
        </p:nvSpPr>
        <p:spPr/>
        <p:txBody>
          <a:bodyPr/>
          <a:lstStyle/>
          <a:p>
            <a:fld id="{333201F8-1469-46D0-8E38-EB8A885EEBBD}" type="slidenum">
              <a:rPr lang="en-GB" smtClean="0"/>
              <a:t>‹#›</a:t>
            </a:fld>
            <a:endParaRPr lang="en-GB"/>
          </a:p>
        </p:txBody>
      </p:sp>
      <p:pic>
        <p:nvPicPr>
          <p:cNvPr id="9" name="Picture 8">
            <a:extLst>
              <a:ext uri="{FF2B5EF4-FFF2-40B4-BE49-F238E27FC236}">
                <a16:creationId xmlns:a16="http://schemas.microsoft.com/office/drawing/2014/main" id="{BAE061B3-CA7D-4DEF-80A4-4B6073BDB0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61846" y="5355005"/>
            <a:ext cx="1183907" cy="1183907"/>
          </a:xfrm>
          <a:prstGeom prst="rect">
            <a:avLst/>
          </a:prstGeom>
        </p:spPr>
      </p:pic>
    </p:spTree>
    <p:extLst>
      <p:ext uri="{BB962C8B-B14F-4D97-AF65-F5344CB8AC3E}">
        <p14:creationId xmlns:p14="http://schemas.microsoft.com/office/powerpoint/2010/main" val="201132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B4E62-D6B4-4987-B1CD-F54F2D5BEEE2}"/>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3" name="Footer Placeholder 2">
            <a:extLst>
              <a:ext uri="{FF2B5EF4-FFF2-40B4-BE49-F238E27FC236}">
                <a16:creationId xmlns:a16="http://schemas.microsoft.com/office/drawing/2014/main" id="{71837DC6-15D7-40E2-AC0B-0C5D1107E3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11C22B-48DA-403D-A5C1-E839BDCC807E}"/>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125439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1963-2522-43E0-97D0-82C052D40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D35E90-35BA-48F0-960E-B21A30D90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477EDC-3240-49D1-AAB9-090583182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47829E-B9BB-48F3-BCB3-8D138DE7491F}"/>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6" name="Footer Placeholder 5">
            <a:extLst>
              <a:ext uri="{FF2B5EF4-FFF2-40B4-BE49-F238E27FC236}">
                <a16:creationId xmlns:a16="http://schemas.microsoft.com/office/drawing/2014/main" id="{C29539A9-26EB-4F27-9345-53D994DDA9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E6D1CC-F6B7-45C7-A175-9700B72D665A}"/>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215152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E44C-2823-4DF4-89BD-77BF31B07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1A6F12-DBCE-49A5-A45E-F18FDA76F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09425E-2E97-4406-A157-F9987D853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FA0063-C1F5-40FE-AB4D-CFAA223CA5D6}"/>
              </a:ext>
            </a:extLst>
          </p:cNvPr>
          <p:cNvSpPr>
            <a:spLocks noGrp="1"/>
          </p:cNvSpPr>
          <p:nvPr>
            <p:ph type="dt" sz="half" idx="10"/>
          </p:nvPr>
        </p:nvSpPr>
        <p:spPr/>
        <p:txBody>
          <a:bodyPr/>
          <a:lstStyle/>
          <a:p>
            <a:fld id="{8504D502-A41F-4646-8E7D-E4CB7D6F7CD0}" type="datetimeFigureOut">
              <a:rPr lang="en-GB" smtClean="0"/>
              <a:t>12/05/2020</a:t>
            </a:fld>
            <a:endParaRPr lang="en-GB"/>
          </a:p>
        </p:txBody>
      </p:sp>
      <p:sp>
        <p:nvSpPr>
          <p:cNvPr id="6" name="Footer Placeholder 5">
            <a:extLst>
              <a:ext uri="{FF2B5EF4-FFF2-40B4-BE49-F238E27FC236}">
                <a16:creationId xmlns:a16="http://schemas.microsoft.com/office/drawing/2014/main" id="{F226A94F-A0C5-4104-9B9F-57D4BDF8F7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2A46E5-1F5B-4965-9F8A-B40FEE9BE229}"/>
              </a:ext>
            </a:extLst>
          </p:cNvPr>
          <p:cNvSpPr>
            <a:spLocks noGrp="1"/>
          </p:cNvSpPr>
          <p:nvPr>
            <p:ph type="sldNum" sz="quarter" idx="12"/>
          </p:nvPr>
        </p:nvSpPr>
        <p:spPr/>
        <p:txBody>
          <a:bodyPr/>
          <a:lstStyle/>
          <a:p>
            <a:fld id="{333201F8-1469-46D0-8E38-EB8A885EEBBD}" type="slidenum">
              <a:rPr lang="en-GB" smtClean="0"/>
              <a:t>‹#›</a:t>
            </a:fld>
            <a:endParaRPr lang="en-GB"/>
          </a:p>
        </p:txBody>
      </p:sp>
    </p:spTree>
    <p:extLst>
      <p:ext uri="{BB962C8B-B14F-4D97-AF65-F5344CB8AC3E}">
        <p14:creationId xmlns:p14="http://schemas.microsoft.com/office/powerpoint/2010/main" val="26185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98C4B-ACA8-46E1-97F7-838A78CB9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09767B7-2A8C-4E9C-A348-5CC05BED7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3208DDC-B425-40FB-8EDC-6E71E1FAE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4D502-A41F-4646-8E7D-E4CB7D6F7CD0}" type="datetimeFigureOut">
              <a:rPr lang="en-GB" smtClean="0"/>
              <a:t>12/05/2020</a:t>
            </a:fld>
            <a:endParaRPr lang="en-GB"/>
          </a:p>
        </p:txBody>
      </p:sp>
      <p:sp>
        <p:nvSpPr>
          <p:cNvPr id="5" name="Footer Placeholder 4">
            <a:extLst>
              <a:ext uri="{FF2B5EF4-FFF2-40B4-BE49-F238E27FC236}">
                <a16:creationId xmlns:a16="http://schemas.microsoft.com/office/drawing/2014/main" id="{0925A106-8F72-4B1A-8F08-44473E86D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AB6906-AC98-47C0-88D5-B08E85264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201F8-1469-46D0-8E38-EB8A885EEBBD}" type="slidenum">
              <a:rPr lang="en-GB" smtClean="0"/>
              <a:t>‹#›</a:t>
            </a:fld>
            <a:endParaRPr lang="en-GB"/>
          </a:p>
        </p:txBody>
      </p:sp>
    </p:spTree>
    <p:extLst>
      <p:ext uri="{BB962C8B-B14F-4D97-AF65-F5344CB8AC3E}">
        <p14:creationId xmlns:p14="http://schemas.microsoft.com/office/powerpoint/2010/main" val="23525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7A09F6-C611-4FDF-A6E4-E8A0F82E453F}"/>
              </a:ext>
            </a:extLst>
          </p:cNvPr>
          <p:cNvSpPr>
            <a:spLocks noGrp="1"/>
          </p:cNvSpPr>
          <p:nvPr>
            <p:ph type="ctrTitle"/>
          </p:nvPr>
        </p:nvSpPr>
        <p:spPr>
          <a:xfrm>
            <a:off x="563671" y="1122363"/>
            <a:ext cx="10847539" cy="4113516"/>
          </a:xfrm>
        </p:spPr>
        <p:txBody>
          <a:bodyPr>
            <a:normAutofit/>
          </a:bodyPr>
          <a:lstStyle/>
          <a:p>
            <a:r>
              <a:rPr lang="en-GB" sz="4800" dirty="0"/>
              <a:t>Greater Nottingham and Ashfield</a:t>
            </a:r>
            <a:br>
              <a:rPr lang="en-GB" dirty="0"/>
            </a:br>
            <a:br>
              <a:rPr lang="en-GB" dirty="0"/>
            </a:br>
            <a:r>
              <a:rPr lang="en-GB" sz="3600" dirty="0"/>
              <a:t>Housing Needs Assessment</a:t>
            </a:r>
            <a:br>
              <a:rPr lang="en-GB" sz="3600" dirty="0"/>
            </a:br>
            <a:r>
              <a:rPr lang="en-GB" sz="3600" dirty="0"/>
              <a:t>Report Presentation</a:t>
            </a:r>
            <a:br>
              <a:rPr lang="en-GB" sz="3600" dirty="0"/>
            </a:br>
            <a:br>
              <a:rPr lang="en-GB" sz="3600" dirty="0"/>
            </a:br>
            <a:r>
              <a:rPr lang="en-GB" sz="2400" dirty="0"/>
              <a:t>May 2020</a:t>
            </a:r>
            <a:endParaRPr lang="en-GB" dirty="0"/>
          </a:p>
        </p:txBody>
      </p:sp>
    </p:spTree>
    <p:extLst>
      <p:ext uri="{BB962C8B-B14F-4D97-AF65-F5344CB8AC3E}">
        <p14:creationId xmlns:p14="http://schemas.microsoft.com/office/powerpoint/2010/main" val="356267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Older Persons - Need for Accommodation</a:t>
            </a:r>
          </a:p>
        </p:txBody>
      </p:sp>
      <p:sp>
        <p:nvSpPr>
          <p:cNvPr id="6" name="Content Placeholder 3">
            <a:extLst>
              <a:ext uri="{FF2B5EF4-FFF2-40B4-BE49-F238E27FC236}">
                <a16:creationId xmlns:a16="http://schemas.microsoft.com/office/drawing/2014/main" id="{72F4C379-C403-4B45-977C-179D350B98E4}"/>
              </a:ext>
            </a:extLst>
          </p:cNvPr>
          <p:cNvSpPr>
            <a:spLocks noGrp="1"/>
          </p:cNvSpPr>
          <p:nvPr>
            <p:ph idx="1"/>
          </p:nvPr>
        </p:nvSpPr>
        <p:spPr>
          <a:xfrm>
            <a:off x="6643868" y="1253331"/>
            <a:ext cx="4328932" cy="4351338"/>
          </a:xfrm>
        </p:spPr>
        <p:txBody>
          <a:bodyPr>
            <a:noAutofit/>
          </a:bodyPr>
          <a:lstStyle/>
          <a:p>
            <a:pPr algn="just">
              <a:spcAft>
                <a:spcPts val="1200"/>
              </a:spcAft>
            </a:pPr>
            <a:r>
              <a:rPr lang="en-GB" sz="1600" dirty="0"/>
              <a:t>The assessment has also analysed the need for older persons accommodation. </a:t>
            </a:r>
          </a:p>
          <a:p>
            <a:pPr algn="just">
              <a:spcAft>
                <a:spcPts val="1200"/>
              </a:spcAft>
            </a:pPr>
            <a:r>
              <a:rPr lang="en-GB" sz="1600" dirty="0"/>
              <a:t>All of the individual local authorities show a notable increase in the older person population over the period from 2020 to 2038, with the increase in the population aged 65 and over varying from 29% in Broxtowe, up to 43% in Ashfield.</a:t>
            </a:r>
          </a:p>
          <a:p>
            <a:pPr algn="just">
              <a:spcAft>
                <a:spcPts val="1200"/>
              </a:spcAft>
            </a:pPr>
            <a:r>
              <a:rPr lang="en-GB" sz="1600" dirty="0"/>
              <a:t>The Tables set out the need for specialist accommodation in Ashfield, Broxtowe and Erewash.</a:t>
            </a:r>
          </a:p>
          <a:p>
            <a:pPr algn="just">
              <a:spcAft>
                <a:spcPts val="1200"/>
              </a:spcAft>
            </a:pPr>
            <a:r>
              <a:rPr lang="en-GB" sz="1600" dirty="0"/>
              <a:t>The greatest need is seen in Ashfield with a need for all forms of housing with support and housing with care.</a:t>
            </a:r>
          </a:p>
        </p:txBody>
      </p:sp>
      <p:pic>
        <p:nvPicPr>
          <p:cNvPr id="7" name="Picture 6">
            <a:extLst>
              <a:ext uri="{FF2B5EF4-FFF2-40B4-BE49-F238E27FC236}">
                <a16:creationId xmlns:a16="http://schemas.microsoft.com/office/drawing/2014/main" id="{FCF21627-C6BA-45ED-B41E-B4D956B5BAA1}"/>
              </a:ext>
            </a:extLst>
          </p:cNvPr>
          <p:cNvPicPr>
            <a:picLocks noChangeAspect="1"/>
          </p:cNvPicPr>
          <p:nvPr/>
        </p:nvPicPr>
        <p:blipFill rotWithShape="1">
          <a:blip r:embed="rId3"/>
          <a:srcRect t="11402" b="14954"/>
          <a:stretch/>
        </p:blipFill>
        <p:spPr>
          <a:xfrm>
            <a:off x="838199" y="1095488"/>
            <a:ext cx="5342681" cy="1848005"/>
          </a:xfrm>
          <a:prstGeom prst="rect">
            <a:avLst/>
          </a:prstGeom>
        </p:spPr>
      </p:pic>
      <p:pic>
        <p:nvPicPr>
          <p:cNvPr id="11" name="Picture 10">
            <a:extLst>
              <a:ext uri="{FF2B5EF4-FFF2-40B4-BE49-F238E27FC236}">
                <a16:creationId xmlns:a16="http://schemas.microsoft.com/office/drawing/2014/main" id="{45A820CC-3B65-4E61-B747-241685CBAE6A}"/>
              </a:ext>
            </a:extLst>
          </p:cNvPr>
          <p:cNvPicPr>
            <a:picLocks noChangeAspect="1"/>
          </p:cNvPicPr>
          <p:nvPr/>
        </p:nvPicPr>
        <p:blipFill rotWithShape="1">
          <a:blip r:embed="rId4"/>
          <a:srcRect b="20329"/>
          <a:stretch/>
        </p:blipFill>
        <p:spPr>
          <a:xfrm>
            <a:off x="831486" y="3036091"/>
            <a:ext cx="5349394" cy="1771350"/>
          </a:xfrm>
          <a:prstGeom prst="rect">
            <a:avLst/>
          </a:prstGeom>
        </p:spPr>
      </p:pic>
      <p:pic>
        <p:nvPicPr>
          <p:cNvPr id="12" name="Picture 11">
            <a:extLst>
              <a:ext uri="{FF2B5EF4-FFF2-40B4-BE49-F238E27FC236}">
                <a16:creationId xmlns:a16="http://schemas.microsoft.com/office/drawing/2014/main" id="{27761CE4-D7E8-4610-8F23-9F0481FF73DE}"/>
              </a:ext>
            </a:extLst>
          </p:cNvPr>
          <p:cNvPicPr>
            <a:picLocks noChangeAspect="1"/>
          </p:cNvPicPr>
          <p:nvPr/>
        </p:nvPicPr>
        <p:blipFill rotWithShape="1">
          <a:blip r:embed="rId5"/>
          <a:srcRect b="20329"/>
          <a:stretch/>
        </p:blipFill>
        <p:spPr>
          <a:xfrm>
            <a:off x="831486" y="4900040"/>
            <a:ext cx="5349394" cy="1771350"/>
          </a:xfrm>
          <a:prstGeom prst="rect">
            <a:avLst/>
          </a:prstGeom>
        </p:spPr>
      </p:pic>
    </p:spTree>
    <p:extLst>
      <p:ext uri="{BB962C8B-B14F-4D97-AF65-F5344CB8AC3E}">
        <p14:creationId xmlns:p14="http://schemas.microsoft.com/office/powerpoint/2010/main" val="321148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Older Persons - Need for Accommodation</a:t>
            </a:r>
          </a:p>
        </p:txBody>
      </p:sp>
      <p:sp>
        <p:nvSpPr>
          <p:cNvPr id="6" name="Content Placeholder 3">
            <a:extLst>
              <a:ext uri="{FF2B5EF4-FFF2-40B4-BE49-F238E27FC236}">
                <a16:creationId xmlns:a16="http://schemas.microsoft.com/office/drawing/2014/main" id="{72F4C379-C403-4B45-977C-179D350B98E4}"/>
              </a:ext>
            </a:extLst>
          </p:cNvPr>
          <p:cNvSpPr>
            <a:spLocks noGrp="1"/>
          </p:cNvSpPr>
          <p:nvPr>
            <p:ph idx="1"/>
          </p:nvPr>
        </p:nvSpPr>
        <p:spPr>
          <a:xfrm>
            <a:off x="6643868" y="1253331"/>
            <a:ext cx="4328932" cy="4351338"/>
          </a:xfrm>
        </p:spPr>
        <p:txBody>
          <a:bodyPr>
            <a:noAutofit/>
          </a:bodyPr>
          <a:lstStyle/>
          <a:p>
            <a:pPr algn="just">
              <a:spcAft>
                <a:spcPts val="1200"/>
              </a:spcAft>
            </a:pPr>
            <a:r>
              <a:rPr lang="en-GB" sz="1600" dirty="0"/>
              <a:t>Across all authorities, the majority of need falls within Housing with Support (i.e. retirement living/sheltered housing).</a:t>
            </a:r>
          </a:p>
          <a:p>
            <a:pPr algn="just">
              <a:spcAft>
                <a:spcPts val="1200"/>
              </a:spcAft>
            </a:pPr>
            <a:r>
              <a:rPr lang="en-GB" sz="1600" dirty="0"/>
              <a:t>It is important to highlight that the supply should be focussed on leasehold provision.</a:t>
            </a:r>
          </a:p>
          <a:p>
            <a:pPr algn="just">
              <a:spcAft>
                <a:spcPts val="1200"/>
              </a:spcAft>
            </a:pPr>
            <a:r>
              <a:rPr lang="en-GB" sz="1600" dirty="0"/>
              <a:t>In all authorities except Ashfield, there is no need identified for rented housing with support across the study area.</a:t>
            </a:r>
          </a:p>
          <a:p>
            <a:pPr algn="just">
              <a:spcAft>
                <a:spcPts val="1200"/>
              </a:spcAft>
            </a:pPr>
            <a:r>
              <a:rPr lang="en-GB" sz="1600" dirty="0"/>
              <a:t>Separately, there are projected increases for dementia and mobility problems in all authority areas.</a:t>
            </a:r>
          </a:p>
          <a:p>
            <a:pPr algn="just">
              <a:spcAft>
                <a:spcPts val="1200"/>
              </a:spcAft>
            </a:pPr>
            <a:r>
              <a:rPr lang="en-GB" sz="1600" dirty="0"/>
              <a:t>The growth shown in those with disabilities provides clear evidence justifying delivering ‘accessible and adaptable’ homes as defined in Part M4(2) of Building Regulations</a:t>
            </a:r>
          </a:p>
          <a:p>
            <a:pPr algn="just">
              <a:spcAft>
                <a:spcPts val="1200"/>
              </a:spcAft>
            </a:pPr>
            <a:endParaRPr lang="en-GB" sz="1600" dirty="0"/>
          </a:p>
        </p:txBody>
      </p:sp>
      <p:pic>
        <p:nvPicPr>
          <p:cNvPr id="7" name="Picture 6">
            <a:extLst>
              <a:ext uri="{FF2B5EF4-FFF2-40B4-BE49-F238E27FC236}">
                <a16:creationId xmlns:a16="http://schemas.microsoft.com/office/drawing/2014/main" id="{F815DDF9-ECD9-4047-A1CA-C3502CD8ED20}"/>
              </a:ext>
            </a:extLst>
          </p:cNvPr>
          <p:cNvPicPr>
            <a:picLocks noChangeAspect="1"/>
          </p:cNvPicPr>
          <p:nvPr/>
        </p:nvPicPr>
        <p:blipFill>
          <a:blip r:embed="rId2"/>
          <a:stretch>
            <a:fillRect/>
          </a:stretch>
        </p:blipFill>
        <p:spPr>
          <a:xfrm>
            <a:off x="838200" y="1180413"/>
            <a:ext cx="5410200" cy="2248587"/>
          </a:xfrm>
          <a:prstGeom prst="rect">
            <a:avLst/>
          </a:prstGeom>
        </p:spPr>
      </p:pic>
      <p:pic>
        <p:nvPicPr>
          <p:cNvPr id="8" name="Picture 7">
            <a:extLst>
              <a:ext uri="{FF2B5EF4-FFF2-40B4-BE49-F238E27FC236}">
                <a16:creationId xmlns:a16="http://schemas.microsoft.com/office/drawing/2014/main" id="{9E988362-2C7E-4B5A-A514-65DA703B9DF2}"/>
              </a:ext>
            </a:extLst>
          </p:cNvPr>
          <p:cNvPicPr>
            <a:picLocks noChangeAspect="1"/>
          </p:cNvPicPr>
          <p:nvPr/>
        </p:nvPicPr>
        <p:blipFill>
          <a:blip r:embed="rId3"/>
          <a:stretch>
            <a:fillRect/>
          </a:stretch>
        </p:blipFill>
        <p:spPr>
          <a:xfrm>
            <a:off x="838200" y="3036843"/>
            <a:ext cx="5410200" cy="2248587"/>
          </a:xfrm>
          <a:prstGeom prst="rect">
            <a:avLst/>
          </a:prstGeom>
        </p:spPr>
      </p:pic>
      <p:pic>
        <p:nvPicPr>
          <p:cNvPr id="9" name="Picture 8">
            <a:extLst>
              <a:ext uri="{FF2B5EF4-FFF2-40B4-BE49-F238E27FC236}">
                <a16:creationId xmlns:a16="http://schemas.microsoft.com/office/drawing/2014/main" id="{77D21821-8C01-432D-93A5-B0C90DFBD4D7}"/>
              </a:ext>
            </a:extLst>
          </p:cNvPr>
          <p:cNvPicPr>
            <a:picLocks noChangeAspect="1"/>
          </p:cNvPicPr>
          <p:nvPr/>
        </p:nvPicPr>
        <p:blipFill>
          <a:blip r:embed="rId4"/>
          <a:stretch>
            <a:fillRect/>
          </a:stretch>
        </p:blipFill>
        <p:spPr>
          <a:xfrm>
            <a:off x="838200" y="4893273"/>
            <a:ext cx="5410200" cy="2248587"/>
          </a:xfrm>
          <a:prstGeom prst="rect">
            <a:avLst/>
          </a:prstGeom>
        </p:spPr>
      </p:pic>
    </p:spTree>
    <p:extLst>
      <p:ext uri="{BB962C8B-B14F-4D97-AF65-F5344CB8AC3E}">
        <p14:creationId xmlns:p14="http://schemas.microsoft.com/office/powerpoint/2010/main" val="381791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Older Persons - Residential Care Bedspaces</a:t>
            </a:r>
          </a:p>
        </p:txBody>
      </p:sp>
      <p:sp>
        <p:nvSpPr>
          <p:cNvPr id="6" name="Content Placeholder 3">
            <a:extLst>
              <a:ext uri="{FF2B5EF4-FFF2-40B4-BE49-F238E27FC236}">
                <a16:creationId xmlns:a16="http://schemas.microsoft.com/office/drawing/2014/main" id="{72F4C379-C403-4B45-977C-179D350B98E4}"/>
              </a:ext>
            </a:extLst>
          </p:cNvPr>
          <p:cNvSpPr>
            <a:spLocks noGrp="1"/>
          </p:cNvSpPr>
          <p:nvPr>
            <p:ph idx="1"/>
          </p:nvPr>
        </p:nvSpPr>
        <p:spPr>
          <a:xfrm>
            <a:off x="6643868" y="1253331"/>
            <a:ext cx="4709932" cy="4351338"/>
          </a:xfrm>
        </p:spPr>
        <p:txBody>
          <a:bodyPr>
            <a:noAutofit/>
          </a:bodyPr>
          <a:lstStyle/>
          <a:p>
            <a:pPr algn="just">
              <a:spcAft>
                <a:spcPts val="1200"/>
              </a:spcAft>
            </a:pPr>
            <a:r>
              <a:rPr lang="en-GB" sz="1600" dirty="0"/>
              <a:t>The analysis shows a current shortfall and notable projected future need. Overall, it is estimated that there is a need for around 7,200 additional care and nursing home bedspaces to 2038 across the study area.</a:t>
            </a:r>
          </a:p>
          <a:p>
            <a:pPr algn="just">
              <a:spcAft>
                <a:spcPts val="1200"/>
              </a:spcAft>
            </a:pPr>
            <a:r>
              <a:rPr lang="en-GB" sz="1600" dirty="0"/>
              <a:t>The need is highest in Rushcliffe at 1,777 bedspaces and lowest in Broxtowe at 864 bedspaces.</a:t>
            </a:r>
          </a:p>
          <a:p>
            <a:pPr algn="just">
              <a:spcAft>
                <a:spcPts val="1200"/>
              </a:spcAft>
            </a:pPr>
            <a:r>
              <a:rPr lang="en-GB" sz="1600" dirty="0"/>
              <a:t>These figures should be considered as a maximum level, as there is potential for some of this need to be met through provision of extra care housing. This will relate to needs arising for residential rather than nursing care.</a:t>
            </a:r>
          </a:p>
          <a:p>
            <a:pPr algn="just">
              <a:spcAft>
                <a:spcPts val="1200"/>
              </a:spcAft>
            </a:pPr>
            <a:endParaRPr lang="en-GB" sz="1600" dirty="0"/>
          </a:p>
        </p:txBody>
      </p:sp>
      <p:pic>
        <p:nvPicPr>
          <p:cNvPr id="7" name="Picture 6">
            <a:extLst>
              <a:ext uri="{FF2B5EF4-FFF2-40B4-BE49-F238E27FC236}">
                <a16:creationId xmlns:a16="http://schemas.microsoft.com/office/drawing/2014/main" id="{BACDF8CD-837C-4F95-A577-33CABA275144}"/>
              </a:ext>
            </a:extLst>
          </p:cNvPr>
          <p:cNvPicPr>
            <a:picLocks noChangeAspect="1"/>
          </p:cNvPicPr>
          <p:nvPr/>
        </p:nvPicPr>
        <p:blipFill>
          <a:blip r:embed="rId2"/>
          <a:stretch>
            <a:fillRect/>
          </a:stretch>
        </p:blipFill>
        <p:spPr>
          <a:xfrm>
            <a:off x="838200" y="1253331"/>
            <a:ext cx="5580888" cy="2697480"/>
          </a:xfrm>
          <a:prstGeom prst="rect">
            <a:avLst/>
          </a:prstGeom>
        </p:spPr>
      </p:pic>
    </p:spTree>
    <p:extLst>
      <p:ext uri="{BB962C8B-B14F-4D97-AF65-F5344CB8AC3E}">
        <p14:creationId xmlns:p14="http://schemas.microsoft.com/office/powerpoint/2010/main" val="130417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Younger Adults – Change in Disabilities</a:t>
            </a:r>
          </a:p>
        </p:txBody>
      </p:sp>
      <p:sp>
        <p:nvSpPr>
          <p:cNvPr id="6" name="Content Placeholder 3">
            <a:extLst>
              <a:ext uri="{FF2B5EF4-FFF2-40B4-BE49-F238E27FC236}">
                <a16:creationId xmlns:a16="http://schemas.microsoft.com/office/drawing/2014/main" id="{72F4C379-C403-4B45-977C-179D350B98E4}"/>
              </a:ext>
            </a:extLst>
          </p:cNvPr>
          <p:cNvSpPr>
            <a:spLocks noGrp="1"/>
          </p:cNvSpPr>
          <p:nvPr>
            <p:ph idx="1"/>
          </p:nvPr>
        </p:nvSpPr>
        <p:spPr>
          <a:xfrm>
            <a:off x="6096000" y="1253331"/>
            <a:ext cx="5257800" cy="4351338"/>
          </a:xfrm>
        </p:spPr>
        <p:txBody>
          <a:bodyPr>
            <a:noAutofit/>
          </a:bodyPr>
          <a:lstStyle/>
          <a:p>
            <a:pPr algn="just">
              <a:spcAft>
                <a:spcPts val="1200"/>
              </a:spcAft>
            </a:pPr>
            <a:r>
              <a:rPr lang="en-GB" sz="1400" dirty="0"/>
              <a:t>The analysis shows first and foremost that there is a substantial volume of younger adults (aged 65 and under) across the study area with a range of disabilities. </a:t>
            </a:r>
          </a:p>
          <a:p>
            <a:pPr algn="just">
              <a:spcAft>
                <a:spcPts val="1200"/>
              </a:spcAft>
            </a:pPr>
            <a:r>
              <a:rPr lang="en-GB" sz="1400" dirty="0"/>
              <a:t>The number of younger adults who are mobility impaired is expected to fall in Ashfield, Broxtowe, Gedling and Erewash; whilst the number is projected to increase by around 150 people in Nottingham and Rushcliffe.</a:t>
            </a:r>
          </a:p>
          <a:p>
            <a:pPr algn="just">
              <a:spcAft>
                <a:spcPts val="1200"/>
              </a:spcAft>
            </a:pPr>
            <a:r>
              <a:rPr lang="en-GB" sz="1400" dirty="0"/>
              <a:t>National Planning Practice Guidance for Housing for Older and Disabled People refers only to specialist housing for older people; however, clearly local authorities should support specialist housing schemes for younger adults which come forward across the plan area.   </a:t>
            </a:r>
          </a:p>
          <a:p>
            <a:pPr algn="just">
              <a:spcAft>
                <a:spcPts val="1200"/>
              </a:spcAft>
            </a:pPr>
            <a:r>
              <a:rPr lang="en-GB" sz="1400" dirty="0"/>
              <a:t>Particularly supported housing schemes aimed at supporting those with autistic spectrum disorders and learning disabilities given these disabilities are expected to see an increase in all authority areas</a:t>
            </a:r>
            <a:r>
              <a:rPr lang="en-GB" sz="1600" dirty="0"/>
              <a:t>.</a:t>
            </a:r>
          </a:p>
          <a:p>
            <a:pPr algn="just">
              <a:spcAft>
                <a:spcPts val="1200"/>
              </a:spcAft>
            </a:pPr>
            <a:endParaRPr lang="en-GB" sz="1600" dirty="0"/>
          </a:p>
        </p:txBody>
      </p:sp>
      <p:pic>
        <p:nvPicPr>
          <p:cNvPr id="4" name="Picture 3">
            <a:extLst>
              <a:ext uri="{FF2B5EF4-FFF2-40B4-BE49-F238E27FC236}">
                <a16:creationId xmlns:a16="http://schemas.microsoft.com/office/drawing/2014/main" id="{74EFD3A2-BED3-4D2F-BEAA-B48CE049385E}"/>
              </a:ext>
            </a:extLst>
          </p:cNvPr>
          <p:cNvPicPr>
            <a:picLocks noChangeAspect="1"/>
          </p:cNvPicPr>
          <p:nvPr/>
        </p:nvPicPr>
        <p:blipFill rotWithShape="1">
          <a:blip r:embed="rId3"/>
          <a:srcRect t="6105" b="4474"/>
          <a:stretch/>
        </p:blipFill>
        <p:spPr>
          <a:xfrm>
            <a:off x="838200" y="1095808"/>
            <a:ext cx="4709932" cy="5252741"/>
          </a:xfrm>
          <a:prstGeom prst="rect">
            <a:avLst/>
          </a:prstGeom>
        </p:spPr>
      </p:pic>
    </p:spTree>
    <p:extLst>
      <p:ext uri="{BB962C8B-B14F-4D97-AF65-F5344CB8AC3E}">
        <p14:creationId xmlns:p14="http://schemas.microsoft.com/office/powerpoint/2010/main" val="77739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Housing Mix - The Approach</a:t>
            </a:r>
          </a:p>
        </p:txBody>
      </p:sp>
      <p:sp>
        <p:nvSpPr>
          <p:cNvPr id="4" name="Content Placeholder 3">
            <a:extLst>
              <a:ext uri="{FF2B5EF4-FFF2-40B4-BE49-F238E27FC236}">
                <a16:creationId xmlns:a16="http://schemas.microsoft.com/office/drawing/2014/main" id="{5D0EB6A9-C5C7-4996-8469-FFA77CB26DBE}"/>
              </a:ext>
            </a:extLst>
          </p:cNvPr>
          <p:cNvSpPr>
            <a:spLocks noGrp="1"/>
          </p:cNvSpPr>
          <p:nvPr>
            <p:ph idx="1"/>
          </p:nvPr>
        </p:nvSpPr>
        <p:spPr>
          <a:xfrm>
            <a:off x="6337738" y="1253331"/>
            <a:ext cx="4477407" cy="4185772"/>
          </a:xfrm>
        </p:spPr>
        <p:txBody>
          <a:bodyPr>
            <a:noAutofit/>
          </a:bodyPr>
          <a:lstStyle/>
          <a:p>
            <a:pPr algn="just">
              <a:spcAft>
                <a:spcPts val="1200"/>
              </a:spcAft>
            </a:pPr>
            <a:r>
              <a:rPr lang="en-GB" sz="1600" dirty="0"/>
              <a:t>The report has also set out to consider the appropriate housing mix to be sought on development schemes across the study area.</a:t>
            </a:r>
          </a:p>
          <a:p>
            <a:pPr algn="just">
              <a:spcAft>
                <a:spcPts val="1200"/>
              </a:spcAft>
            </a:pPr>
            <a:r>
              <a:rPr lang="en-GB" sz="1600" dirty="0"/>
              <a:t>The analysis considers the mix of housing for three broad categories:</a:t>
            </a:r>
          </a:p>
          <a:p>
            <a:pPr lvl="1" algn="just"/>
            <a:r>
              <a:rPr lang="en-GB" sz="1600" dirty="0"/>
              <a:t>Market Housing</a:t>
            </a:r>
          </a:p>
          <a:p>
            <a:pPr lvl="1" algn="just"/>
            <a:r>
              <a:rPr lang="en-GB" sz="1600" dirty="0"/>
              <a:t>Affordable Home Ownership</a:t>
            </a:r>
          </a:p>
          <a:p>
            <a:pPr lvl="1" algn="just"/>
            <a:r>
              <a:rPr lang="en-GB" sz="1600" dirty="0"/>
              <a:t>Affordable Rented Housing</a:t>
            </a:r>
          </a:p>
          <a:p>
            <a:pPr lvl="1" algn="just"/>
            <a:endParaRPr lang="en-GB" sz="1600" dirty="0"/>
          </a:p>
          <a:p>
            <a:pPr algn="just"/>
            <a:r>
              <a:rPr lang="en-GB" sz="1600" dirty="0"/>
              <a:t>By following a method that takes account of future demographic change, the way in which households occupy homes in different tenures (and by age) and consideration of the current stock profile, a series of outputs have been derived to consider the likely size requirement of housing within each of the three broad tenures.</a:t>
            </a:r>
          </a:p>
          <a:p>
            <a:pPr algn="just"/>
            <a:endParaRPr lang="en-GB" sz="1800" dirty="0"/>
          </a:p>
        </p:txBody>
      </p:sp>
      <p:graphicFrame>
        <p:nvGraphicFramePr>
          <p:cNvPr id="2" name="Diagram 1">
            <a:extLst>
              <a:ext uri="{FF2B5EF4-FFF2-40B4-BE49-F238E27FC236}">
                <a16:creationId xmlns:a16="http://schemas.microsoft.com/office/drawing/2014/main" id="{7152269F-DD19-441C-94ED-42AEE5D913DC}"/>
              </a:ext>
            </a:extLst>
          </p:cNvPr>
          <p:cNvGraphicFramePr/>
          <p:nvPr>
            <p:extLst>
              <p:ext uri="{D42A27DB-BD31-4B8C-83A1-F6EECF244321}">
                <p14:modId xmlns:p14="http://schemas.microsoft.com/office/powerpoint/2010/main" val="850585562"/>
              </p:ext>
            </p:extLst>
          </p:nvPr>
        </p:nvGraphicFramePr>
        <p:xfrm>
          <a:off x="-116840" y="1253331"/>
          <a:ext cx="7813040" cy="513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82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The Recommended Housing mix</a:t>
            </a:r>
          </a:p>
        </p:txBody>
      </p:sp>
      <p:sp>
        <p:nvSpPr>
          <p:cNvPr id="6" name="TextBox 5">
            <a:extLst>
              <a:ext uri="{FF2B5EF4-FFF2-40B4-BE49-F238E27FC236}">
                <a16:creationId xmlns:a16="http://schemas.microsoft.com/office/drawing/2014/main" id="{A37B7E4D-6109-4D0D-8782-42D3AC987143}"/>
              </a:ext>
            </a:extLst>
          </p:cNvPr>
          <p:cNvSpPr txBox="1"/>
          <p:nvPr/>
        </p:nvSpPr>
        <p:spPr>
          <a:xfrm>
            <a:off x="6529971" y="1386840"/>
            <a:ext cx="4731232" cy="372409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We have used our modelled outputs and have taken into account recent supply since the 2011 Census to arrive at a recommended housing mix.</a:t>
            </a:r>
          </a:p>
          <a:p>
            <a:pPr marL="285750" indent="-285750" algn="just">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It needs to be noted that to some degree the outputs seek to address the current stock profile. However, it may the case that moving too far away from the current mix could be unrealistic in some areas. </a:t>
            </a:r>
          </a:p>
          <a:p>
            <a:pPr marL="285750" indent="-285750" algn="just">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It will be appropriate for authorities to be flexible with policy to respond to differing submarket characteristics.</a:t>
            </a:r>
          </a:p>
        </p:txBody>
      </p:sp>
      <p:pic>
        <p:nvPicPr>
          <p:cNvPr id="4" name="Picture 3">
            <a:extLst>
              <a:ext uri="{FF2B5EF4-FFF2-40B4-BE49-F238E27FC236}">
                <a16:creationId xmlns:a16="http://schemas.microsoft.com/office/drawing/2014/main" id="{629DC480-6DE3-43A7-B05B-880681DBC362}"/>
              </a:ext>
            </a:extLst>
          </p:cNvPr>
          <p:cNvPicPr>
            <a:picLocks noChangeAspect="1"/>
          </p:cNvPicPr>
          <p:nvPr/>
        </p:nvPicPr>
        <p:blipFill rotWithShape="1">
          <a:blip r:embed="rId2"/>
          <a:srcRect b="10814"/>
          <a:stretch/>
        </p:blipFill>
        <p:spPr>
          <a:xfrm>
            <a:off x="838200" y="1386839"/>
            <a:ext cx="5580888" cy="3923097"/>
          </a:xfrm>
          <a:prstGeom prst="rect">
            <a:avLst/>
          </a:prstGeom>
        </p:spPr>
      </p:pic>
    </p:spTree>
    <p:extLst>
      <p:ext uri="{BB962C8B-B14F-4D97-AF65-F5344CB8AC3E}">
        <p14:creationId xmlns:p14="http://schemas.microsoft.com/office/powerpoint/2010/main" val="488261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Private Renters – Growth</a:t>
            </a:r>
          </a:p>
        </p:txBody>
      </p:sp>
      <p:sp>
        <p:nvSpPr>
          <p:cNvPr id="6" name="TextBox 5">
            <a:extLst>
              <a:ext uri="{FF2B5EF4-FFF2-40B4-BE49-F238E27FC236}">
                <a16:creationId xmlns:a16="http://schemas.microsoft.com/office/drawing/2014/main" id="{A37B7E4D-6109-4D0D-8782-42D3AC987143}"/>
              </a:ext>
            </a:extLst>
          </p:cNvPr>
          <p:cNvSpPr txBox="1"/>
          <p:nvPr/>
        </p:nvSpPr>
        <p:spPr>
          <a:xfrm>
            <a:off x="7487322" y="1273911"/>
            <a:ext cx="3744999" cy="4216539"/>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The analysis shows that the private rented sector has grown as a sector in each of the authority areas across the last three census points.  </a:t>
            </a:r>
          </a:p>
          <a:p>
            <a:pPr marL="285750" indent="-285750" algn="just">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As a proportion of all households, the private rented sector was the second largest tenure in Broxtowe (14.1%), Gedling (13.1%) and Rushcliffe (13.3%) at the point of the 2011 Census.  </a:t>
            </a:r>
          </a:p>
          <a:p>
            <a:pPr marL="285750" indent="-285750" algn="just">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Nottingham had the highest proportion of private renters at 23.1% of all households.</a:t>
            </a:r>
          </a:p>
          <a:p>
            <a:pPr marL="285750" indent="-285750" algn="just">
              <a:spcAft>
                <a:spcPts val="1200"/>
              </a:spcAft>
              <a:buFont typeface="Arial" panose="020B0604020202020204" pitchFamily="34" charset="0"/>
              <a:buChar char="•"/>
            </a:pPr>
            <a:r>
              <a:rPr lang="en-GB" sz="1400" dirty="0">
                <a:latin typeface="Arial" panose="020B0604020202020204" pitchFamily="34" charset="0"/>
                <a:cs typeface="Arial" panose="020B0604020202020204" pitchFamily="34" charset="0"/>
              </a:rPr>
              <a:t>It should be noted however that Census data is outdated, with recent research suggesting the private rented sector has grown substantially (e.g. up to 31% of all households in Nottingham  as at 2018) </a:t>
            </a:r>
          </a:p>
        </p:txBody>
      </p:sp>
      <p:pic>
        <p:nvPicPr>
          <p:cNvPr id="2" name="Picture 1">
            <a:extLst>
              <a:ext uri="{FF2B5EF4-FFF2-40B4-BE49-F238E27FC236}">
                <a16:creationId xmlns:a16="http://schemas.microsoft.com/office/drawing/2014/main" id="{6D9CCC25-8065-4447-A674-753F4109FD3A}"/>
              </a:ext>
            </a:extLst>
          </p:cNvPr>
          <p:cNvPicPr>
            <a:picLocks noChangeAspect="1"/>
          </p:cNvPicPr>
          <p:nvPr/>
        </p:nvPicPr>
        <p:blipFill>
          <a:blip r:embed="rId2"/>
          <a:stretch>
            <a:fillRect/>
          </a:stretch>
        </p:blipFill>
        <p:spPr>
          <a:xfrm>
            <a:off x="838200" y="1273911"/>
            <a:ext cx="6553640" cy="4105809"/>
          </a:xfrm>
          <a:prstGeom prst="rect">
            <a:avLst/>
          </a:prstGeom>
        </p:spPr>
      </p:pic>
    </p:spTree>
    <p:extLst>
      <p:ext uri="{BB962C8B-B14F-4D97-AF65-F5344CB8AC3E}">
        <p14:creationId xmlns:p14="http://schemas.microsoft.com/office/powerpoint/2010/main" val="22530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Private Renters - Build to Rent Policy</a:t>
            </a:r>
          </a:p>
        </p:txBody>
      </p:sp>
      <p:sp>
        <p:nvSpPr>
          <p:cNvPr id="6" name="TextBox 5">
            <a:extLst>
              <a:ext uri="{FF2B5EF4-FFF2-40B4-BE49-F238E27FC236}">
                <a16:creationId xmlns:a16="http://schemas.microsoft.com/office/drawing/2014/main" id="{A37B7E4D-6109-4D0D-8782-42D3AC987143}"/>
              </a:ext>
            </a:extLst>
          </p:cNvPr>
          <p:cNvSpPr txBox="1"/>
          <p:nvPr/>
        </p:nvSpPr>
        <p:spPr>
          <a:xfrm>
            <a:off x="838201" y="1314322"/>
            <a:ext cx="9685420" cy="520142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sz="1600" dirty="0">
                <a:latin typeface="Arial" panose="020B0604020202020204" pitchFamily="34" charset="0"/>
                <a:cs typeface="Arial" panose="020B0604020202020204" pitchFamily="34" charset="0"/>
              </a:rPr>
              <a:t>In the context of the private rented sector’s growth, successive Governments have looked to the private rented sector to play a greater role in providing more new build housing and have sought to encourage “Build to Rent” development.</a:t>
            </a:r>
          </a:p>
          <a:p>
            <a:pPr marL="285750" indent="-285750" algn="just">
              <a:spcAft>
                <a:spcPts val="1200"/>
              </a:spcAft>
              <a:buFont typeface="Arial" panose="020B0604020202020204" pitchFamily="34" charset="0"/>
              <a:buChar char="•"/>
            </a:pPr>
            <a:r>
              <a:rPr lang="en-GB" sz="1600" dirty="0">
                <a:latin typeface="Arial" panose="020B0604020202020204" pitchFamily="34" charset="0"/>
                <a:cs typeface="Arial" panose="020B0604020202020204" pitchFamily="34" charset="0"/>
              </a:rPr>
              <a:t>The benefits of Build to Rent have been recognised as including:</a:t>
            </a:r>
          </a:p>
          <a:p>
            <a:pPr marL="742950" lvl="1" indent="-285750" algn="just">
              <a:spcAft>
                <a:spcPts val="1200"/>
              </a:spcAft>
              <a:buFont typeface="Arial" panose="020B0604020202020204" pitchFamily="34" charset="0"/>
              <a:buChar char="•"/>
            </a:pPr>
            <a:r>
              <a:rPr lang="en-GB" sz="1600" b="1" dirty="0">
                <a:latin typeface="Arial" panose="020B0604020202020204" pitchFamily="34" charset="0"/>
                <a:cs typeface="Arial" panose="020B0604020202020204" pitchFamily="34" charset="0"/>
              </a:rPr>
              <a:t>Supporting the Local Community </a:t>
            </a:r>
            <a:r>
              <a:rPr lang="en-GB" sz="1600" dirty="0">
                <a:latin typeface="Arial" panose="020B0604020202020204" pitchFamily="34" charset="0"/>
                <a:cs typeface="Arial" panose="020B0604020202020204" pitchFamily="34" charset="0"/>
              </a:rPr>
              <a:t>– help meet demand for private rented sector housing whilst increasing tenants choice.  This includes offering longer tenancies and maximising occupancy levels as Build to Rent investment is an income focussed model.</a:t>
            </a:r>
          </a:p>
          <a:p>
            <a:pPr marL="742950" lvl="1" indent="-285750" algn="just">
              <a:spcAft>
                <a:spcPts val="1200"/>
              </a:spcAft>
              <a:buFont typeface="Arial" panose="020B0604020202020204" pitchFamily="34" charset="0"/>
              <a:buChar char="•"/>
            </a:pPr>
            <a:r>
              <a:rPr lang="en-GB" sz="1600" b="1" dirty="0">
                <a:latin typeface="Arial" panose="020B0604020202020204" pitchFamily="34" charset="0"/>
                <a:cs typeface="Arial" panose="020B0604020202020204" pitchFamily="34" charset="0"/>
              </a:rPr>
              <a:t>Supporting Local Growth </a:t>
            </a:r>
            <a:r>
              <a:rPr lang="en-GB" sz="1600" dirty="0">
                <a:latin typeface="Arial" panose="020B0604020202020204" pitchFamily="34" charset="0"/>
                <a:cs typeface="Arial" panose="020B0604020202020204" pitchFamily="34" charset="0"/>
              </a:rPr>
              <a:t>– increases housing supply, particularly on large, multi phased sites as it can be delivered alongside for sale and affordable housing.  Improves placemaking as the market absorption rate the sector is higher than build for sale.</a:t>
            </a:r>
          </a:p>
          <a:p>
            <a:pPr marL="742950" lvl="1" indent="-285750" algn="just">
              <a:spcAft>
                <a:spcPts val="1200"/>
              </a:spcAft>
              <a:buFont typeface="Arial" panose="020B0604020202020204" pitchFamily="34" charset="0"/>
              <a:buChar char="•"/>
            </a:pPr>
            <a:r>
              <a:rPr lang="en-GB" sz="1600" b="1" dirty="0">
                <a:latin typeface="Arial" panose="020B0604020202020204" pitchFamily="34" charset="0"/>
                <a:cs typeface="Arial" panose="020B0604020202020204" pitchFamily="34" charset="0"/>
              </a:rPr>
              <a:t>Financial Benefits </a:t>
            </a:r>
            <a:r>
              <a:rPr lang="en-GB" sz="1600" dirty="0">
                <a:latin typeface="Arial" panose="020B0604020202020204" pitchFamily="34" charset="0"/>
                <a:cs typeface="Arial" panose="020B0604020202020204" pitchFamily="34" charset="0"/>
              </a:rPr>
              <a:t>– authorities can become directly involved in the provision of Build to Rent, given the potential to generate income or capital receipts.</a:t>
            </a:r>
          </a:p>
          <a:p>
            <a:pPr marL="285750" indent="-285750" algn="just">
              <a:spcAft>
                <a:spcPts val="1200"/>
              </a:spcAft>
              <a:buFont typeface="Arial" panose="020B0604020202020204" pitchFamily="34" charset="0"/>
              <a:buChar char="•"/>
            </a:pPr>
            <a:r>
              <a:rPr lang="en-GB" sz="1600" dirty="0">
                <a:latin typeface="Arial" panose="020B0604020202020204" pitchFamily="34" charset="0"/>
                <a:cs typeface="Arial" panose="020B0604020202020204" pitchFamily="34" charset="0"/>
              </a:rPr>
              <a:t>Currently there is no policy in place in the authority areas.  Government has been clear that where a need is identified, local planning authorities should include a specific plan policy relating to the promotion and accommodation of Build to Rent.</a:t>
            </a:r>
          </a:p>
          <a:p>
            <a:pPr marL="285750" indent="-285750" algn="just">
              <a:spcAft>
                <a:spcPts val="1200"/>
              </a:spcAft>
              <a:buFont typeface="Arial" panose="020B0604020202020204" pitchFamily="34" charset="0"/>
              <a:buChar char="•"/>
            </a:pPr>
            <a:r>
              <a:rPr lang="en-GB" sz="1600" dirty="0">
                <a:latin typeface="Arial" panose="020B0604020202020204" pitchFamily="34" charset="0"/>
                <a:cs typeface="Arial" panose="020B0604020202020204" pitchFamily="34" charset="0"/>
              </a:rPr>
              <a:t>Iceni consider there is a need and a role for Build to Rent in responding to and supporting those various groups within the sector in all authority areas.</a:t>
            </a:r>
          </a:p>
        </p:txBody>
      </p:sp>
    </p:spTree>
    <p:extLst>
      <p:ext uri="{BB962C8B-B14F-4D97-AF65-F5344CB8AC3E}">
        <p14:creationId xmlns:p14="http://schemas.microsoft.com/office/powerpoint/2010/main" val="231815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02EE-5A15-46A3-97AF-CBEE955981FE}"/>
              </a:ext>
            </a:extLst>
          </p:cNvPr>
          <p:cNvSpPr>
            <a:spLocks noGrp="1"/>
          </p:cNvSpPr>
          <p:nvPr>
            <p:ph type="title"/>
          </p:nvPr>
        </p:nvSpPr>
        <p:spPr/>
        <p:txBody>
          <a:bodyPr>
            <a:normAutofit fontScale="90000"/>
          </a:bodyPr>
          <a:lstStyle/>
          <a:p>
            <a:r>
              <a:rPr lang="en-GB" dirty="0"/>
              <a:t>Next Steps &amp; Final Report</a:t>
            </a:r>
          </a:p>
        </p:txBody>
      </p:sp>
      <p:sp>
        <p:nvSpPr>
          <p:cNvPr id="3" name="Content Placeholder 2">
            <a:extLst>
              <a:ext uri="{FF2B5EF4-FFF2-40B4-BE49-F238E27FC236}">
                <a16:creationId xmlns:a16="http://schemas.microsoft.com/office/drawing/2014/main" id="{8D5A3ED4-0CB8-4AC3-9578-20CD5AB9D021}"/>
              </a:ext>
            </a:extLst>
          </p:cNvPr>
          <p:cNvSpPr>
            <a:spLocks noGrp="1"/>
          </p:cNvSpPr>
          <p:nvPr>
            <p:ph idx="1"/>
          </p:nvPr>
        </p:nvSpPr>
        <p:spPr>
          <a:xfrm>
            <a:off x="838200" y="1825625"/>
            <a:ext cx="10327105" cy="4351338"/>
          </a:xfrm>
        </p:spPr>
        <p:txBody>
          <a:bodyPr>
            <a:normAutofit lnSpcReduction="10000"/>
          </a:bodyPr>
          <a:lstStyle/>
          <a:p>
            <a:pPr algn="just"/>
            <a:r>
              <a:rPr lang="en-GB" dirty="0"/>
              <a:t>The final report will incorporate submarket-level outputs on affordable housing need and will provide commentary on the criteria to be applied at a submarket level for housing mix.</a:t>
            </a:r>
          </a:p>
          <a:p>
            <a:pPr marL="0" indent="0" algn="just">
              <a:buNone/>
            </a:pPr>
            <a:endParaRPr lang="en-GB" dirty="0"/>
          </a:p>
          <a:p>
            <a:pPr algn="just"/>
            <a:r>
              <a:rPr lang="en-GB" dirty="0"/>
              <a:t>Once submarket analysis is factored in, we will be circulating as a final draft for comment which will include recommendations and conclusions.</a:t>
            </a:r>
          </a:p>
          <a:p>
            <a:pPr marL="0" indent="0" algn="just">
              <a:buNone/>
            </a:pPr>
            <a:endParaRPr lang="en-GB" dirty="0"/>
          </a:p>
          <a:p>
            <a:pPr algn="just"/>
            <a:r>
              <a:rPr lang="en-GB" dirty="0"/>
              <a:t>Iceni will then be able to address any final comments promptly and reissue for sign-off.</a:t>
            </a:r>
          </a:p>
        </p:txBody>
      </p:sp>
    </p:spTree>
    <p:extLst>
      <p:ext uri="{BB962C8B-B14F-4D97-AF65-F5344CB8AC3E}">
        <p14:creationId xmlns:p14="http://schemas.microsoft.com/office/powerpoint/2010/main" val="428499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6CD0-2467-4106-9CD1-27B91ABBE9BE}"/>
              </a:ext>
            </a:extLst>
          </p:cNvPr>
          <p:cNvSpPr>
            <a:spLocks noGrp="1"/>
          </p:cNvSpPr>
          <p:nvPr>
            <p:ph type="title"/>
          </p:nvPr>
        </p:nvSpPr>
        <p:spPr>
          <a:xfrm>
            <a:off x="838200" y="365125"/>
            <a:ext cx="10515600" cy="637765"/>
          </a:xfrm>
        </p:spPr>
        <p:txBody>
          <a:bodyPr>
            <a:normAutofit fontScale="90000"/>
          </a:bodyPr>
          <a:lstStyle/>
          <a:p>
            <a:r>
              <a:rPr lang="en-GB" dirty="0"/>
              <a:t>Contact Details</a:t>
            </a:r>
          </a:p>
        </p:txBody>
      </p:sp>
      <p:sp>
        <p:nvSpPr>
          <p:cNvPr id="8" name="Content Placeholder 7">
            <a:extLst>
              <a:ext uri="{FF2B5EF4-FFF2-40B4-BE49-F238E27FC236}">
                <a16:creationId xmlns:a16="http://schemas.microsoft.com/office/drawing/2014/main" id="{CC7F8519-8185-4249-8EE4-AF92476D2D5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D3146F69-EED9-49BC-92B6-D7974E28EC2D}"/>
              </a:ext>
            </a:extLst>
          </p:cNvPr>
          <p:cNvPicPr>
            <a:picLocks noChangeAspect="1"/>
          </p:cNvPicPr>
          <p:nvPr/>
        </p:nvPicPr>
        <p:blipFill>
          <a:blip r:embed="rId2"/>
          <a:stretch>
            <a:fillRect/>
          </a:stretch>
        </p:blipFill>
        <p:spPr>
          <a:xfrm>
            <a:off x="0" y="0"/>
            <a:ext cx="12192000" cy="6858578"/>
          </a:xfrm>
          <a:prstGeom prst="rect">
            <a:avLst/>
          </a:prstGeom>
        </p:spPr>
      </p:pic>
    </p:spTree>
    <p:extLst>
      <p:ext uri="{BB962C8B-B14F-4D97-AF65-F5344CB8AC3E}">
        <p14:creationId xmlns:p14="http://schemas.microsoft.com/office/powerpoint/2010/main" val="404445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BAE0-8354-4ACE-8C88-55E79A2E8280}"/>
              </a:ext>
            </a:extLst>
          </p:cNvPr>
          <p:cNvSpPr>
            <a:spLocks noGrp="1"/>
          </p:cNvSpPr>
          <p:nvPr>
            <p:ph type="title"/>
          </p:nvPr>
        </p:nvSpPr>
        <p:spPr/>
        <p:txBody>
          <a:bodyPr>
            <a:normAutofit fontScale="90000"/>
          </a:bodyPr>
          <a:lstStyle/>
          <a:p>
            <a:r>
              <a:rPr lang="en-GB" dirty="0"/>
              <a:t>Context to the Study</a:t>
            </a:r>
          </a:p>
        </p:txBody>
      </p:sp>
      <p:sp>
        <p:nvSpPr>
          <p:cNvPr id="3" name="Content Placeholder 2">
            <a:extLst>
              <a:ext uri="{FF2B5EF4-FFF2-40B4-BE49-F238E27FC236}">
                <a16:creationId xmlns:a16="http://schemas.microsoft.com/office/drawing/2014/main" id="{A37EB267-0CA9-4C38-B3B2-69E27C7C6131}"/>
              </a:ext>
            </a:extLst>
          </p:cNvPr>
          <p:cNvSpPr>
            <a:spLocks noGrp="1"/>
          </p:cNvSpPr>
          <p:nvPr>
            <p:ph idx="1"/>
          </p:nvPr>
        </p:nvSpPr>
        <p:spPr>
          <a:xfrm>
            <a:off x="838200" y="1450428"/>
            <a:ext cx="10515600" cy="4726535"/>
          </a:xfrm>
        </p:spPr>
        <p:txBody>
          <a:bodyPr>
            <a:normAutofit/>
          </a:bodyPr>
          <a:lstStyle/>
          <a:p>
            <a:pPr algn="just">
              <a:spcBef>
                <a:spcPts val="0"/>
              </a:spcBef>
              <a:spcAft>
                <a:spcPts val="1800"/>
              </a:spcAft>
            </a:pPr>
            <a:r>
              <a:rPr lang="en-GB" sz="2000" dirty="0"/>
              <a:t>The GNPP has commissioned Iceni Projects to prepare a Housing Needs Assessment.</a:t>
            </a:r>
          </a:p>
          <a:p>
            <a:pPr algn="just">
              <a:spcBef>
                <a:spcPts val="0"/>
              </a:spcBef>
              <a:spcAft>
                <a:spcPts val="1800"/>
              </a:spcAft>
            </a:pPr>
            <a:r>
              <a:rPr lang="en-GB" sz="2000" dirty="0"/>
              <a:t>The National Planning Policy Framework (“NPPF”, February 2019) sets out that Local Plans should positively seek opportunities to meet the development needs of their area, and be sufficiently flexible to adapt to rapid change and strategic policies should, as a minimum, provide for objectively assessed needs for housing and other uses.</a:t>
            </a:r>
          </a:p>
          <a:p>
            <a:pPr algn="just">
              <a:spcBef>
                <a:spcPts val="0"/>
              </a:spcBef>
              <a:spcAft>
                <a:spcPts val="1800"/>
              </a:spcAft>
            </a:pPr>
            <a:r>
              <a:rPr lang="en-GB" sz="2000" dirty="0"/>
              <a:t>As part of this, the NPPF is also clear that the size, type and tenure of housing needed for different groups in the community should be assessed and reflected in planning policies.</a:t>
            </a:r>
          </a:p>
          <a:p>
            <a:pPr algn="just">
              <a:spcBef>
                <a:spcPts val="0"/>
              </a:spcBef>
              <a:spcAft>
                <a:spcPts val="1800"/>
              </a:spcAft>
            </a:pPr>
            <a:r>
              <a:rPr lang="en-GB" sz="2000" dirty="0"/>
              <a:t>The Housing Needs Assessment has therefore been prepared for the Greater Nottingham and Ashfield area in order to support the preparation of Local Plans looking ahead to 2037 in Ashfield and to 2038 in all other authority areas; and to provide evidence to support housing market interventions and prospective future funding bids.</a:t>
            </a:r>
          </a:p>
          <a:p>
            <a:pPr algn="just">
              <a:spcBef>
                <a:spcPts val="0"/>
              </a:spcBef>
              <a:spcAft>
                <a:spcPts val="1800"/>
              </a:spcAft>
            </a:pPr>
            <a:endParaRPr lang="en-GB" sz="2000" dirty="0"/>
          </a:p>
        </p:txBody>
      </p:sp>
    </p:spTree>
    <p:extLst>
      <p:ext uri="{BB962C8B-B14F-4D97-AF65-F5344CB8AC3E}">
        <p14:creationId xmlns:p14="http://schemas.microsoft.com/office/powerpoint/2010/main" val="155236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46D0-E619-4897-8351-929C363278EB}"/>
              </a:ext>
            </a:extLst>
          </p:cNvPr>
          <p:cNvSpPr>
            <a:spLocks noGrp="1"/>
          </p:cNvSpPr>
          <p:nvPr>
            <p:ph type="title"/>
          </p:nvPr>
        </p:nvSpPr>
        <p:spPr/>
        <p:txBody>
          <a:bodyPr>
            <a:normAutofit fontScale="90000"/>
          </a:bodyPr>
          <a:lstStyle/>
          <a:p>
            <a:r>
              <a:rPr lang="en-GB" dirty="0"/>
              <a:t>The Starting Point – Overall Housing Need</a:t>
            </a:r>
          </a:p>
        </p:txBody>
      </p:sp>
      <p:sp>
        <p:nvSpPr>
          <p:cNvPr id="3" name="Content Placeholder 2">
            <a:extLst>
              <a:ext uri="{FF2B5EF4-FFF2-40B4-BE49-F238E27FC236}">
                <a16:creationId xmlns:a16="http://schemas.microsoft.com/office/drawing/2014/main" id="{6734367D-0873-4B2D-BC41-DD0A1A000C15}"/>
              </a:ext>
            </a:extLst>
          </p:cNvPr>
          <p:cNvSpPr>
            <a:spLocks noGrp="1"/>
          </p:cNvSpPr>
          <p:nvPr>
            <p:ph idx="1"/>
          </p:nvPr>
        </p:nvSpPr>
        <p:spPr>
          <a:xfrm>
            <a:off x="7170820" y="1435928"/>
            <a:ext cx="3817746" cy="4847306"/>
          </a:xfrm>
        </p:spPr>
        <p:txBody>
          <a:bodyPr>
            <a:normAutofit/>
          </a:bodyPr>
          <a:lstStyle/>
          <a:p>
            <a:pPr algn="just">
              <a:spcAft>
                <a:spcPts val="1200"/>
              </a:spcAft>
            </a:pPr>
            <a:r>
              <a:rPr lang="en-GB" sz="1600" dirty="0"/>
              <a:t>The assessment has used the local housing need derived from the standard method to inform the analysis throughout. </a:t>
            </a:r>
          </a:p>
          <a:p>
            <a:pPr algn="just">
              <a:spcAft>
                <a:spcPts val="1200"/>
              </a:spcAft>
            </a:pPr>
            <a:r>
              <a:rPr lang="en-GB" sz="1600" dirty="0"/>
              <a:t>The standard method of calculating local housing need is prescribed by Government.  Local housing need is calculated over the 10 year period from 2020 to 2030 on an annual basis.</a:t>
            </a:r>
          </a:p>
          <a:p>
            <a:pPr algn="just">
              <a:spcAft>
                <a:spcPts val="1200"/>
              </a:spcAft>
            </a:pPr>
            <a:r>
              <a:rPr lang="en-GB" sz="1600" dirty="0"/>
              <a:t>Across the study area, there is a need for 3,452 homes per annum with the local housing need for each local authority set out in the Table. </a:t>
            </a:r>
          </a:p>
          <a:p>
            <a:pPr marL="0" indent="0">
              <a:buNone/>
            </a:pPr>
            <a:endParaRPr lang="en-GB" sz="2400" dirty="0"/>
          </a:p>
        </p:txBody>
      </p:sp>
      <p:pic>
        <p:nvPicPr>
          <p:cNvPr id="5" name="Picture 4">
            <a:extLst>
              <a:ext uri="{FF2B5EF4-FFF2-40B4-BE49-F238E27FC236}">
                <a16:creationId xmlns:a16="http://schemas.microsoft.com/office/drawing/2014/main" id="{CA8F3635-380C-4EEE-937A-181D77671D5E}"/>
              </a:ext>
            </a:extLst>
          </p:cNvPr>
          <p:cNvPicPr>
            <a:picLocks noChangeAspect="1"/>
          </p:cNvPicPr>
          <p:nvPr/>
        </p:nvPicPr>
        <p:blipFill>
          <a:blip r:embed="rId3"/>
          <a:stretch>
            <a:fillRect/>
          </a:stretch>
        </p:blipFill>
        <p:spPr>
          <a:xfrm>
            <a:off x="962951" y="1488803"/>
            <a:ext cx="5995198" cy="2617783"/>
          </a:xfrm>
          <a:prstGeom prst="rect">
            <a:avLst/>
          </a:prstGeom>
        </p:spPr>
      </p:pic>
    </p:spTree>
    <p:extLst>
      <p:ext uri="{BB962C8B-B14F-4D97-AF65-F5344CB8AC3E}">
        <p14:creationId xmlns:p14="http://schemas.microsoft.com/office/powerpoint/2010/main" val="101527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6F6EE-50A1-434F-8EE2-0AF02A1B5015}"/>
              </a:ext>
            </a:extLst>
          </p:cNvPr>
          <p:cNvSpPr>
            <a:spLocks noGrp="1"/>
          </p:cNvSpPr>
          <p:nvPr>
            <p:ph type="title"/>
          </p:nvPr>
        </p:nvSpPr>
        <p:spPr/>
        <p:txBody>
          <a:bodyPr>
            <a:normAutofit fontScale="90000"/>
          </a:bodyPr>
          <a:lstStyle/>
          <a:p>
            <a:r>
              <a:rPr lang="en-GB" dirty="0"/>
              <a:t>Submarkets – Identification</a:t>
            </a:r>
          </a:p>
        </p:txBody>
      </p:sp>
      <p:sp>
        <p:nvSpPr>
          <p:cNvPr id="4" name="Content Placeholder 3">
            <a:extLst>
              <a:ext uri="{FF2B5EF4-FFF2-40B4-BE49-F238E27FC236}">
                <a16:creationId xmlns:a16="http://schemas.microsoft.com/office/drawing/2014/main" id="{A57B8A07-52E5-44BB-97DD-20229BFA8797}"/>
              </a:ext>
            </a:extLst>
          </p:cNvPr>
          <p:cNvSpPr>
            <a:spLocks noGrp="1"/>
          </p:cNvSpPr>
          <p:nvPr>
            <p:ph idx="1"/>
          </p:nvPr>
        </p:nvSpPr>
        <p:spPr>
          <a:xfrm>
            <a:off x="838200" y="1667970"/>
            <a:ext cx="10515600" cy="4351338"/>
          </a:xfrm>
        </p:spPr>
        <p:txBody>
          <a:bodyPr>
            <a:normAutofit lnSpcReduction="10000"/>
          </a:bodyPr>
          <a:lstStyle/>
          <a:p>
            <a:pPr algn="just">
              <a:spcAft>
                <a:spcPts val="1200"/>
              </a:spcAft>
            </a:pPr>
            <a:r>
              <a:rPr lang="en-GB" sz="2000" dirty="0"/>
              <a:t>The report has sought to identify submarkets across the study area.  As settlements across the study area differ greatly in terms of house prices and the profile of housing, it is helpful to identify submarkets to inform analysis and outputs on affordable housing needs and housing mix.</a:t>
            </a:r>
          </a:p>
          <a:p>
            <a:pPr algn="just">
              <a:spcAft>
                <a:spcPts val="1200"/>
              </a:spcAft>
            </a:pPr>
            <a:r>
              <a:rPr lang="en-GB" sz="2000" dirty="0"/>
              <a:t>Submarkets are helpful in establishing the appropriate level of affordable housing and the appropriate housing mix to be delivered in particular areas where the need is likely to differ greatly to the District-wide recommendations.</a:t>
            </a:r>
          </a:p>
          <a:p>
            <a:pPr algn="just">
              <a:spcAft>
                <a:spcPts val="1200"/>
              </a:spcAft>
            </a:pPr>
            <a:r>
              <a:rPr lang="en-GB" sz="2000" dirty="0"/>
              <a:t>The submarkets in the report have been built up using geographical boundaries at a ward level, using the latest 2019 ward boundaries.</a:t>
            </a:r>
          </a:p>
          <a:p>
            <a:pPr algn="just">
              <a:spcAft>
                <a:spcPts val="1200"/>
              </a:spcAft>
            </a:pPr>
            <a:r>
              <a:rPr lang="en-GB" sz="2000" dirty="0"/>
              <a:t>The analysis has principally been based on viability – looking at the profile of housing sales across the study area as well as house price differentials/similarities.</a:t>
            </a:r>
          </a:p>
          <a:p>
            <a:pPr algn="just">
              <a:spcAft>
                <a:spcPts val="1200"/>
              </a:spcAft>
            </a:pPr>
            <a:r>
              <a:rPr lang="en-GB" sz="2000" dirty="0"/>
              <a:t>It is important to note that within submarkets, there will be some variances.</a:t>
            </a:r>
            <a:endParaRPr lang="en-GB" sz="2400" dirty="0"/>
          </a:p>
        </p:txBody>
      </p:sp>
    </p:spTree>
    <p:extLst>
      <p:ext uri="{BB962C8B-B14F-4D97-AF65-F5344CB8AC3E}">
        <p14:creationId xmlns:p14="http://schemas.microsoft.com/office/powerpoint/2010/main" val="355021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E6F6EE-50A1-434F-8EE2-0AF02A1B5015}"/>
              </a:ext>
            </a:extLst>
          </p:cNvPr>
          <p:cNvSpPr>
            <a:spLocks noGrp="1"/>
          </p:cNvSpPr>
          <p:nvPr>
            <p:ph type="title"/>
          </p:nvPr>
        </p:nvSpPr>
        <p:spPr/>
        <p:txBody>
          <a:bodyPr>
            <a:normAutofit fontScale="90000"/>
          </a:bodyPr>
          <a:lstStyle/>
          <a:p>
            <a:r>
              <a:rPr lang="en-GB" dirty="0"/>
              <a:t>Submarkets - Outputs</a:t>
            </a:r>
          </a:p>
        </p:txBody>
      </p:sp>
      <p:sp>
        <p:nvSpPr>
          <p:cNvPr id="6" name="Content Placeholder 3">
            <a:extLst>
              <a:ext uri="{FF2B5EF4-FFF2-40B4-BE49-F238E27FC236}">
                <a16:creationId xmlns:a16="http://schemas.microsoft.com/office/drawing/2014/main" id="{92FD2607-BA01-42A4-92FE-56B037F84BCE}"/>
              </a:ext>
            </a:extLst>
          </p:cNvPr>
          <p:cNvSpPr txBox="1">
            <a:spLocks/>
          </p:cNvSpPr>
          <p:nvPr/>
        </p:nvSpPr>
        <p:spPr>
          <a:xfrm>
            <a:off x="838200" y="1216285"/>
            <a:ext cx="25175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p:txBody>
      </p:sp>
      <p:sp>
        <p:nvSpPr>
          <p:cNvPr id="7" name="Content Placeholder 3">
            <a:extLst>
              <a:ext uri="{FF2B5EF4-FFF2-40B4-BE49-F238E27FC236}">
                <a16:creationId xmlns:a16="http://schemas.microsoft.com/office/drawing/2014/main" id="{52D95682-DBF1-4BC7-8CC3-06A0C30795BC}"/>
              </a:ext>
            </a:extLst>
          </p:cNvPr>
          <p:cNvSpPr txBox="1">
            <a:spLocks/>
          </p:cNvSpPr>
          <p:nvPr/>
        </p:nvSpPr>
        <p:spPr>
          <a:xfrm>
            <a:off x="7038398" y="1151103"/>
            <a:ext cx="4315402" cy="4808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GB" sz="1800" dirty="0"/>
              <a:t>The analysis in the report has resulted in the identification of 59 submarkets across the study area.  This is the same number as the 2007 SHMA; although this study includes the Ashfield District in its entirety.</a:t>
            </a:r>
          </a:p>
          <a:p>
            <a:pPr algn="just">
              <a:spcAft>
                <a:spcPts val="1200"/>
              </a:spcAft>
            </a:pPr>
            <a:r>
              <a:rPr lang="en-GB" sz="1800" dirty="0"/>
              <a:t>The submarkets in this study should be viewed at a point in time and will invariably be subject to change over time.</a:t>
            </a:r>
          </a:p>
          <a:p>
            <a:pPr algn="just">
              <a:spcAft>
                <a:spcPts val="1200"/>
              </a:spcAft>
            </a:pPr>
            <a:endParaRPr lang="en-GB" sz="1800" dirty="0"/>
          </a:p>
        </p:txBody>
      </p:sp>
      <p:pic>
        <p:nvPicPr>
          <p:cNvPr id="8" name="Picture 7" descr="A picture containing text, map&#10;&#10;Description automatically generated">
            <a:extLst>
              <a:ext uri="{FF2B5EF4-FFF2-40B4-BE49-F238E27FC236}">
                <a16:creationId xmlns:a16="http://schemas.microsoft.com/office/drawing/2014/main" id="{8D784C37-4E48-4E73-BE6E-5C5260474250}"/>
              </a:ext>
            </a:extLst>
          </p:cNvPr>
          <p:cNvPicPr/>
          <p:nvPr/>
        </p:nvPicPr>
        <p:blipFill rotWithShape="1">
          <a:blip r:embed="rId2" cstate="print">
            <a:extLst>
              <a:ext uri="{28A0092B-C50C-407E-A947-70E740481C1C}">
                <a14:useLocalDpi xmlns:a14="http://schemas.microsoft.com/office/drawing/2010/main" val="0"/>
              </a:ext>
            </a:extLst>
          </a:blip>
          <a:srcRect l="15507" r="9181"/>
          <a:stretch/>
        </p:blipFill>
        <p:spPr bwMode="auto">
          <a:xfrm>
            <a:off x="838200" y="1151103"/>
            <a:ext cx="6033117" cy="5267452"/>
          </a:xfrm>
          <a:prstGeom prst="rect">
            <a:avLst/>
          </a:prstGeom>
          <a:ln w="9525" cap="flat" cmpd="sng" algn="ctr">
            <a:solidFill>
              <a:sysClr val="window" lastClr="FFFFFF">
                <a:lumMod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785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Affordable Housing - The Approach</a:t>
            </a:r>
          </a:p>
        </p:txBody>
      </p:sp>
      <p:sp>
        <p:nvSpPr>
          <p:cNvPr id="4" name="Content Placeholder 3">
            <a:extLst>
              <a:ext uri="{FF2B5EF4-FFF2-40B4-BE49-F238E27FC236}">
                <a16:creationId xmlns:a16="http://schemas.microsoft.com/office/drawing/2014/main" id="{5D0EB6A9-C5C7-4996-8469-FFA77CB26DBE}"/>
              </a:ext>
            </a:extLst>
          </p:cNvPr>
          <p:cNvSpPr>
            <a:spLocks noGrp="1"/>
          </p:cNvSpPr>
          <p:nvPr>
            <p:ph idx="1"/>
          </p:nvPr>
        </p:nvSpPr>
        <p:spPr>
          <a:xfrm>
            <a:off x="7523292" y="1253331"/>
            <a:ext cx="3830508" cy="4351338"/>
          </a:xfrm>
        </p:spPr>
        <p:txBody>
          <a:bodyPr>
            <a:noAutofit/>
          </a:bodyPr>
          <a:lstStyle/>
          <a:p>
            <a:pPr algn="just">
              <a:spcBef>
                <a:spcPts val="0"/>
              </a:spcBef>
              <a:spcAft>
                <a:spcPts val="1200"/>
              </a:spcAft>
            </a:pPr>
            <a:r>
              <a:rPr lang="en-GB" sz="1600" dirty="0"/>
              <a:t>The approach to considering affordable housing is based on the standard method (further detail in slide notes).</a:t>
            </a:r>
          </a:p>
          <a:p>
            <a:pPr algn="just">
              <a:spcAft>
                <a:spcPts val="1200"/>
              </a:spcAft>
            </a:pPr>
            <a:r>
              <a:rPr lang="en-GB" sz="1600" dirty="0"/>
              <a:t>The method draws on the traditional definition of affordable housing.</a:t>
            </a:r>
          </a:p>
          <a:p>
            <a:pPr algn="just">
              <a:spcAft>
                <a:spcPts val="1200"/>
              </a:spcAft>
            </a:pPr>
            <a:r>
              <a:rPr lang="en-GB" sz="1600" dirty="0"/>
              <a:t>The analysis is based on the entry-level rent (i.e. lower quartile) and how much of their income people tend to spend on renting in each local authority.</a:t>
            </a:r>
          </a:p>
          <a:p>
            <a:pPr algn="just">
              <a:spcAft>
                <a:spcPts val="1200"/>
              </a:spcAft>
            </a:pPr>
            <a:r>
              <a:rPr lang="en-GB" sz="1600" dirty="0"/>
              <a:t>Our assessment looks at affordable rented housing (social/affordable) and affordable home ownership.  The latter has been introduced by the new NPPF. </a:t>
            </a:r>
          </a:p>
        </p:txBody>
      </p:sp>
      <p:grpSp>
        <p:nvGrpSpPr>
          <p:cNvPr id="5" name="Group 4">
            <a:extLst>
              <a:ext uri="{FF2B5EF4-FFF2-40B4-BE49-F238E27FC236}">
                <a16:creationId xmlns:a16="http://schemas.microsoft.com/office/drawing/2014/main" id="{4394A9CD-AB36-4670-A4C7-45E563E91089}"/>
              </a:ext>
            </a:extLst>
          </p:cNvPr>
          <p:cNvGrpSpPr>
            <a:grpSpLocks/>
          </p:cNvGrpSpPr>
          <p:nvPr/>
        </p:nvGrpSpPr>
        <p:grpSpPr bwMode="auto">
          <a:xfrm>
            <a:off x="854466" y="1253331"/>
            <a:ext cx="6536934" cy="4351338"/>
            <a:chOff x="1125" y="3770"/>
            <a:chExt cx="9615" cy="3274"/>
          </a:xfrm>
        </p:grpSpPr>
        <p:sp>
          <p:nvSpPr>
            <p:cNvPr id="6" name="Text Box 2">
              <a:extLst>
                <a:ext uri="{FF2B5EF4-FFF2-40B4-BE49-F238E27FC236}">
                  <a16:creationId xmlns:a16="http://schemas.microsoft.com/office/drawing/2014/main" id="{5843661B-C715-4DFB-8D74-C9603C5AD406}"/>
                </a:ext>
              </a:extLst>
            </p:cNvPr>
            <p:cNvSpPr txBox="1">
              <a:spLocks noChangeArrowheads="1"/>
            </p:cNvSpPr>
            <p:nvPr/>
          </p:nvSpPr>
          <p:spPr bwMode="auto">
            <a:xfrm>
              <a:off x="1125" y="3770"/>
              <a:ext cx="2940" cy="1461"/>
            </a:xfrm>
            <a:prstGeom prst="rect">
              <a:avLst/>
            </a:prstGeom>
            <a:solidFill>
              <a:srgbClr val="222C56"/>
            </a:solidFill>
            <a:ln w="38100" cap="flat" cmpd="sng" algn="ctr">
              <a:solidFill>
                <a:srgbClr val="FFFFFF"/>
              </a:solidFill>
              <a:prstDash val="solid"/>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100" b="1" dirty="0">
                  <a:solidFill>
                    <a:srgbClr val="FFFFFF"/>
                  </a:solidFill>
                  <a:effectLst/>
                  <a:latin typeface="Arial Narrow" panose="020B0606020202030204" pitchFamily="34" charset="0"/>
                  <a:ea typeface="MS PGothic" panose="020B0600070205080204" pitchFamily="34" charset="-128"/>
                </a:rPr>
                <a:t>Future Housing Need </a:t>
              </a:r>
              <a:endParaRPr lang="en-GB" sz="1200" dirty="0">
                <a:solidFill>
                  <a:srgbClr val="000000"/>
                </a:solidFill>
                <a:effectLst/>
                <a:latin typeface="Arial" panose="020B0604020202020204" pitchFamily="34" charset="0"/>
                <a:ea typeface="MS PGothic" panose="020B0600070205080204" pitchFamily="34" charset="-128"/>
              </a:endParaRPr>
            </a:p>
            <a:p>
              <a:pPr algn="ctr">
                <a:spcAft>
                  <a:spcPts val="0"/>
                </a:spcAft>
              </a:pPr>
              <a:r>
                <a:rPr lang="en-GB" sz="1100" dirty="0">
                  <a:solidFill>
                    <a:srgbClr val="FFFFFF"/>
                  </a:solidFill>
                  <a:effectLst/>
                  <a:latin typeface="Arial Narrow" panose="020B0606020202030204" pitchFamily="34" charset="0"/>
                  <a:ea typeface="MS PGothic" panose="020B0600070205080204" pitchFamily="34" charset="-128"/>
                </a:rPr>
                <a:t>Estimate of </a:t>
              </a:r>
              <a:r>
                <a:rPr lang="en-GB" sz="1100" i="1" dirty="0">
                  <a:solidFill>
                    <a:srgbClr val="FFFFFF"/>
                  </a:solidFill>
                  <a:effectLst/>
                  <a:latin typeface="Arial Narrow" panose="020B0606020202030204" pitchFamily="34" charset="0"/>
                  <a:ea typeface="MS PGothic" panose="020B0600070205080204" pitchFamily="34" charset="-128"/>
                </a:rPr>
                <a:t>Newly-Forming Households in Need</a:t>
              </a:r>
              <a:r>
                <a:rPr lang="en-GB" sz="1100" dirty="0">
                  <a:solidFill>
                    <a:srgbClr val="FFFFFF"/>
                  </a:solidFill>
                  <a:effectLst/>
                  <a:latin typeface="Arial Narrow" panose="020B0606020202030204" pitchFamily="34" charset="0"/>
                  <a:ea typeface="MS PGothic" panose="020B0600070205080204" pitchFamily="34" charset="-128"/>
                </a:rPr>
                <a:t> &amp; </a:t>
              </a:r>
              <a:r>
                <a:rPr lang="en-GB" sz="1100" i="1" dirty="0">
                  <a:solidFill>
                    <a:srgbClr val="FFFFFF"/>
                  </a:solidFill>
                  <a:effectLst/>
                  <a:latin typeface="Arial Narrow" panose="020B0606020202030204" pitchFamily="34" charset="0"/>
                  <a:ea typeface="MS PGothic" panose="020B0600070205080204" pitchFamily="34" charset="-128"/>
                </a:rPr>
                <a:t>Existing Households falling into Need</a:t>
              </a:r>
              <a:r>
                <a:rPr lang="en-GB" sz="1100" dirty="0">
                  <a:solidFill>
                    <a:srgbClr val="FFFFFF"/>
                  </a:solidFill>
                  <a:effectLst/>
                  <a:latin typeface="Arial Narrow" panose="020B0606020202030204" pitchFamily="34" charset="0"/>
                  <a:ea typeface="MS PGothic" panose="020B0600070205080204" pitchFamily="34" charset="-128"/>
                </a:rPr>
                <a:t> over plan period</a:t>
              </a:r>
              <a:endParaRPr lang="en-GB" sz="1200" dirty="0">
                <a:solidFill>
                  <a:srgbClr val="000000"/>
                </a:solidFill>
                <a:effectLst/>
                <a:latin typeface="Arial" panose="020B0604020202020204" pitchFamily="34" charset="0"/>
                <a:ea typeface="MS PGothic" panose="020B0600070205080204" pitchFamily="34" charset="-128"/>
              </a:endParaRPr>
            </a:p>
          </p:txBody>
        </p:sp>
        <p:sp>
          <p:nvSpPr>
            <p:cNvPr id="7" name="Text Box 3">
              <a:extLst>
                <a:ext uri="{FF2B5EF4-FFF2-40B4-BE49-F238E27FC236}">
                  <a16:creationId xmlns:a16="http://schemas.microsoft.com/office/drawing/2014/main" id="{48499BF2-9243-4FE0-A698-1F57DF3CCC2C}"/>
                </a:ext>
              </a:extLst>
            </p:cNvPr>
            <p:cNvSpPr txBox="1">
              <a:spLocks noChangeArrowheads="1"/>
            </p:cNvSpPr>
            <p:nvPr/>
          </p:nvSpPr>
          <p:spPr bwMode="auto">
            <a:xfrm>
              <a:off x="1125" y="5355"/>
              <a:ext cx="2940" cy="1636"/>
            </a:xfrm>
            <a:prstGeom prst="rect">
              <a:avLst/>
            </a:prstGeom>
            <a:solidFill>
              <a:srgbClr val="222C56"/>
            </a:solidFill>
            <a:ln w="38100" cap="flat" cmpd="sng" algn="ctr">
              <a:solidFill>
                <a:srgbClr val="FFFFFF"/>
              </a:solidFill>
              <a:prstDash val="solid"/>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100" b="1" spc="-20" dirty="0">
                  <a:solidFill>
                    <a:srgbClr val="FFFFFF"/>
                  </a:solidFill>
                  <a:effectLst/>
                  <a:latin typeface="Arial Narrow" panose="020B0606020202030204" pitchFamily="34" charset="0"/>
                  <a:ea typeface="MS PGothic" panose="020B0600070205080204" pitchFamily="34" charset="-128"/>
                </a:rPr>
                <a:t>Affordable Housing Supply</a:t>
              </a:r>
              <a:endParaRPr lang="en-GB" sz="1200" dirty="0">
                <a:solidFill>
                  <a:srgbClr val="000000"/>
                </a:solidFill>
                <a:effectLst/>
                <a:latin typeface="Arial" panose="020B0604020202020204" pitchFamily="34" charset="0"/>
                <a:ea typeface="MS PGothic" panose="020B0600070205080204" pitchFamily="34" charset="-128"/>
              </a:endParaRPr>
            </a:p>
            <a:p>
              <a:pPr algn="ctr">
                <a:spcAft>
                  <a:spcPts val="0"/>
                </a:spcAft>
              </a:pPr>
              <a:r>
                <a:rPr lang="en-GB" sz="1100" dirty="0">
                  <a:solidFill>
                    <a:srgbClr val="FFFFFF"/>
                  </a:solidFill>
                  <a:effectLst/>
                  <a:latin typeface="Arial Narrow" panose="020B0606020202030204" pitchFamily="34" charset="0"/>
                  <a:ea typeface="MS PGothic" panose="020B0600070205080204" pitchFamily="34" charset="-128"/>
                </a:rPr>
                <a:t>Estimate of </a:t>
              </a:r>
              <a:r>
                <a:rPr lang="en-GB" sz="1100" i="1" dirty="0">
                  <a:solidFill>
                    <a:srgbClr val="FFFFFF"/>
                  </a:solidFill>
                  <a:effectLst/>
                  <a:latin typeface="Arial Narrow" panose="020B0606020202030204" pitchFamily="34" charset="0"/>
                  <a:ea typeface="MS PGothic" panose="020B0600070205080204" pitchFamily="34" charset="-128"/>
                </a:rPr>
                <a:t>Supply of Affordable Housing from Relets of Existing Properties</a:t>
              </a:r>
              <a:r>
                <a:rPr lang="en-GB" sz="1100" dirty="0">
                  <a:solidFill>
                    <a:srgbClr val="FFFFFF"/>
                  </a:solidFill>
                  <a:effectLst/>
                  <a:latin typeface="Arial Narrow" panose="020B0606020202030204" pitchFamily="34" charset="0"/>
                  <a:ea typeface="MS PGothic" panose="020B0600070205080204" pitchFamily="34" charset="-128"/>
                </a:rPr>
                <a:t> over plan period </a:t>
              </a:r>
              <a:endParaRPr lang="en-GB" sz="1200" dirty="0">
                <a:solidFill>
                  <a:srgbClr val="000000"/>
                </a:solidFill>
                <a:effectLst/>
                <a:latin typeface="Arial" panose="020B0604020202020204" pitchFamily="34" charset="0"/>
                <a:ea typeface="MS PGothic" panose="020B0600070205080204" pitchFamily="34" charset="-128"/>
              </a:endParaRPr>
            </a:p>
          </p:txBody>
        </p:sp>
        <p:sp>
          <p:nvSpPr>
            <p:cNvPr id="8" name="Text Box 4">
              <a:extLst>
                <a:ext uri="{FF2B5EF4-FFF2-40B4-BE49-F238E27FC236}">
                  <a16:creationId xmlns:a16="http://schemas.microsoft.com/office/drawing/2014/main" id="{801F895C-06B1-48B5-A556-FD88F47CC28A}"/>
                </a:ext>
              </a:extLst>
            </p:cNvPr>
            <p:cNvSpPr txBox="1">
              <a:spLocks noChangeArrowheads="1"/>
            </p:cNvSpPr>
            <p:nvPr/>
          </p:nvSpPr>
          <p:spPr bwMode="auto">
            <a:xfrm>
              <a:off x="7800" y="5477"/>
              <a:ext cx="2940" cy="1567"/>
            </a:xfrm>
            <a:prstGeom prst="rect">
              <a:avLst/>
            </a:prstGeom>
            <a:solidFill>
              <a:srgbClr val="222C56"/>
            </a:solidFill>
            <a:ln w="38100" cap="flat" cmpd="sng" algn="ctr">
              <a:solidFill>
                <a:srgbClr val="FFFFFF"/>
              </a:solidFill>
              <a:prstDash val="solid"/>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050" b="1" spc="-20" dirty="0">
                  <a:solidFill>
                    <a:srgbClr val="FFFFFF"/>
                  </a:solidFill>
                  <a:effectLst/>
                  <a:latin typeface="Arial Narrow" panose="020B0606020202030204" pitchFamily="34" charset="0"/>
                  <a:ea typeface="MS PGothic" panose="020B0600070205080204" pitchFamily="34" charset="-128"/>
                </a:rPr>
                <a:t>Affordable Housing Supply</a:t>
              </a:r>
              <a:endParaRPr lang="en-GB" sz="1100" dirty="0">
                <a:solidFill>
                  <a:srgbClr val="000000"/>
                </a:solidFill>
                <a:effectLst/>
                <a:latin typeface="Arial" panose="020B0604020202020204" pitchFamily="34" charset="0"/>
                <a:ea typeface="MS PGothic" panose="020B0600070205080204" pitchFamily="34" charset="-128"/>
              </a:endParaRPr>
            </a:p>
            <a:p>
              <a:pPr algn="ctr">
                <a:spcAft>
                  <a:spcPts val="0"/>
                </a:spcAft>
              </a:pPr>
              <a:r>
                <a:rPr lang="en-GB" sz="1050" i="1" dirty="0">
                  <a:solidFill>
                    <a:srgbClr val="FFFFFF"/>
                  </a:solidFill>
                  <a:effectLst/>
                  <a:latin typeface="Arial Narrow" panose="020B0606020202030204" pitchFamily="34" charset="0"/>
                  <a:ea typeface="MS PGothic" panose="020B0600070205080204" pitchFamily="34" charset="-128"/>
                </a:rPr>
                <a:t>Supply of Affordable Housing from Vacant Stock</a:t>
              </a:r>
              <a:r>
                <a:rPr lang="en-GB" sz="1050" dirty="0">
                  <a:solidFill>
                    <a:srgbClr val="FFFFFF"/>
                  </a:solidFill>
                  <a:effectLst/>
                  <a:latin typeface="Arial Narrow" panose="020B0606020202030204" pitchFamily="34" charset="0"/>
                  <a:ea typeface="MS PGothic" panose="020B0600070205080204" pitchFamily="34" charset="-128"/>
                </a:rPr>
                <a:t> &amp; </a:t>
              </a:r>
              <a:r>
                <a:rPr lang="en-GB" sz="1050" i="1" dirty="0">
                  <a:solidFill>
                    <a:srgbClr val="FFFFFF"/>
                  </a:solidFill>
                  <a:effectLst/>
                  <a:latin typeface="Arial Narrow" panose="020B0606020202030204" pitchFamily="34" charset="0"/>
                  <a:ea typeface="MS PGothic" panose="020B0600070205080204" pitchFamily="34" charset="-128"/>
                </a:rPr>
                <a:t>Development Pipeline</a:t>
              </a:r>
              <a:endParaRPr lang="en-GB" sz="1100" dirty="0">
                <a:solidFill>
                  <a:srgbClr val="000000"/>
                </a:solidFill>
                <a:effectLst/>
                <a:latin typeface="Arial" panose="020B0604020202020204" pitchFamily="34" charset="0"/>
                <a:ea typeface="MS PGothic" panose="020B0600070205080204" pitchFamily="34" charset="-128"/>
              </a:endParaRPr>
            </a:p>
          </p:txBody>
        </p:sp>
        <p:sp>
          <p:nvSpPr>
            <p:cNvPr id="9" name="Text Box 5">
              <a:extLst>
                <a:ext uri="{FF2B5EF4-FFF2-40B4-BE49-F238E27FC236}">
                  <a16:creationId xmlns:a16="http://schemas.microsoft.com/office/drawing/2014/main" id="{E1CD9018-FF0C-4F94-87A2-B36AFFFBF2A8}"/>
                </a:ext>
              </a:extLst>
            </p:cNvPr>
            <p:cNvSpPr txBox="1">
              <a:spLocks noChangeArrowheads="1"/>
            </p:cNvSpPr>
            <p:nvPr/>
          </p:nvSpPr>
          <p:spPr bwMode="auto">
            <a:xfrm>
              <a:off x="7800" y="3770"/>
              <a:ext cx="2940" cy="1585"/>
            </a:xfrm>
            <a:prstGeom prst="rect">
              <a:avLst/>
            </a:prstGeom>
            <a:solidFill>
              <a:srgbClr val="222C56"/>
            </a:solidFill>
            <a:ln w="38100" cap="flat" cmpd="sng" algn="ctr">
              <a:solidFill>
                <a:srgbClr val="FFFFFF"/>
              </a:solidFill>
              <a:prstDash val="solid"/>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100" b="1" spc="-70" dirty="0">
                  <a:solidFill>
                    <a:srgbClr val="FFFFFF"/>
                  </a:solidFill>
                  <a:effectLst/>
                  <a:latin typeface="Arial Narrow" panose="020B0606020202030204" pitchFamily="34" charset="0"/>
                  <a:ea typeface="MS PGothic" panose="020B0600070205080204" pitchFamily="34" charset="-128"/>
                </a:rPr>
                <a:t>Current Housing Need (Gross)</a:t>
              </a:r>
              <a:endParaRPr lang="en-GB" sz="1200" dirty="0">
                <a:solidFill>
                  <a:srgbClr val="000000"/>
                </a:solidFill>
                <a:effectLst/>
                <a:latin typeface="Arial" panose="020B0604020202020204" pitchFamily="34" charset="0"/>
                <a:ea typeface="MS PGothic" panose="020B0600070205080204" pitchFamily="34" charset="-128"/>
              </a:endParaRPr>
            </a:p>
            <a:p>
              <a:pPr algn="ctr">
                <a:spcAft>
                  <a:spcPts val="0"/>
                </a:spcAft>
              </a:pPr>
              <a:r>
                <a:rPr lang="en-GB" sz="1100" i="1" dirty="0">
                  <a:solidFill>
                    <a:srgbClr val="FFFFFF"/>
                  </a:solidFill>
                  <a:effectLst/>
                  <a:latin typeface="Arial Narrow" panose="020B0606020202030204" pitchFamily="34" charset="0"/>
                  <a:ea typeface="MS PGothic" panose="020B0600070205080204" pitchFamily="34" charset="-128"/>
                </a:rPr>
                <a:t>Current Households in Housing Need</a:t>
              </a:r>
              <a:r>
                <a:rPr lang="en-GB" sz="1100" dirty="0">
                  <a:solidFill>
                    <a:srgbClr val="FFFFFF"/>
                  </a:solidFill>
                  <a:effectLst/>
                  <a:latin typeface="Arial Narrow" panose="020B0606020202030204" pitchFamily="34" charset="0"/>
                  <a:ea typeface="MS PGothic" panose="020B0600070205080204" pitchFamily="34" charset="-128"/>
                </a:rPr>
                <a:t> based on Housing Register/secondary data sources</a:t>
              </a:r>
              <a:endParaRPr lang="en-GB" sz="1200" dirty="0">
                <a:solidFill>
                  <a:srgbClr val="000000"/>
                </a:solidFill>
                <a:effectLst/>
                <a:latin typeface="Arial" panose="020B0604020202020204" pitchFamily="34" charset="0"/>
                <a:ea typeface="MS PGothic" panose="020B0600070205080204" pitchFamily="34" charset="-128"/>
              </a:endParaRPr>
            </a:p>
          </p:txBody>
        </p:sp>
        <p:sp>
          <p:nvSpPr>
            <p:cNvPr id="10" name="Text Box 6">
              <a:extLst>
                <a:ext uri="{FF2B5EF4-FFF2-40B4-BE49-F238E27FC236}">
                  <a16:creationId xmlns:a16="http://schemas.microsoft.com/office/drawing/2014/main" id="{83ABEE2B-C5A5-43BE-A64A-B91C2AC9F7A2}"/>
                </a:ext>
              </a:extLst>
            </p:cNvPr>
            <p:cNvSpPr txBox="1">
              <a:spLocks noChangeArrowheads="1"/>
            </p:cNvSpPr>
            <p:nvPr/>
          </p:nvSpPr>
          <p:spPr bwMode="auto">
            <a:xfrm>
              <a:off x="5924" y="4615"/>
              <a:ext cx="1485" cy="965"/>
            </a:xfrm>
            <a:prstGeom prst="rect">
              <a:avLst/>
            </a:prstGeom>
            <a:solidFill>
              <a:srgbClr val="45AC34"/>
            </a:solidFill>
            <a:ln w="38100" cap="flat" cmpd="sng" algn="ctr">
              <a:solidFill>
                <a:srgbClr val="FFFFFF"/>
              </a:solidFill>
              <a:prstDash val="solid"/>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algn="ctr">
                <a:spcBef>
                  <a:spcPts val="600"/>
                </a:spcBef>
                <a:spcAft>
                  <a:spcPts val="0"/>
                </a:spcAft>
              </a:pPr>
              <a:r>
                <a:rPr lang="en-GB" sz="1050" b="1" spc="-60" dirty="0">
                  <a:solidFill>
                    <a:srgbClr val="FFFFFF"/>
                  </a:solidFill>
                  <a:effectLst/>
                  <a:latin typeface="Arial Narrow" panose="020B0606020202030204" pitchFamily="34" charset="0"/>
                  <a:ea typeface="MS PGothic" panose="020B0600070205080204" pitchFamily="34" charset="-128"/>
                </a:rPr>
                <a:t>Total Net Current Need</a:t>
              </a:r>
              <a:endParaRPr lang="en-GB" sz="1100" dirty="0">
                <a:solidFill>
                  <a:srgbClr val="000000"/>
                </a:solidFill>
                <a:effectLst/>
                <a:latin typeface="Arial" panose="020B0604020202020204" pitchFamily="34" charset="0"/>
                <a:ea typeface="MS PGothic" panose="020B0600070205080204" pitchFamily="34" charset="-128"/>
              </a:endParaRPr>
            </a:p>
          </p:txBody>
        </p:sp>
        <p:sp>
          <p:nvSpPr>
            <p:cNvPr id="11" name="Text Box 7">
              <a:extLst>
                <a:ext uri="{FF2B5EF4-FFF2-40B4-BE49-F238E27FC236}">
                  <a16:creationId xmlns:a16="http://schemas.microsoft.com/office/drawing/2014/main" id="{D5F9CDF2-4830-4961-AD9E-C74CCB0403FD}"/>
                </a:ext>
              </a:extLst>
            </p:cNvPr>
            <p:cNvSpPr txBox="1">
              <a:spLocks noChangeArrowheads="1"/>
            </p:cNvSpPr>
            <p:nvPr/>
          </p:nvSpPr>
          <p:spPr bwMode="auto">
            <a:xfrm>
              <a:off x="4440" y="4615"/>
              <a:ext cx="1485" cy="965"/>
            </a:xfrm>
            <a:prstGeom prst="rect">
              <a:avLst/>
            </a:prstGeom>
            <a:solidFill>
              <a:srgbClr val="45AC34"/>
            </a:solidFill>
            <a:ln w="38100" cap="flat" cmpd="sng" algn="ctr">
              <a:solidFill>
                <a:srgbClr val="FFFFFF"/>
              </a:solidFill>
              <a:prstDash val="solid"/>
              <a:miter lim="800000"/>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algn="ctr">
                <a:spcAft>
                  <a:spcPts val="0"/>
                </a:spcAft>
              </a:pPr>
              <a:r>
                <a:rPr lang="en-GB" sz="1050" b="1" spc="-50" dirty="0">
                  <a:solidFill>
                    <a:srgbClr val="FFFFFF"/>
                  </a:solidFill>
                  <a:effectLst/>
                  <a:latin typeface="Arial Narrow" panose="020B0606020202030204" pitchFamily="34" charset="0"/>
                  <a:ea typeface="MS PGothic" panose="020B0600070205080204" pitchFamily="34" charset="-128"/>
                </a:rPr>
                <a:t>Net Housing Need Arising</a:t>
              </a:r>
              <a:endParaRPr lang="en-GB" sz="1100" dirty="0">
                <a:solidFill>
                  <a:srgbClr val="000000"/>
                </a:solidFill>
                <a:effectLst/>
                <a:latin typeface="Arial" panose="020B0604020202020204" pitchFamily="34" charset="0"/>
                <a:ea typeface="MS PGothic" panose="020B0600070205080204" pitchFamily="34" charset="-128"/>
              </a:endParaRPr>
            </a:p>
          </p:txBody>
        </p:sp>
        <p:sp>
          <p:nvSpPr>
            <p:cNvPr id="12" name="Text Box 8">
              <a:extLst>
                <a:ext uri="{FF2B5EF4-FFF2-40B4-BE49-F238E27FC236}">
                  <a16:creationId xmlns:a16="http://schemas.microsoft.com/office/drawing/2014/main" id="{83DDD4FD-6192-41AC-AB08-A44CF94D6810}"/>
                </a:ext>
              </a:extLst>
            </p:cNvPr>
            <p:cNvSpPr txBox="1">
              <a:spLocks noChangeArrowheads="1"/>
            </p:cNvSpPr>
            <p:nvPr/>
          </p:nvSpPr>
          <p:spPr bwMode="auto">
            <a:xfrm>
              <a:off x="4515" y="6060"/>
              <a:ext cx="2895" cy="825"/>
            </a:xfrm>
            <a:prstGeom prst="rect">
              <a:avLst/>
            </a:prstGeom>
            <a:solidFill>
              <a:srgbClr val="525557"/>
            </a:solidFill>
            <a:ln w="25400" cap="flat" cmpd="sng" algn="ctr">
              <a:solidFill>
                <a:srgbClr val="3A3C3E"/>
              </a:solidFill>
              <a:prstDash val="solid"/>
              <a:miter lim="800000"/>
              <a:headEnd/>
              <a:tailEnd/>
            </a:ln>
          </p:spPr>
          <p:txBody>
            <a:bodyPr rot="0" vert="horz" wrap="square" lIns="91440" tIns="45720" rIns="91440" bIns="45720" anchor="ctr" anchorCtr="0" upright="1">
              <a:noAutofit/>
            </a:bodyPr>
            <a:lstStyle/>
            <a:p>
              <a:pPr algn="ctr">
                <a:spcAft>
                  <a:spcPts val="0"/>
                </a:spcAft>
              </a:pPr>
              <a:r>
                <a:rPr lang="en-GB" sz="1100" b="1" dirty="0">
                  <a:solidFill>
                    <a:srgbClr val="FFFFFF"/>
                  </a:solidFill>
                  <a:effectLst/>
                  <a:latin typeface="Arial Narrow" panose="020B0606020202030204" pitchFamily="34" charset="0"/>
                  <a:ea typeface="MS PGothic" panose="020B0600070205080204" pitchFamily="34" charset="-128"/>
                </a:rPr>
                <a:t>Total Net Current Need</a:t>
              </a:r>
              <a:endParaRPr lang="en-GB" sz="1200" dirty="0">
                <a:solidFill>
                  <a:srgbClr val="000000"/>
                </a:solidFill>
                <a:effectLst/>
                <a:latin typeface="Arial" panose="020B0604020202020204" pitchFamily="34" charset="0"/>
                <a:ea typeface="MS PGothic" panose="020B0600070205080204" pitchFamily="34" charset="-128"/>
              </a:endParaRPr>
            </a:p>
            <a:p>
              <a:pPr algn="ctr">
                <a:spcAft>
                  <a:spcPts val="0"/>
                </a:spcAft>
              </a:pPr>
              <a:r>
                <a:rPr lang="en-GB" sz="1100" dirty="0">
                  <a:solidFill>
                    <a:srgbClr val="FFFFFF"/>
                  </a:solidFill>
                  <a:effectLst/>
                  <a:latin typeface="Arial Narrow" panose="020B0606020202030204" pitchFamily="34" charset="0"/>
                  <a:ea typeface="MS PGothic" panose="020B0600070205080204" pitchFamily="34" charset="-128"/>
                </a:rPr>
                <a:t>Over </a:t>
              </a:r>
              <a:r>
                <a:rPr lang="en-GB" sz="1100" dirty="0">
                  <a:solidFill>
                    <a:srgbClr val="FFFFFF"/>
                  </a:solidFill>
                  <a:latin typeface="Arial Narrow" panose="020B0606020202030204" pitchFamily="34" charset="0"/>
                  <a:ea typeface="MS PGothic" panose="020B0600070205080204" pitchFamily="34" charset="-128"/>
                </a:rPr>
                <a:t>the Plan Period</a:t>
              </a:r>
              <a:endParaRPr lang="en-GB" sz="1200" dirty="0">
                <a:solidFill>
                  <a:srgbClr val="000000"/>
                </a:solidFill>
                <a:effectLst/>
                <a:latin typeface="Arial" panose="020B0604020202020204" pitchFamily="34" charset="0"/>
                <a:ea typeface="MS PGothic" panose="020B0600070205080204" pitchFamily="34" charset="-128"/>
              </a:endParaRPr>
            </a:p>
          </p:txBody>
        </p:sp>
        <p:cxnSp>
          <p:nvCxnSpPr>
            <p:cNvPr id="13" name="AutoShape 11">
              <a:extLst>
                <a:ext uri="{FF2B5EF4-FFF2-40B4-BE49-F238E27FC236}">
                  <a16:creationId xmlns:a16="http://schemas.microsoft.com/office/drawing/2014/main" id="{55530884-F885-4E02-8E03-5DECB2BA0D78}"/>
                </a:ext>
              </a:extLst>
            </p:cNvPr>
            <p:cNvCxnSpPr>
              <a:cxnSpLocks noChangeShapeType="1"/>
            </p:cNvCxnSpPr>
            <p:nvPr/>
          </p:nvCxnSpPr>
          <p:spPr bwMode="auto">
            <a:xfrm>
              <a:off x="4065" y="4335"/>
              <a:ext cx="210" cy="1"/>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14" name="AutoShape 12">
              <a:extLst>
                <a:ext uri="{FF2B5EF4-FFF2-40B4-BE49-F238E27FC236}">
                  <a16:creationId xmlns:a16="http://schemas.microsoft.com/office/drawing/2014/main" id="{EBD24022-D885-46B4-BF77-72816A595C49}"/>
                </a:ext>
              </a:extLst>
            </p:cNvPr>
            <p:cNvCxnSpPr>
              <a:cxnSpLocks noChangeShapeType="1"/>
            </p:cNvCxnSpPr>
            <p:nvPr/>
          </p:nvCxnSpPr>
          <p:spPr bwMode="auto">
            <a:xfrm>
              <a:off x="4275" y="5180"/>
              <a:ext cx="165"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15" name="AutoShape 13">
              <a:extLst>
                <a:ext uri="{FF2B5EF4-FFF2-40B4-BE49-F238E27FC236}">
                  <a16:creationId xmlns:a16="http://schemas.microsoft.com/office/drawing/2014/main" id="{3CE9F97E-4D01-4FE2-8058-7A633696D557}"/>
                </a:ext>
              </a:extLst>
            </p:cNvPr>
            <p:cNvCxnSpPr>
              <a:cxnSpLocks noChangeShapeType="1"/>
            </p:cNvCxnSpPr>
            <p:nvPr/>
          </p:nvCxnSpPr>
          <p:spPr bwMode="auto">
            <a:xfrm>
              <a:off x="4275" y="4336"/>
              <a:ext cx="0" cy="1724"/>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16" name="AutoShape 14">
              <a:extLst>
                <a:ext uri="{FF2B5EF4-FFF2-40B4-BE49-F238E27FC236}">
                  <a16:creationId xmlns:a16="http://schemas.microsoft.com/office/drawing/2014/main" id="{4E6F91AA-28AB-405C-B480-93C81FCB5B5C}"/>
                </a:ext>
              </a:extLst>
            </p:cNvPr>
            <p:cNvCxnSpPr>
              <a:cxnSpLocks noChangeShapeType="1"/>
            </p:cNvCxnSpPr>
            <p:nvPr/>
          </p:nvCxnSpPr>
          <p:spPr bwMode="auto">
            <a:xfrm>
              <a:off x="4095" y="6059"/>
              <a:ext cx="210" cy="1"/>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17" name="AutoShape 15">
              <a:extLst>
                <a:ext uri="{FF2B5EF4-FFF2-40B4-BE49-F238E27FC236}">
                  <a16:creationId xmlns:a16="http://schemas.microsoft.com/office/drawing/2014/main" id="{F1B7EA21-62DE-49A8-865F-A3637483687F}"/>
                </a:ext>
              </a:extLst>
            </p:cNvPr>
            <p:cNvCxnSpPr>
              <a:cxnSpLocks noChangeShapeType="1"/>
            </p:cNvCxnSpPr>
            <p:nvPr/>
          </p:nvCxnSpPr>
          <p:spPr bwMode="auto">
            <a:xfrm flipH="1">
              <a:off x="7575" y="4336"/>
              <a:ext cx="225"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18" name="AutoShape 16">
              <a:extLst>
                <a:ext uri="{FF2B5EF4-FFF2-40B4-BE49-F238E27FC236}">
                  <a16:creationId xmlns:a16="http://schemas.microsoft.com/office/drawing/2014/main" id="{E648D35A-D46A-461E-AE06-28D8A6CB74CB}"/>
                </a:ext>
              </a:extLst>
            </p:cNvPr>
            <p:cNvCxnSpPr>
              <a:cxnSpLocks noChangeShapeType="1"/>
            </p:cNvCxnSpPr>
            <p:nvPr/>
          </p:nvCxnSpPr>
          <p:spPr bwMode="auto">
            <a:xfrm flipH="1">
              <a:off x="7350" y="5180"/>
              <a:ext cx="225"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19" name="AutoShape 17">
              <a:extLst>
                <a:ext uri="{FF2B5EF4-FFF2-40B4-BE49-F238E27FC236}">
                  <a16:creationId xmlns:a16="http://schemas.microsoft.com/office/drawing/2014/main" id="{BAC8AA7D-3CD4-451E-B889-1213A44D42B7}"/>
                </a:ext>
              </a:extLst>
            </p:cNvPr>
            <p:cNvCxnSpPr>
              <a:cxnSpLocks noChangeShapeType="1"/>
            </p:cNvCxnSpPr>
            <p:nvPr/>
          </p:nvCxnSpPr>
          <p:spPr bwMode="auto">
            <a:xfrm flipH="1">
              <a:off x="7575" y="6045"/>
              <a:ext cx="225" cy="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20" name="AutoShape 18">
              <a:extLst>
                <a:ext uri="{FF2B5EF4-FFF2-40B4-BE49-F238E27FC236}">
                  <a16:creationId xmlns:a16="http://schemas.microsoft.com/office/drawing/2014/main" id="{020ED664-C8C1-4E56-B468-7655A138A8B7}"/>
                </a:ext>
              </a:extLst>
            </p:cNvPr>
            <p:cNvCxnSpPr>
              <a:cxnSpLocks noChangeShapeType="1"/>
            </p:cNvCxnSpPr>
            <p:nvPr/>
          </p:nvCxnSpPr>
          <p:spPr bwMode="auto">
            <a:xfrm>
              <a:off x="7575" y="4335"/>
              <a:ext cx="0" cy="1724"/>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21" name="AutoShape 19">
              <a:extLst>
                <a:ext uri="{FF2B5EF4-FFF2-40B4-BE49-F238E27FC236}">
                  <a16:creationId xmlns:a16="http://schemas.microsoft.com/office/drawing/2014/main" id="{FFC7475C-928E-40B9-9222-7612E26F66D7}"/>
                </a:ext>
              </a:extLst>
            </p:cNvPr>
            <p:cNvCxnSpPr>
              <a:cxnSpLocks noChangeShapeType="1"/>
            </p:cNvCxnSpPr>
            <p:nvPr/>
          </p:nvCxnSpPr>
          <p:spPr bwMode="auto">
            <a:xfrm>
              <a:off x="5325" y="5820"/>
              <a:ext cx="1350" cy="0"/>
            </a:xfrm>
            <a:prstGeom prst="straightConnector1">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22" name="AutoShape 20">
              <a:extLst>
                <a:ext uri="{FF2B5EF4-FFF2-40B4-BE49-F238E27FC236}">
                  <a16:creationId xmlns:a16="http://schemas.microsoft.com/office/drawing/2014/main" id="{27FAC300-AB60-4108-B84C-BDA705A2B2B2}"/>
                </a:ext>
              </a:extLst>
            </p:cNvPr>
            <p:cNvCxnSpPr>
              <a:cxnSpLocks noChangeShapeType="1"/>
            </p:cNvCxnSpPr>
            <p:nvPr/>
          </p:nvCxnSpPr>
          <p:spPr bwMode="auto">
            <a:xfrm>
              <a:off x="5325" y="5580"/>
              <a:ext cx="0" cy="24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23" name="AutoShape 21">
              <a:extLst>
                <a:ext uri="{FF2B5EF4-FFF2-40B4-BE49-F238E27FC236}">
                  <a16:creationId xmlns:a16="http://schemas.microsoft.com/office/drawing/2014/main" id="{24B18D7B-0218-4569-A7CB-3F52701AD4DD}"/>
                </a:ext>
              </a:extLst>
            </p:cNvPr>
            <p:cNvCxnSpPr>
              <a:cxnSpLocks noChangeShapeType="1"/>
            </p:cNvCxnSpPr>
            <p:nvPr/>
          </p:nvCxnSpPr>
          <p:spPr bwMode="auto">
            <a:xfrm>
              <a:off x="5955" y="5835"/>
              <a:ext cx="0" cy="24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cxnSp>
          <p:nvCxnSpPr>
            <p:cNvPr id="24" name="AutoShape 22">
              <a:extLst>
                <a:ext uri="{FF2B5EF4-FFF2-40B4-BE49-F238E27FC236}">
                  <a16:creationId xmlns:a16="http://schemas.microsoft.com/office/drawing/2014/main" id="{B3860535-1117-4DAC-B03A-BC2524EADA64}"/>
                </a:ext>
              </a:extLst>
            </p:cNvPr>
            <p:cNvCxnSpPr>
              <a:cxnSpLocks noChangeShapeType="1"/>
            </p:cNvCxnSpPr>
            <p:nvPr/>
          </p:nvCxnSpPr>
          <p:spPr bwMode="auto">
            <a:xfrm>
              <a:off x="6660" y="5595"/>
              <a:ext cx="0" cy="240"/>
            </a:xfrm>
            <a:prstGeom prst="straightConnector1">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cxnSp>
      </p:grpSp>
    </p:spTree>
    <p:extLst>
      <p:ext uri="{BB962C8B-B14F-4D97-AF65-F5344CB8AC3E}">
        <p14:creationId xmlns:p14="http://schemas.microsoft.com/office/powerpoint/2010/main" val="38639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Affordable Rented Housing (p.a.)</a:t>
            </a:r>
          </a:p>
        </p:txBody>
      </p:sp>
      <p:sp>
        <p:nvSpPr>
          <p:cNvPr id="6" name="Content Placeholder 3">
            <a:extLst>
              <a:ext uri="{FF2B5EF4-FFF2-40B4-BE49-F238E27FC236}">
                <a16:creationId xmlns:a16="http://schemas.microsoft.com/office/drawing/2014/main" id="{1F1B8BFD-6CD1-43C9-ADFB-54E20E6B5583}"/>
              </a:ext>
            </a:extLst>
          </p:cNvPr>
          <p:cNvSpPr>
            <a:spLocks noGrp="1"/>
          </p:cNvSpPr>
          <p:nvPr>
            <p:ph idx="1"/>
          </p:nvPr>
        </p:nvSpPr>
        <p:spPr>
          <a:xfrm>
            <a:off x="7184572" y="1254688"/>
            <a:ext cx="4169227" cy="4246226"/>
          </a:xfrm>
        </p:spPr>
        <p:txBody>
          <a:bodyPr>
            <a:noAutofit/>
          </a:bodyPr>
          <a:lstStyle/>
          <a:p>
            <a:pPr algn="just">
              <a:spcBef>
                <a:spcPts val="0"/>
              </a:spcBef>
              <a:spcAft>
                <a:spcPts val="1200"/>
              </a:spcAft>
            </a:pPr>
            <a:r>
              <a:rPr lang="en-GB" sz="1400" dirty="0"/>
              <a:t>There is a relatively high level of affordable housing need per annum in comparison to overall housing need for all authority areas. This is particularly the case in Nottingham. </a:t>
            </a:r>
          </a:p>
          <a:p>
            <a:pPr algn="just">
              <a:spcBef>
                <a:spcPts val="0"/>
              </a:spcBef>
              <a:spcAft>
                <a:spcPts val="1200"/>
              </a:spcAft>
            </a:pPr>
            <a:r>
              <a:rPr lang="en-GB" sz="1400" dirty="0"/>
              <a:t>In comparison, the affordable rented figure alone is equal to 77% of the study area’s local housing need. </a:t>
            </a:r>
          </a:p>
          <a:p>
            <a:pPr algn="just">
              <a:spcBef>
                <a:spcPts val="0"/>
              </a:spcBef>
              <a:spcAft>
                <a:spcPts val="1200"/>
              </a:spcAft>
            </a:pPr>
            <a:r>
              <a:rPr lang="en-GB" sz="1400" dirty="0"/>
              <a:t>However, </a:t>
            </a:r>
            <a:r>
              <a:rPr lang="en-GB" sz="1400" b="1" dirty="0"/>
              <a:t>it is important to highlight that this figure is not a target and the link between overall need and affordable need is complex</a:t>
            </a:r>
            <a:r>
              <a:rPr lang="en-GB" sz="1400" dirty="0"/>
              <a:t>.  </a:t>
            </a:r>
          </a:p>
          <a:p>
            <a:pPr algn="just">
              <a:spcBef>
                <a:spcPts val="0"/>
              </a:spcBef>
              <a:spcAft>
                <a:spcPts val="1200"/>
              </a:spcAft>
            </a:pPr>
            <a:r>
              <a:rPr lang="en-GB" sz="1400" dirty="0"/>
              <a:t>For instance, those not in accommodation (mainly newly forming households) are already captured in the demographic projections (i.e. included in housing numbers).  It is therefore not a straightforward comparison exercise.</a:t>
            </a:r>
          </a:p>
          <a:p>
            <a:pPr algn="just">
              <a:spcBef>
                <a:spcPts val="0"/>
              </a:spcBef>
              <a:spcAft>
                <a:spcPts val="1200"/>
              </a:spcAft>
            </a:pPr>
            <a:r>
              <a:rPr lang="en-GB" sz="1400" dirty="0"/>
              <a:t>The affordable housing target will also have to be subject to viability testing.</a:t>
            </a:r>
          </a:p>
        </p:txBody>
      </p:sp>
      <p:pic>
        <p:nvPicPr>
          <p:cNvPr id="7" name="Picture 6">
            <a:extLst>
              <a:ext uri="{FF2B5EF4-FFF2-40B4-BE49-F238E27FC236}">
                <a16:creationId xmlns:a16="http://schemas.microsoft.com/office/drawing/2014/main" id="{944C627D-7BD6-40AE-B94E-7E654DD434FA}"/>
              </a:ext>
            </a:extLst>
          </p:cNvPr>
          <p:cNvPicPr>
            <a:picLocks noChangeAspect="1"/>
          </p:cNvPicPr>
          <p:nvPr/>
        </p:nvPicPr>
        <p:blipFill rotWithShape="1">
          <a:blip r:embed="rId3"/>
          <a:srcRect r="2786" b="14473"/>
          <a:stretch/>
        </p:blipFill>
        <p:spPr>
          <a:xfrm>
            <a:off x="838200" y="1254688"/>
            <a:ext cx="6230256" cy="2971919"/>
          </a:xfrm>
          <a:prstGeom prst="rect">
            <a:avLst/>
          </a:prstGeom>
        </p:spPr>
      </p:pic>
    </p:spTree>
    <p:extLst>
      <p:ext uri="{BB962C8B-B14F-4D97-AF65-F5344CB8AC3E}">
        <p14:creationId xmlns:p14="http://schemas.microsoft.com/office/powerpoint/2010/main" val="235054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Affordable Home Ownership</a:t>
            </a:r>
          </a:p>
        </p:txBody>
      </p:sp>
      <p:sp>
        <p:nvSpPr>
          <p:cNvPr id="4" name="Content Placeholder 3">
            <a:extLst>
              <a:ext uri="{FF2B5EF4-FFF2-40B4-BE49-F238E27FC236}">
                <a16:creationId xmlns:a16="http://schemas.microsoft.com/office/drawing/2014/main" id="{5D0EB6A9-C5C7-4996-8469-FFA77CB26DBE}"/>
              </a:ext>
            </a:extLst>
          </p:cNvPr>
          <p:cNvSpPr>
            <a:spLocks noGrp="1"/>
          </p:cNvSpPr>
          <p:nvPr>
            <p:ph idx="1"/>
          </p:nvPr>
        </p:nvSpPr>
        <p:spPr>
          <a:xfrm>
            <a:off x="838200" y="1238816"/>
            <a:ext cx="10515600" cy="4958783"/>
          </a:xfrm>
        </p:spPr>
        <p:txBody>
          <a:bodyPr>
            <a:noAutofit/>
          </a:bodyPr>
          <a:lstStyle/>
          <a:p>
            <a:pPr>
              <a:spcAft>
                <a:spcPts val="1200"/>
              </a:spcAft>
            </a:pPr>
            <a:r>
              <a:rPr lang="en-GB" sz="1800" dirty="0"/>
              <a:t>The NPPF has introduced updated definition of affordable housing which includes households who might be able to rent without financial support but who aspire to own a home, and require support to do so.</a:t>
            </a:r>
          </a:p>
          <a:p>
            <a:pPr>
              <a:spcAft>
                <a:spcPts val="1200"/>
              </a:spcAft>
            </a:pPr>
            <a:r>
              <a:rPr lang="en-GB" sz="1800" dirty="0"/>
              <a:t>This expanded definition has been introduced by national Government to support increased access to home ownership, given evidence of declining home ownership and growth in private renting over the last 10-15 years.</a:t>
            </a:r>
          </a:p>
          <a:p>
            <a:pPr>
              <a:spcAft>
                <a:spcPts val="1200"/>
              </a:spcAft>
            </a:pPr>
            <a:r>
              <a:rPr lang="en-GB" sz="1800" dirty="0"/>
              <a:t>There is no specific guidance on how the needs of these households should be assessed.  As a result, we have adopted a broadly consistent method to that set out in the PPG.</a:t>
            </a:r>
          </a:p>
          <a:p>
            <a:pPr>
              <a:spcAft>
                <a:spcPts val="1200"/>
              </a:spcAft>
            </a:pPr>
            <a:r>
              <a:rPr lang="en-GB" sz="1800" dirty="0"/>
              <a:t>We use the traditional calculation but this is based on those able to afford to rent but not buy.</a:t>
            </a:r>
          </a:p>
          <a:p>
            <a:pPr>
              <a:spcAft>
                <a:spcPts val="1200"/>
              </a:spcAft>
            </a:pPr>
            <a:r>
              <a:rPr lang="en-GB" sz="1800" dirty="0"/>
              <a:t>The supply is based on a range of: </a:t>
            </a:r>
            <a:r>
              <a:rPr lang="en-GB" sz="1800" b="1" dirty="0"/>
              <a:t>Max </a:t>
            </a:r>
            <a:r>
              <a:rPr lang="en-GB" sz="1800" dirty="0"/>
              <a:t>(number of homes sold at below lower quartile (i.e. entry-level) prices) and </a:t>
            </a:r>
            <a:r>
              <a:rPr lang="en-GB" sz="1800" b="1" dirty="0"/>
              <a:t>Min </a:t>
            </a:r>
            <a:r>
              <a:rPr lang="en-GB" sz="1800" dirty="0"/>
              <a:t>(number of homes sold at a price affordable to those able to afford to rent privately).</a:t>
            </a:r>
          </a:p>
          <a:p>
            <a:endParaRPr lang="en-GB" sz="1600" dirty="0"/>
          </a:p>
        </p:txBody>
      </p:sp>
    </p:spTree>
    <p:extLst>
      <p:ext uri="{BB962C8B-B14F-4D97-AF65-F5344CB8AC3E}">
        <p14:creationId xmlns:p14="http://schemas.microsoft.com/office/powerpoint/2010/main" val="61599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832AB-74CB-478B-9AB2-10C807FC0F2A}"/>
              </a:ext>
            </a:extLst>
          </p:cNvPr>
          <p:cNvSpPr>
            <a:spLocks noGrp="1"/>
          </p:cNvSpPr>
          <p:nvPr>
            <p:ph type="title"/>
          </p:nvPr>
        </p:nvSpPr>
        <p:spPr/>
        <p:txBody>
          <a:bodyPr>
            <a:normAutofit fontScale="90000"/>
          </a:bodyPr>
          <a:lstStyle/>
          <a:p>
            <a:r>
              <a:rPr lang="en-GB" dirty="0"/>
              <a:t>Affordable Home Ownership (p.a.)</a:t>
            </a:r>
          </a:p>
        </p:txBody>
      </p:sp>
      <p:sp>
        <p:nvSpPr>
          <p:cNvPr id="6" name="Content Placeholder 3">
            <a:extLst>
              <a:ext uri="{FF2B5EF4-FFF2-40B4-BE49-F238E27FC236}">
                <a16:creationId xmlns:a16="http://schemas.microsoft.com/office/drawing/2014/main" id="{97DA931D-89F9-469D-B911-A6423182FDC0}"/>
              </a:ext>
            </a:extLst>
          </p:cNvPr>
          <p:cNvSpPr>
            <a:spLocks noGrp="1"/>
          </p:cNvSpPr>
          <p:nvPr>
            <p:ph idx="1"/>
          </p:nvPr>
        </p:nvSpPr>
        <p:spPr>
          <a:xfrm>
            <a:off x="6966857" y="1240585"/>
            <a:ext cx="4165600" cy="4652215"/>
          </a:xfrm>
        </p:spPr>
        <p:txBody>
          <a:bodyPr>
            <a:noAutofit/>
          </a:bodyPr>
          <a:lstStyle/>
          <a:p>
            <a:pPr algn="just">
              <a:spcBef>
                <a:spcPts val="0"/>
              </a:spcBef>
              <a:spcAft>
                <a:spcPts val="1200"/>
              </a:spcAft>
            </a:pPr>
            <a:r>
              <a:rPr lang="en-GB" sz="1400" dirty="0"/>
              <a:t>Our analysis shows there is no real need for affordable home ownership products across the study area, except from in Rushcliffe Borough where house prices are notably higher. </a:t>
            </a:r>
          </a:p>
          <a:p>
            <a:pPr algn="just">
              <a:spcBef>
                <a:spcPts val="0"/>
              </a:spcBef>
              <a:spcAft>
                <a:spcPts val="1200"/>
              </a:spcAft>
            </a:pPr>
            <a:r>
              <a:rPr lang="en-GB" sz="1400" dirty="0"/>
              <a:t>However, authorities can choose to provide affordable home ownership products due to there being some households who would suit an affordable product.  This is particularly true for particular affordable products such as Shared Ownership.</a:t>
            </a:r>
          </a:p>
          <a:p>
            <a:pPr algn="just">
              <a:spcBef>
                <a:spcPts val="0"/>
              </a:spcBef>
              <a:spcAft>
                <a:spcPts val="1200"/>
              </a:spcAft>
            </a:pPr>
            <a:r>
              <a:rPr lang="en-GB" sz="1400" dirty="0"/>
              <a:t>The authorities will have to weigh up the relative affordability of products (e.g. social rent vs low cost home ownership) and the viability of products.  </a:t>
            </a:r>
          </a:p>
          <a:p>
            <a:pPr algn="just">
              <a:spcBef>
                <a:spcPts val="0"/>
              </a:spcBef>
              <a:spcAft>
                <a:spcPts val="1200"/>
              </a:spcAft>
            </a:pPr>
            <a:r>
              <a:rPr lang="en-GB" sz="1400" dirty="0"/>
              <a:t>For example, providing more social housing will meet more acute needs but it is less likely to be viable and therefore fewer affordable homes are likely to be provided overall.</a:t>
            </a:r>
          </a:p>
          <a:p>
            <a:pPr algn="just">
              <a:spcBef>
                <a:spcPts val="0"/>
              </a:spcBef>
              <a:spcAft>
                <a:spcPts val="1200"/>
              </a:spcAft>
            </a:pPr>
            <a:r>
              <a:rPr lang="en-GB" sz="1400" dirty="0"/>
              <a:t>Additional detail is provided in the slide notes.</a:t>
            </a:r>
          </a:p>
        </p:txBody>
      </p:sp>
      <p:pic>
        <p:nvPicPr>
          <p:cNvPr id="7" name="Picture 6">
            <a:extLst>
              <a:ext uri="{FF2B5EF4-FFF2-40B4-BE49-F238E27FC236}">
                <a16:creationId xmlns:a16="http://schemas.microsoft.com/office/drawing/2014/main" id="{D28BC406-7FE8-4565-9FD7-F0DC67BBDBDE}"/>
              </a:ext>
            </a:extLst>
          </p:cNvPr>
          <p:cNvPicPr>
            <a:picLocks noChangeAspect="1"/>
          </p:cNvPicPr>
          <p:nvPr/>
        </p:nvPicPr>
        <p:blipFill rotWithShape="1">
          <a:blip r:embed="rId3"/>
          <a:srcRect b="19859"/>
          <a:stretch/>
        </p:blipFill>
        <p:spPr>
          <a:xfrm>
            <a:off x="838200" y="1240585"/>
            <a:ext cx="6027057" cy="2387986"/>
          </a:xfrm>
          <a:prstGeom prst="rect">
            <a:avLst/>
          </a:prstGeom>
        </p:spPr>
      </p:pic>
    </p:spTree>
    <p:extLst>
      <p:ext uri="{BB962C8B-B14F-4D97-AF65-F5344CB8AC3E}">
        <p14:creationId xmlns:p14="http://schemas.microsoft.com/office/powerpoint/2010/main" val="278030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18366</TotalTime>
  <Words>2838</Words>
  <Application>Microsoft Office PowerPoint</Application>
  <PresentationFormat>Widescreen</PresentationFormat>
  <Paragraphs>143</Paragraphs>
  <Slides>19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Narrow</vt:lpstr>
      <vt:lpstr>Calibri</vt:lpstr>
      <vt:lpstr>Office Theme</vt:lpstr>
      <vt:lpstr>Greater Nottingham and Ashfield  Housing Needs Assessment Report Presentation  May 2020</vt:lpstr>
      <vt:lpstr>Context to the Study</vt:lpstr>
      <vt:lpstr>The Starting Point – Overall Housing Need</vt:lpstr>
      <vt:lpstr>Submarkets – Identification</vt:lpstr>
      <vt:lpstr>Submarkets - Outputs</vt:lpstr>
      <vt:lpstr>Affordable Housing - The Approach</vt:lpstr>
      <vt:lpstr>Affordable Rented Housing (p.a.)</vt:lpstr>
      <vt:lpstr>Affordable Home Ownership</vt:lpstr>
      <vt:lpstr>Affordable Home Ownership (p.a.)</vt:lpstr>
      <vt:lpstr>Older Persons - Need for Accommodation</vt:lpstr>
      <vt:lpstr>Older Persons - Need for Accommodation</vt:lpstr>
      <vt:lpstr>Older Persons - Residential Care Bedspaces</vt:lpstr>
      <vt:lpstr>Younger Adults – Change in Disabilities</vt:lpstr>
      <vt:lpstr>Housing Mix - The Approach</vt:lpstr>
      <vt:lpstr>The Recommended Housing mix</vt:lpstr>
      <vt:lpstr>Private Renters – Growth</vt:lpstr>
      <vt:lpstr>Private Renters - Build to Rent Policy</vt:lpstr>
      <vt:lpstr>Next Steps &amp; Final Report</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Search: Daventry District</dc:title>
  <dc:creator>Nick Ireland</dc:creator>
  <cp:lastModifiedBy>Gregg Boyd</cp:lastModifiedBy>
  <cp:revision>374</cp:revision>
  <cp:lastPrinted>2019-09-03T11:20:20Z</cp:lastPrinted>
  <dcterms:created xsi:type="dcterms:W3CDTF">2018-09-28T07:58:22Z</dcterms:created>
  <dcterms:modified xsi:type="dcterms:W3CDTF">2020-05-12T16:30:50Z</dcterms:modified>
</cp:coreProperties>
</file>