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3" r:id="rId4"/>
    <p:sldId id="269" r:id="rId5"/>
    <p:sldId id="268" r:id="rId6"/>
    <p:sldId id="264" r:id="rId7"/>
    <p:sldId id="270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779" autoAdjust="0"/>
    <p:restoredTop sz="94660"/>
  </p:normalViewPr>
  <p:slideViewPr>
    <p:cSldViewPr snapToGrid="0">
      <p:cViewPr varScale="1">
        <p:scale>
          <a:sx n="73" d="100"/>
          <a:sy n="73" d="100"/>
        </p:scale>
        <p:origin x="11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A61E3-47F8-48C5-A8DC-D52AA8806614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84B6B-9772-4DE5-8903-53DF828250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818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A61E3-47F8-48C5-A8DC-D52AA8806614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84B6B-9772-4DE5-8903-53DF828250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7795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A61E3-47F8-48C5-A8DC-D52AA8806614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84B6B-9772-4DE5-8903-53DF828250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606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A61E3-47F8-48C5-A8DC-D52AA8806614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84B6B-9772-4DE5-8903-53DF828250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6527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A61E3-47F8-48C5-A8DC-D52AA8806614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84B6B-9772-4DE5-8903-53DF828250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8023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A61E3-47F8-48C5-A8DC-D52AA8806614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84B6B-9772-4DE5-8903-53DF828250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109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A61E3-47F8-48C5-A8DC-D52AA8806614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84B6B-9772-4DE5-8903-53DF828250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792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A61E3-47F8-48C5-A8DC-D52AA8806614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84B6B-9772-4DE5-8903-53DF828250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478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A61E3-47F8-48C5-A8DC-D52AA8806614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84B6B-9772-4DE5-8903-53DF828250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4154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A61E3-47F8-48C5-A8DC-D52AA8806614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84B6B-9772-4DE5-8903-53DF828250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4703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A61E3-47F8-48C5-A8DC-D52AA8806614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84B6B-9772-4DE5-8903-53DF828250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266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A61E3-47F8-48C5-A8DC-D52AA8806614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84B6B-9772-4DE5-8903-53DF828250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1917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0226" y="149718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Greater Nottingham Strategic Plan</a:t>
            </a:r>
            <a:endParaRPr lang="en-GB" b="1" dirty="0"/>
          </a:p>
        </p:txBody>
      </p:sp>
      <p:pic>
        <p:nvPicPr>
          <p:cNvPr id="2049" name="Picture 1" descr="Ashfield logo-coloured-regular Oct 201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9617" y="5728369"/>
            <a:ext cx="86677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70"/>
          <a:stretch>
            <a:fillRect/>
          </a:stretch>
        </p:blipFill>
        <p:spPr bwMode="auto">
          <a:xfrm>
            <a:off x="3647729" y="5517233"/>
            <a:ext cx="5851525" cy="78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993978" y="3405410"/>
            <a:ext cx="80648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latin typeface="+mj-lt"/>
                <a:ea typeface="+mj-ea"/>
                <a:cs typeface="+mj-cs"/>
              </a:rPr>
              <a:t>Growth Options Consultation</a:t>
            </a:r>
            <a:endParaRPr lang="en-GB" sz="4400" b="1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82796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Regulation 18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First formal stage</a:t>
            </a:r>
          </a:p>
          <a:p>
            <a:r>
              <a:rPr lang="en-GB" dirty="0" smtClean="0"/>
              <a:t>Seeking views on scope and content of Strategic Plan</a:t>
            </a:r>
          </a:p>
          <a:p>
            <a:r>
              <a:rPr lang="en-GB" dirty="0" smtClean="0"/>
              <a:t>Statutory – so must have regard to representations</a:t>
            </a:r>
          </a:p>
          <a:p>
            <a:r>
              <a:rPr lang="en-GB" dirty="0" smtClean="0"/>
              <a:t>Prior to developing a strategy – helps to inform one.</a:t>
            </a:r>
          </a:p>
          <a:p>
            <a:r>
              <a:rPr lang="en-GB" dirty="0" smtClean="0"/>
              <a:t>Not settled on growth assumptions – quantum and distribution at the next stage.</a:t>
            </a:r>
          </a:p>
          <a:p>
            <a:r>
              <a:rPr lang="en-GB" dirty="0" smtClean="0"/>
              <a:t>Includes other maters which the NPPF tells us are strategic matters.</a:t>
            </a:r>
            <a:endParaRPr lang="en-GB" dirty="0"/>
          </a:p>
        </p:txBody>
      </p:sp>
      <p:pic>
        <p:nvPicPr>
          <p:cNvPr id="4" name="Picture 1" descr="Ashfield logo-coloured-regular Oct 201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9617" y="5728369"/>
            <a:ext cx="86677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70"/>
          <a:stretch>
            <a:fillRect/>
          </a:stretch>
        </p:blipFill>
        <p:spPr bwMode="auto">
          <a:xfrm>
            <a:off x="3647729" y="5517233"/>
            <a:ext cx="5851525" cy="78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114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Content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6103"/>
            <a:ext cx="10515600" cy="4700860"/>
          </a:xfrm>
        </p:spPr>
        <p:txBody>
          <a:bodyPr>
            <a:normAutofit/>
          </a:bodyPr>
          <a:lstStyle/>
          <a:p>
            <a:r>
              <a:rPr lang="en-GB" dirty="0" smtClean="0"/>
              <a:t>Overall </a:t>
            </a:r>
            <a:r>
              <a:rPr lang="en-GB" dirty="0"/>
              <a:t>S</a:t>
            </a:r>
            <a:r>
              <a:rPr lang="en-GB" dirty="0" smtClean="0"/>
              <a:t>trategy </a:t>
            </a:r>
          </a:p>
          <a:p>
            <a:r>
              <a:rPr lang="en-GB" dirty="0" smtClean="0"/>
              <a:t>Green and Blue Infrastructure and the Natural Environment</a:t>
            </a:r>
          </a:p>
          <a:p>
            <a:r>
              <a:rPr lang="en-GB" dirty="0" smtClean="0"/>
              <a:t>Green Belt</a:t>
            </a:r>
          </a:p>
          <a:p>
            <a:r>
              <a:rPr lang="en-GB" dirty="0" smtClean="0"/>
              <a:t>Working in Greater Nottingham</a:t>
            </a:r>
          </a:p>
          <a:p>
            <a:r>
              <a:rPr lang="en-GB" dirty="0" smtClean="0"/>
              <a:t>Living in Greater Nottingham</a:t>
            </a:r>
          </a:p>
          <a:p>
            <a:r>
              <a:rPr lang="en-GB" dirty="0" smtClean="0"/>
              <a:t>City and Town Centres</a:t>
            </a:r>
          </a:p>
          <a:p>
            <a:r>
              <a:rPr lang="en-GB" dirty="0" smtClean="0"/>
              <a:t>Designing Good Places</a:t>
            </a:r>
          </a:p>
          <a:p>
            <a:r>
              <a:rPr lang="en-GB" dirty="0" smtClean="0"/>
              <a:t>Infrastructure to Support Growth</a:t>
            </a:r>
            <a:endParaRPr lang="en-GB" dirty="0"/>
          </a:p>
        </p:txBody>
      </p:sp>
      <p:pic>
        <p:nvPicPr>
          <p:cNvPr id="4" name="Picture 1" descr="Ashfield logo-coloured-regular Oct 201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0530" y="6073316"/>
            <a:ext cx="86677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70"/>
          <a:stretch>
            <a:fillRect/>
          </a:stretch>
        </p:blipFill>
        <p:spPr bwMode="auto">
          <a:xfrm>
            <a:off x="3647729" y="5909344"/>
            <a:ext cx="5851525" cy="78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1175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Greater Nottingham Vision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8292"/>
            <a:ext cx="10515600" cy="435133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dirty="0" smtClean="0"/>
              <a:t>(</a:t>
            </a:r>
            <a:r>
              <a:rPr lang="en-GB" dirty="0"/>
              <a:t>a)	Addressing the causes of climate change and the mitigation of its effects;</a:t>
            </a:r>
          </a:p>
          <a:p>
            <a:pPr marL="0" indent="0">
              <a:buNone/>
            </a:pPr>
            <a:r>
              <a:rPr lang="en-GB" dirty="0" smtClean="0"/>
              <a:t>(</a:t>
            </a:r>
            <a:r>
              <a:rPr lang="en-GB" dirty="0"/>
              <a:t>b)	Ensuring new development contributes to carbon neutrality;</a:t>
            </a:r>
          </a:p>
          <a:p>
            <a:pPr marL="0" indent="0">
              <a:buNone/>
            </a:pPr>
            <a:r>
              <a:rPr lang="en-GB" dirty="0"/>
              <a:t>(c)	Providing for a quantum of new homes that meets the needs of the existing population, and balances </a:t>
            </a:r>
            <a:r>
              <a:rPr lang="en-GB" dirty="0" smtClean="0"/>
              <a:t>	economic </a:t>
            </a:r>
            <a:r>
              <a:rPr lang="en-GB" dirty="0"/>
              <a:t>aspirations with environmental constraints;</a:t>
            </a:r>
          </a:p>
          <a:p>
            <a:pPr marL="0" indent="0">
              <a:buNone/>
            </a:pPr>
            <a:r>
              <a:rPr lang="en-GB" dirty="0"/>
              <a:t>(d)	Providing the right type of homes to meet the needs of our diverse communities;</a:t>
            </a:r>
          </a:p>
          <a:p>
            <a:pPr marL="0" indent="0">
              <a:buNone/>
            </a:pPr>
            <a:r>
              <a:rPr lang="en-GB" dirty="0"/>
              <a:t>(e)	Providing for economic development that generates sufficient new jobs, and moves the economy to </a:t>
            </a:r>
            <a:r>
              <a:rPr lang="en-GB" dirty="0" smtClean="0"/>
              <a:t>	one </a:t>
            </a:r>
            <a:r>
              <a:rPr lang="en-GB" dirty="0"/>
              <a:t>with higher value, low carbon credentials;</a:t>
            </a:r>
          </a:p>
          <a:p>
            <a:pPr marL="0" indent="0">
              <a:buNone/>
            </a:pPr>
            <a:r>
              <a:rPr lang="en-GB" dirty="0"/>
              <a:t>(f)	Provides for vibrant and viable city and town centres;</a:t>
            </a:r>
          </a:p>
          <a:p>
            <a:pPr marL="0" indent="0">
              <a:buNone/>
            </a:pPr>
            <a:r>
              <a:rPr lang="en-GB" dirty="0"/>
              <a:t>(g)	Ensuring new development provides net environmental gain, including increasing biodiversity;</a:t>
            </a:r>
          </a:p>
          <a:p>
            <a:pPr marL="0" indent="0">
              <a:buNone/>
            </a:pPr>
            <a:r>
              <a:rPr lang="en-GB" dirty="0"/>
              <a:t>(h)	Ensuring “good growth” by providing well designed new homes and premises that are supported by </a:t>
            </a:r>
            <a:r>
              <a:rPr lang="en-GB" dirty="0" smtClean="0"/>
              <a:t>	the </a:t>
            </a:r>
            <a:r>
              <a:rPr lang="en-GB" dirty="0"/>
              <a:t>necessary infrastructure, especially green and blue infrastructure (see Glossary);</a:t>
            </a:r>
          </a:p>
          <a:p>
            <a:pPr marL="0" indent="0">
              <a:buNone/>
            </a:pPr>
            <a:r>
              <a:rPr lang="en-GB" dirty="0"/>
              <a:t>(</a:t>
            </a:r>
            <a:r>
              <a:rPr lang="en-GB" dirty="0" err="1"/>
              <a:t>i</a:t>
            </a:r>
            <a:r>
              <a:rPr lang="en-GB" dirty="0"/>
              <a:t>)	Guiding good place making, reflecting local distinctiveness and character, to create sustainable and </a:t>
            </a:r>
            <a:r>
              <a:rPr lang="en-GB" dirty="0" smtClean="0"/>
              <a:t>	regenerate </a:t>
            </a:r>
            <a:r>
              <a:rPr lang="en-GB" dirty="0"/>
              <a:t>places that people want to live and work in, and that are well connected with the rest of </a:t>
            </a:r>
            <a:r>
              <a:rPr lang="en-GB" dirty="0" smtClean="0"/>
              <a:t>	the </a:t>
            </a:r>
            <a:r>
              <a:rPr lang="en-GB" dirty="0"/>
              <a:t>area to reduce the need to travel; and</a:t>
            </a:r>
          </a:p>
          <a:p>
            <a:pPr marL="0" indent="0">
              <a:buNone/>
            </a:pPr>
            <a:r>
              <a:rPr lang="en-GB" dirty="0"/>
              <a:t>(j)	Creating the conditions to enable strong, cohesive and safe communities and a healthier population. </a:t>
            </a:r>
          </a:p>
        </p:txBody>
      </p:sp>
      <p:pic>
        <p:nvPicPr>
          <p:cNvPr id="4" name="Picture 1" descr="Ashfield logo-coloured-regular Oct 201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0529" y="6120482"/>
            <a:ext cx="86677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70"/>
          <a:stretch>
            <a:fillRect/>
          </a:stretch>
        </p:blipFill>
        <p:spPr bwMode="auto">
          <a:xfrm>
            <a:off x="3687485" y="5909345"/>
            <a:ext cx="5851525" cy="78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2373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4334"/>
          </a:xfrm>
        </p:spPr>
        <p:txBody>
          <a:bodyPr>
            <a:normAutofit/>
          </a:bodyPr>
          <a:lstStyle/>
          <a:p>
            <a:r>
              <a:rPr lang="en-GB" b="1" dirty="0" smtClean="0"/>
              <a:t>Overall strategy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08485"/>
            <a:ext cx="10515600" cy="4700860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Distribution Options:</a:t>
            </a:r>
          </a:p>
          <a:p>
            <a:pPr lvl="1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Urban intensification/concentration</a:t>
            </a:r>
          </a:p>
          <a:p>
            <a:pPr lvl="1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Focus on key settlements with or capable of providing infrastructure</a:t>
            </a:r>
          </a:p>
          <a:p>
            <a:pPr lvl="1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Includes new settlement option</a:t>
            </a:r>
          </a:p>
          <a:p>
            <a:pPr lvl="1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Green Infrastructure-led growth option</a:t>
            </a:r>
          </a:p>
          <a:p>
            <a:pPr lvl="1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Focus on accessible locations</a:t>
            </a:r>
          </a:p>
          <a:p>
            <a:pPr lvl="1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How do Growth Options study conclusions link to these options?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Housing Need Options:</a:t>
            </a:r>
          </a:p>
          <a:p>
            <a:pPr lvl="1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What factors could justify departing from the standard methodology?</a:t>
            </a:r>
          </a:p>
          <a:p>
            <a:pPr lvl="1"/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, major new infrastructure, meeting affordable housing need, environmental constraints.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1" descr="Ashfield logo-coloured-regular Oct 201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0043" y="6120483"/>
            <a:ext cx="86677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70"/>
          <a:stretch>
            <a:fillRect/>
          </a:stretch>
        </p:blipFill>
        <p:spPr bwMode="auto">
          <a:xfrm>
            <a:off x="3677547" y="5968479"/>
            <a:ext cx="5851525" cy="78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5571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Other strategic matters - 1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 do we ensure new growth is supported for and provides new Green and Blue Infrastructure?</a:t>
            </a:r>
          </a:p>
          <a:p>
            <a:r>
              <a:rPr lang="en-GB" dirty="0"/>
              <a:t>Should we maintain the principle of the Green Belt?</a:t>
            </a:r>
          </a:p>
          <a:p>
            <a:r>
              <a:rPr lang="en-GB" dirty="0" smtClean="0"/>
              <a:t>If the Green Belt is reviewed, what factors would need to be taken into account?</a:t>
            </a:r>
          </a:p>
          <a:p>
            <a:r>
              <a:rPr lang="en-GB" dirty="0" smtClean="0"/>
              <a:t>What quantum of employment development will support our economic aspirations?</a:t>
            </a:r>
          </a:p>
          <a:p>
            <a:r>
              <a:rPr lang="en-GB" dirty="0" smtClean="0"/>
              <a:t>How can we support the </a:t>
            </a:r>
            <a:r>
              <a:rPr lang="en-GB" smtClean="0"/>
              <a:t>recovery and growth </a:t>
            </a:r>
            <a:r>
              <a:rPr lang="en-GB" dirty="0" smtClean="0"/>
              <a:t>of the economy?</a:t>
            </a:r>
            <a:endParaRPr lang="en-GB" dirty="0"/>
          </a:p>
        </p:txBody>
      </p:sp>
      <p:pic>
        <p:nvPicPr>
          <p:cNvPr id="4" name="Picture 1" descr="Ashfield logo-coloured-regular Oct 201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556" y="6130925"/>
            <a:ext cx="86677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70"/>
          <a:stretch>
            <a:fillRect/>
          </a:stretch>
        </p:blipFill>
        <p:spPr bwMode="auto">
          <a:xfrm>
            <a:off x="3697424" y="5942807"/>
            <a:ext cx="5851525" cy="78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7321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Other strategic matters - 2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types of homes should be provided?</a:t>
            </a:r>
          </a:p>
          <a:p>
            <a:r>
              <a:rPr lang="en-GB" dirty="0" smtClean="0"/>
              <a:t>How many homes should be affordable?</a:t>
            </a:r>
          </a:p>
          <a:p>
            <a:r>
              <a:rPr lang="en-GB" dirty="0" smtClean="0"/>
              <a:t>How the Plan help our City and Town centres adapt and change?</a:t>
            </a:r>
          </a:p>
          <a:p>
            <a:r>
              <a:rPr lang="en-GB" dirty="0" smtClean="0"/>
              <a:t>How can the Plan ensure our place making results in places where people want to live and work?</a:t>
            </a:r>
          </a:p>
          <a:p>
            <a:r>
              <a:rPr lang="en-GB" dirty="0" smtClean="0"/>
              <a:t>What infrastructure will be needed to support new growth?</a:t>
            </a:r>
          </a:p>
          <a:p>
            <a:endParaRPr lang="en-GB" dirty="0"/>
          </a:p>
        </p:txBody>
      </p:sp>
      <p:pic>
        <p:nvPicPr>
          <p:cNvPr id="4" name="Picture 1" descr="Ashfield logo-coloured-regular Oct 201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556" y="6130925"/>
            <a:ext cx="86677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70"/>
          <a:stretch>
            <a:fillRect/>
          </a:stretch>
        </p:blipFill>
        <p:spPr bwMode="auto">
          <a:xfrm>
            <a:off x="3697424" y="5942807"/>
            <a:ext cx="5851525" cy="78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8660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Next Steps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Consultation</a:t>
            </a:r>
            <a:endParaRPr lang="en-GB" dirty="0" smtClean="0"/>
          </a:p>
          <a:p>
            <a:r>
              <a:rPr lang="en-GB" dirty="0" smtClean="0"/>
              <a:t>Assess responses</a:t>
            </a:r>
          </a:p>
          <a:p>
            <a:r>
              <a:rPr lang="en-GB" dirty="0" smtClean="0"/>
              <a:t>Collate remaining evidence</a:t>
            </a:r>
          </a:p>
          <a:p>
            <a:r>
              <a:rPr lang="en-GB" dirty="0" smtClean="0"/>
              <a:t>Prepare a draft Strategic Plan (‘Preferred Option”)</a:t>
            </a:r>
          </a:p>
          <a:p>
            <a:r>
              <a:rPr lang="en-GB" dirty="0" smtClean="0"/>
              <a:t>Publish draft Strategic Plan January 2021</a:t>
            </a:r>
            <a:endParaRPr lang="en-GB" dirty="0"/>
          </a:p>
        </p:txBody>
      </p:sp>
      <p:pic>
        <p:nvPicPr>
          <p:cNvPr id="4" name="Picture 1" descr="Ashfield logo-coloured-regular Oct 201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921" y="6176963"/>
            <a:ext cx="86677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70"/>
          <a:stretch>
            <a:fillRect/>
          </a:stretch>
        </p:blipFill>
        <p:spPr bwMode="auto">
          <a:xfrm>
            <a:off x="3677547" y="5965825"/>
            <a:ext cx="5851525" cy="78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9105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568</Words>
  <Application>Microsoft Office PowerPoint</Application>
  <PresentationFormat>Widescreen</PresentationFormat>
  <Paragraphs>58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Greater Nottingham Strategic Plan</vt:lpstr>
      <vt:lpstr>Regulation 18</vt:lpstr>
      <vt:lpstr>Content</vt:lpstr>
      <vt:lpstr>Greater Nottingham Vision</vt:lpstr>
      <vt:lpstr>Overall strategy</vt:lpstr>
      <vt:lpstr>Other strategic matters - 1</vt:lpstr>
      <vt:lpstr>Other strategic matters - 2</vt:lpstr>
      <vt:lpstr>Next Steps</vt:lpstr>
    </vt:vector>
  </TitlesOfParts>
  <Company>Nottingham City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Greater Nottingham Strategic Plan</dc:title>
  <dc:creator>Matt Gregory</dc:creator>
  <cp:lastModifiedBy>Matt Gregory</cp:lastModifiedBy>
  <cp:revision>11</cp:revision>
  <dcterms:created xsi:type="dcterms:W3CDTF">2020-03-12T11:52:14Z</dcterms:created>
  <dcterms:modified xsi:type="dcterms:W3CDTF">2020-03-24T11:32:59Z</dcterms:modified>
</cp:coreProperties>
</file>