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61" r:id="rId4"/>
    <p:sldId id="259" r:id="rId5"/>
    <p:sldId id="264" r:id="rId6"/>
    <p:sldId id="262" r:id="rId7"/>
    <p:sldId id="263" r:id="rId8"/>
    <p:sldId id="265"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6" autoAdjust="0"/>
    <p:restoredTop sz="94660"/>
  </p:normalViewPr>
  <p:slideViewPr>
    <p:cSldViewPr snapToGrid="0">
      <p:cViewPr varScale="1">
        <p:scale>
          <a:sx n="73" d="100"/>
          <a:sy n="73" d="100"/>
        </p:scale>
        <p:origin x="57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234A28E-CCA4-4656-ADE8-FA748100B9DB}" type="datetimeFigureOut">
              <a:rPr lang="en-GB" smtClean="0"/>
              <a:t>07/05/2020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B653479-272F-42B3-B5EB-29E9C737CFFB}" type="slidenum">
              <a:rPr lang="en-GB" smtClean="0"/>
              <a:t>‹#›</a:t>
            </a:fld>
            <a:endParaRPr lang="en-GB"/>
          </a:p>
        </p:txBody>
      </p:sp>
    </p:spTree>
    <p:extLst>
      <p:ext uri="{BB962C8B-B14F-4D97-AF65-F5344CB8AC3E}">
        <p14:creationId xmlns:p14="http://schemas.microsoft.com/office/powerpoint/2010/main" val="2509770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234A28E-CCA4-4656-ADE8-FA748100B9DB}" type="datetimeFigureOut">
              <a:rPr lang="en-GB" smtClean="0"/>
              <a:t>07/05/2020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B653479-272F-42B3-B5EB-29E9C737CFFB}" type="slidenum">
              <a:rPr lang="en-GB" smtClean="0"/>
              <a:t>‹#›</a:t>
            </a:fld>
            <a:endParaRPr lang="en-GB"/>
          </a:p>
        </p:txBody>
      </p:sp>
    </p:spTree>
    <p:extLst>
      <p:ext uri="{BB962C8B-B14F-4D97-AF65-F5344CB8AC3E}">
        <p14:creationId xmlns:p14="http://schemas.microsoft.com/office/powerpoint/2010/main" val="3017275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234A28E-CCA4-4656-ADE8-FA748100B9DB}" type="datetimeFigureOut">
              <a:rPr lang="en-GB" smtClean="0"/>
              <a:t>07/05/2020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B653479-272F-42B3-B5EB-29E9C737CFFB}" type="slidenum">
              <a:rPr lang="en-GB" smtClean="0"/>
              <a:t>‹#›</a:t>
            </a:fld>
            <a:endParaRPr lang="en-GB"/>
          </a:p>
        </p:txBody>
      </p:sp>
    </p:spTree>
    <p:extLst>
      <p:ext uri="{BB962C8B-B14F-4D97-AF65-F5344CB8AC3E}">
        <p14:creationId xmlns:p14="http://schemas.microsoft.com/office/powerpoint/2010/main" val="23116178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234A28E-CCA4-4656-ADE8-FA748100B9DB}" type="datetimeFigureOut">
              <a:rPr lang="en-GB" smtClean="0"/>
              <a:t>07/05/2020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B653479-272F-42B3-B5EB-29E9C737CFFB}" type="slidenum">
              <a:rPr lang="en-GB" smtClean="0"/>
              <a:t>‹#›</a:t>
            </a:fld>
            <a:endParaRPr lang="en-GB"/>
          </a:p>
        </p:txBody>
      </p:sp>
    </p:spTree>
    <p:extLst>
      <p:ext uri="{BB962C8B-B14F-4D97-AF65-F5344CB8AC3E}">
        <p14:creationId xmlns:p14="http://schemas.microsoft.com/office/powerpoint/2010/main" val="2840552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234A28E-CCA4-4656-ADE8-FA748100B9DB}" type="datetimeFigureOut">
              <a:rPr lang="en-GB" smtClean="0"/>
              <a:t>07/05/2020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B653479-272F-42B3-B5EB-29E9C737CFFB}" type="slidenum">
              <a:rPr lang="en-GB" smtClean="0"/>
              <a:t>‹#›</a:t>
            </a:fld>
            <a:endParaRPr lang="en-GB"/>
          </a:p>
        </p:txBody>
      </p:sp>
    </p:spTree>
    <p:extLst>
      <p:ext uri="{BB962C8B-B14F-4D97-AF65-F5344CB8AC3E}">
        <p14:creationId xmlns:p14="http://schemas.microsoft.com/office/powerpoint/2010/main" val="8004554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234A28E-CCA4-4656-ADE8-FA748100B9DB}" type="datetimeFigureOut">
              <a:rPr lang="en-GB" smtClean="0"/>
              <a:t>07/05/2020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B653479-272F-42B3-B5EB-29E9C737CFFB}" type="slidenum">
              <a:rPr lang="en-GB" smtClean="0"/>
              <a:t>‹#›</a:t>
            </a:fld>
            <a:endParaRPr lang="en-GB"/>
          </a:p>
        </p:txBody>
      </p:sp>
    </p:spTree>
    <p:extLst>
      <p:ext uri="{BB962C8B-B14F-4D97-AF65-F5344CB8AC3E}">
        <p14:creationId xmlns:p14="http://schemas.microsoft.com/office/powerpoint/2010/main" val="2881061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234A28E-CCA4-4656-ADE8-FA748100B9DB}" type="datetimeFigureOut">
              <a:rPr lang="en-GB" smtClean="0"/>
              <a:t>07/05/2020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B653479-272F-42B3-B5EB-29E9C737CFFB}" type="slidenum">
              <a:rPr lang="en-GB" smtClean="0"/>
              <a:t>‹#›</a:t>
            </a:fld>
            <a:endParaRPr lang="en-GB"/>
          </a:p>
        </p:txBody>
      </p:sp>
    </p:spTree>
    <p:extLst>
      <p:ext uri="{BB962C8B-B14F-4D97-AF65-F5344CB8AC3E}">
        <p14:creationId xmlns:p14="http://schemas.microsoft.com/office/powerpoint/2010/main" val="3075845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234A28E-CCA4-4656-ADE8-FA748100B9DB}" type="datetimeFigureOut">
              <a:rPr lang="en-GB" smtClean="0"/>
              <a:t>07/05/2020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B653479-272F-42B3-B5EB-29E9C737CFFB}" type="slidenum">
              <a:rPr lang="en-GB" smtClean="0"/>
              <a:t>‹#›</a:t>
            </a:fld>
            <a:endParaRPr lang="en-GB"/>
          </a:p>
        </p:txBody>
      </p:sp>
    </p:spTree>
    <p:extLst>
      <p:ext uri="{BB962C8B-B14F-4D97-AF65-F5344CB8AC3E}">
        <p14:creationId xmlns:p14="http://schemas.microsoft.com/office/powerpoint/2010/main" val="41773634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34A28E-CCA4-4656-ADE8-FA748100B9DB}" type="datetimeFigureOut">
              <a:rPr lang="en-GB" smtClean="0"/>
              <a:t>07/05/2020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B653479-272F-42B3-B5EB-29E9C737CFFB}" type="slidenum">
              <a:rPr lang="en-GB" smtClean="0"/>
              <a:t>‹#›</a:t>
            </a:fld>
            <a:endParaRPr lang="en-GB"/>
          </a:p>
        </p:txBody>
      </p:sp>
    </p:spTree>
    <p:extLst>
      <p:ext uri="{BB962C8B-B14F-4D97-AF65-F5344CB8AC3E}">
        <p14:creationId xmlns:p14="http://schemas.microsoft.com/office/powerpoint/2010/main" val="1228088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234A28E-CCA4-4656-ADE8-FA748100B9DB}" type="datetimeFigureOut">
              <a:rPr lang="en-GB" smtClean="0"/>
              <a:t>07/05/2020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B653479-272F-42B3-B5EB-29E9C737CFFB}" type="slidenum">
              <a:rPr lang="en-GB" smtClean="0"/>
              <a:t>‹#›</a:t>
            </a:fld>
            <a:endParaRPr lang="en-GB"/>
          </a:p>
        </p:txBody>
      </p:sp>
    </p:spTree>
    <p:extLst>
      <p:ext uri="{BB962C8B-B14F-4D97-AF65-F5344CB8AC3E}">
        <p14:creationId xmlns:p14="http://schemas.microsoft.com/office/powerpoint/2010/main" val="2081314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234A28E-CCA4-4656-ADE8-FA748100B9DB}" type="datetimeFigureOut">
              <a:rPr lang="en-GB" smtClean="0"/>
              <a:t>07/05/2020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B653479-272F-42B3-B5EB-29E9C737CFFB}" type="slidenum">
              <a:rPr lang="en-GB" smtClean="0"/>
              <a:t>‹#›</a:t>
            </a:fld>
            <a:endParaRPr lang="en-GB"/>
          </a:p>
        </p:txBody>
      </p:sp>
    </p:spTree>
    <p:extLst>
      <p:ext uri="{BB962C8B-B14F-4D97-AF65-F5344CB8AC3E}">
        <p14:creationId xmlns:p14="http://schemas.microsoft.com/office/powerpoint/2010/main" val="22772853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34A28E-CCA4-4656-ADE8-FA748100B9DB}" type="datetimeFigureOut">
              <a:rPr lang="en-GB" smtClean="0"/>
              <a:t>07/05/2020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653479-272F-42B3-B5EB-29E9C737CFFB}" type="slidenum">
              <a:rPr lang="en-GB" smtClean="0"/>
              <a:t>‹#›</a:t>
            </a:fld>
            <a:endParaRPr lang="en-GB"/>
          </a:p>
        </p:txBody>
      </p:sp>
      <p:sp>
        <p:nvSpPr>
          <p:cNvPr id="7" name="Rectangle 6"/>
          <p:cNvSpPr/>
          <p:nvPr userDrawn="1"/>
        </p:nvSpPr>
        <p:spPr>
          <a:xfrm>
            <a:off x="0" y="6675120"/>
            <a:ext cx="12192000" cy="18288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userDrawn="1"/>
        </p:nvSpPr>
        <p:spPr>
          <a:xfrm>
            <a:off x="0" y="6492240"/>
            <a:ext cx="12192000" cy="18288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userDrawn="1"/>
        </p:nvSpPr>
        <p:spPr>
          <a:xfrm>
            <a:off x="0" y="182880"/>
            <a:ext cx="12192000" cy="18288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userDrawn="1"/>
        </p:nvSpPr>
        <p:spPr>
          <a:xfrm>
            <a:off x="0" y="0"/>
            <a:ext cx="12192000" cy="18288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809116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372103"/>
            <a:ext cx="12191999" cy="1938992"/>
          </a:xfrm>
          <a:prstGeom prst="rect">
            <a:avLst/>
          </a:prstGeom>
          <a:noFill/>
        </p:spPr>
        <p:txBody>
          <a:bodyPr wrap="square" rtlCol="0">
            <a:spAutoFit/>
          </a:bodyPr>
          <a:lstStyle/>
          <a:p>
            <a:pPr algn="ctr"/>
            <a:r>
              <a:rPr lang="en-US" sz="6000" b="1" dirty="0">
                <a:latin typeface="Arial" panose="020B0604020202020204" pitchFamily="34" charset="0"/>
                <a:cs typeface="Arial" panose="020B0604020202020204" pitchFamily="34" charset="0"/>
              </a:rPr>
              <a:t>Greater </a:t>
            </a:r>
            <a:r>
              <a:rPr lang="en-US" sz="6000" b="1" dirty="0" smtClean="0">
                <a:latin typeface="Arial" panose="020B0604020202020204" pitchFamily="34" charset="0"/>
                <a:cs typeface="Arial" panose="020B0604020202020204" pitchFamily="34" charset="0"/>
              </a:rPr>
              <a:t>Nottingham</a:t>
            </a:r>
          </a:p>
          <a:p>
            <a:pPr algn="ctr"/>
            <a:r>
              <a:rPr lang="en-US" sz="6000" b="1" dirty="0" smtClean="0">
                <a:latin typeface="Arial" panose="020B0604020202020204" pitchFamily="34" charset="0"/>
                <a:cs typeface="Arial" panose="020B0604020202020204" pitchFamily="34" charset="0"/>
              </a:rPr>
              <a:t>Growth </a:t>
            </a:r>
            <a:r>
              <a:rPr lang="en-US" sz="6000" b="1" dirty="0">
                <a:latin typeface="Arial" panose="020B0604020202020204" pitchFamily="34" charset="0"/>
                <a:cs typeface="Arial" panose="020B0604020202020204" pitchFamily="34" charset="0"/>
              </a:rPr>
              <a:t>Options Study</a:t>
            </a:r>
            <a:endParaRPr lang="en-GB" sz="6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94370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95365" y="486960"/>
            <a:ext cx="10859177" cy="3608246"/>
          </a:xfrm>
        </p:spPr>
        <p:txBody>
          <a:bodyPr>
            <a:normAutofit/>
          </a:bodyPr>
          <a:lstStyle/>
          <a:p>
            <a:r>
              <a:rPr lang="en-GB" sz="4700" b="1" dirty="0" smtClean="0">
                <a:latin typeface="Arial" panose="020B0604020202020204" pitchFamily="34" charset="0"/>
                <a:cs typeface="Arial" panose="020B0604020202020204" pitchFamily="34" charset="0"/>
              </a:rPr>
              <a:t>Purpose of the Study</a:t>
            </a:r>
          </a:p>
          <a:p>
            <a:endParaRPr lang="en-GB" sz="2000" dirty="0">
              <a:latin typeface="Arial" panose="020B0604020202020204" pitchFamily="34" charset="0"/>
              <a:cs typeface="Arial" panose="020B0604020202020204" pitchFamily="34" charset="0"/>
            </a:endParaRPr>
          </a:p>
          <a:p>
            <a:pPr algn="l"/>
            <a:r>
              <a:rPr lang="en-US" sz="2000" dirty="0" smtClean="0">
                <a:latin typeface="Arial" panose="020B0604020202020204" pitchFamily="34" charset="0"/>
                <a:cs typeface="Arial" panose="020B0604020202020204" pitchFamily="34" charset="0"/>
              </a:rPr>
              <a:t>To </a:t>
            </a:r>
            <a:r>
              <a:rPr lang="en-US" sz="2000" dirty="0">
                <a:latin typeface="Arial" panose="020B0604020202020204" pitchFamily="34" charset="0"/>
                <a:cs typeface="Arial" panose="020B0604020202020204" pitchFamily="34" charset="0"/>
              </a:rPr>
              <a:t>inform the review of Strategic Policies in Greater Nottingham </a:t>
            </a:r>
            <a:r>
              <a:rPr lang="en-US" sz="2000" dirty="0" smtClean="0">
                <a:latin typeface="Arial" panose="020B0604020202020204" pitchFamily="34" charset="0"/>
                <a:cs typeface="Arial" panose="020B0604020202020204" pitchFamily="34" charset="0"/>
              </a:rPr>
              <a:t>by:</a:t>
            </a:r>
          </a:p>
          <a:p>
            <a:pPr marL="800100" lvl="1" indent="-342900" algn="l">
              <a:buFont typeface="Arial" panose="020B0604020202020204" pitchFamily="34" charset="0"/>
              <a:buChar char="•"/>
            </a:pPr>
            <a:r>
              <a:rPr lang="en-US" dirty="0" smtClean="0">
                <a:latin typeface="Arial" panose="020B0604020202020204" pitchFamily="34" charset="0"/>
                <a:cs typeface="Arial" panose="020B0604020202020204" pitchFamily="34" charset="0"/>
              </a:rPr>
              <a:t>Reviewing </a:t>
            </a:r>
            <a:r>
              <a:rPr lang="en-US" dirty="0">
                <a:latin typeface="Arial" panose="020B0604020202020204" pitchFamily="34" charset="0"/>
                <a:cs typeface="Arial" panose="020B0604020202020204" pitchFamily="34" charset="0"/>
              </a:rPr>
              <a:t>and assessing the sustainability of settlements within Greater </a:t>
            </a:r>
            <a:r>
              <a:rPr lang="en-US" dirty="0" smtClean="0">
                <a:latin typeface="Arial" panose="020B0604020202020204" pitchFamily="34" charset="0"/>
                <a:cs typeface="Arial" panose="020B0604020202020204" pitchFamily="34" charset="0"/>
              </a:rPr>
              <a:t>Nottingham.</a:t>
            </a:r>
          </a:p>
          <a:p>
            <a:pPr marL="800100" lvl="1" indent="-342900" algn="l">
              <a:buFont typeface="Arial" panose="020B0604020202020204" pitchFamily="34" charset="0"/>
              <a:buChar char="•"/>
            </a:pPr>
            <a:r>
              <a:rPr lang="en-US" dirty="0" smtClean="0">
                <a:latin typeface="Arial" panose="020B0604020202020204" pitchFamily="34" charset="0"/>
                <a:cs typeface="Arial" panose="020B0604020202020204" pitchFamily="34" charset="0"/>
              </a:rPr>
              <a:t>Assessing </a:t>
            </a:r>
            <a:r>
              <a:rPr lang="en-US" dirty="0">
                <a:latin typeface="Arial" panose="020B0604020202020204" pitchFamily="34" charset="0"/>
                <a:cs typeface="Arial" panose="020B0604020202020204" pitchFamily="34" charset="0"/>
              </a:rPr>
              <a:t>the growth potential of broad </a:t>
            </a:r>
            <a:r>
              <a:rPr lang="en-US" dirty="0" smtClean="0">
                <a:latin typeface="Arial" panose="020B0604020202020204" pitchFamily="34" charset="0"/>
                <a:cs typeface="Arial" panose="020B0604020202020204" pitchFamily="34" charset="0"/>
              </a:rPr>
              <a:t>locations.</a:t>
            </a:r>
          </a:p>
          <a:p>
            <a:pPr lvl="1" algn="l"/>
            <a:endParaRPr lang="en-US" dirty="0">
              <a:latin typeface="Arial" panose="020B0604020202020204" pitchFamily="34" charset="0"/>
              <a:cs typeface="Arial" panose="020B0604020202020204" pitchFamily="34" charset="0"/>
            </a:endParaRPr>
          </a:p>
          <a:p>
            <a:pPr algn="l"/>
            <a:r>
              <a:rPr lang="en-US" sz="2000" dirty="0" smtClean="0">
                <a:latin typeface="Arial" panose="020B0604020202020204" pitchFamily="34" charset="0"/>
                <a:cs typeface="Arial" panose="020B0604020202020204" pitchFamily="34" charset="0"/>
              </a:rPr>
              <a:t>The Growth Options Study is being undertaken by AECOM and will be part of the evidence base informing the preparation of the </a:t>
            </a:r>
            <a:r>
              <a:rPr lang="en-GB" sz="2000" dirty="0">
                <a:latin typeface="Arial" panose="020B0604020202020204" pitchFamily="34" charset="0"/>
                <a:cs typeface="Arial" panose="020B0604020202020204" pitchFamily="34" charset="0"/>
              </a:rPr>
              <a:t>Greater Nottingham Strategic </a:t>
            </a:r>
            <a:r>
              <a:rPr lang="en-GB" sz="2000" dirty="0" smtClean="0">
                <a:latin typeface="Arial" panose="020B0604020202020204" pitchFamily="34" charset="0"/>
                <a:cs typeface="Arial" panose="020B0604020202020204" pitchFamily="34" charset="0"/>
              </a:rPr>
              <a:t>Plan. </a:t>
            </a:r>
          </a:p>
          <a:p>
            <a:pPr algn="l"/>
            <a:endParaRPr lang="en-GB" sz="200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14718" y="3977640"/>
            <a:ext cx="3711967" cy="2473098"/>
          </a:xfrm>
          <a:prstGeom prst="rect">
            <a:avLst/>
          </a:prstGeom>
        </p:spPr>
      </p:pic>
      <p:sp>
        <p:nvSpPr>
          <p:cNvPr id="4" name="Rectangle 3"/>
          <p:cNvSpPr/>
          <p:nvPr/>
        </p:nvSpPr>
        <p:spPr>
          <a:xfrm>
            <a:off x="795364" y="4227735"/>
            <a:ext cx="7619353" cy="1938992"/>
          </a:xfrm>
          <a:prstGeom prst="rect">
            <a:avLst/>
          </a:prstGeom>
        </p:spPr>
        <p:txBody>
          <a:bodyPr wrap="square">
            <a:spAutoFit/>
          </a:bodyPr>
          <a:lstStyle/>
          <a:p>
            <a:r>
              <a:rPr lang="en-GB" sz="2000" dirty="0">
                <a:latin typeface="Arial" panose="020B0604020202020204" pitchFamily="34" charset="0"/>
                <a:cs typeface="Arial" panose="020B0604020202020204" pitchFamily="34" charset="0"/>
              </a:rPr>
              <a:t>It will assist the Councils to determine where and what form development should take place in order to meet the collective growth needs of the Councils across Greater Nottingham. The Study does not conclude which sites should be brought forward through the plan making process which is a decision for the Councils.  </a:t>
            </a:r>
          </a:p>
        </p:txBody>
      </p:sp>
    </p:spTree>
    <p:extLst>
      <p:ext uri="{BB962C8B-B14F-4D97-AF65-F5344CB8AC3E}">
        <p14:creationId xmlns:p14="http://schemas.microsoft.com/office/powerpoint/2010/main" val="22158830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9504" y="240680"/>
            <a:ext cx="10515600" cy="1325563"/>
          </a:xfrm>
        </p:spPr>
        <p:txBody>
          <a:bodyPr>
            <a:normAutofit/>
          </a:bodyPr>
          <a:lstStyle/>
          <a:p>
            <a:pPr algn="ctr"/>
            <a:r>
              <a:rPr lang="en-GB" sz="4000" b="1" dirty="0">
                <a:latin typeface="Arial" panose="020B0604020202020204" pitchFamily="34" charset="0"/>
                <a:cs typeface="Arial" panose="020B0604020202020204" pitchFamily="34" charset="0"/>
              </a:rPr>
              <a:t>Key </a:t>
            </a:r>
            <a:r>
              <a:rPr lang="en-GB" sz="4000" b="1" dirty="0" smtClean="0">
                <a:latin typeface="Arial" panose="020B0604020202020204" pitchFamily="34" charset="0"/>
                <a:cs typeface="Arial" panose="020B0604020202020204" pitchFamily="34" charset="0"/>
              </a:rPr>
              <a:t>Study Principles</a:t>
            </a:r>
            <a:endParaRPr lang="en-GB" sz="40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584350" y="1615544"/>
            <a:ext cx="11053960" cy="3785947"/>
          </a:xfrm>
        </p:spPr>
        <p:txBody>
          <a:bodyPr>
            <a:noAutofit/>
          </a:bodyPr>
          <a:lstStyle/>
          <a:p>
            <a:pPr marL="0" indent="0">
              <a:buNone/>
            </a:pPr>
            <a:r>
              <a:rPr lang="en-US" sz="1800" dirty="0" smtClean="0">
                <a:latin typeface="Arial" panose="020B0604020202020204" pitchFamily="34" charset="0"/>
                <a:cs typeface="Arial" panose="020B0604020202020204" pitchFamily="34" charset="0"/>
              </a:rPr>
              <a:t>The study </a:t>
            </a:r>
            <a:r>
              <a:rPr lang="en-US" sz="1800" dirty="0">
                <a:latin typeface="Arial" panose="020B0604020202020204" pitchFamily="34" charset="0"/>
                <a:cs typeface="Arial" panose="020B0604020202020204" pitchFamily="34" charset="0"/>
              </a:rPr>
              <a:t>defines strategic sites </a:t>
            </a:r>
            <a:r>
              <a:rPr lang="en-US" sz="1800" dirty="0" smtClean="0">
                <a:latin typeface="Arial" panose="020B0604020202020204" pitchFamily="34" charset="0"/>
                <a:cs typeface="Arial" panose="020B0604020202020204" pitchFamily="34" charset="0"/>
              </a:rPr>
              <a:t>as:</a:t>
            </a:r>
          </a:p>
          <a:p>
            <a:r>
              <a:rPr lang="en-US" sz="1800" dirty="0" smtClean="0">
                <a:latin typeface="Arial" panose="020B0604020202020204" pitchFamily="34" charset="0"/>
                <a:cs typeface="Arial" panose="020B0604020202020204" pitchFamily="34" charset="0"/>
              </a:rPr>
              <a:t>Capable </a:t>
            </a:r>
            <a:r>
              <a:rPr lang="en-US" sz="1800" dirty="0">
                <a:latin typeface="Arial" panose="020B0604020202020204" pitchFamily="34" charset="0"/>
                <a:cs typeface="Arial" panose="020B0604020202020204" pitchFamily="34" charset="0"/>
              </a:rPr>
              <a:t>of accommodating </a:t>
            </a:r>
            <a:r>
              <a:rPr lang="en-US" sz="1800" dirty="0" smtClean="0">
                <a:latin typeface="Arial" panose="020B0604020202020204" pitchFamily="34" charset="0"/>
                <a:cs typeface="Arial" panose="020B0604020202020204" pitchFamily="34" charset="0"/>
              </a:rPr>
              <a:t>2000 </a:t>
            </a:r>
            <a:r>
              <a:rPr lang="en-US" sz="1800" dirty="0">
                <a:latin typeface="Arial" panose="020B0604020202020204" pitchFamily="34" charset="0"/>
                <a:cs typeface="Arial" panose="020B0604020202020204" pitchFamily="34" charset="0"/>
              </a:rPr>
              <a:t>homes at a reasonable net density of 35-40 dwellings per </a:t>
            </a:r>
            <a:r>
              <a:rPr lang="en-US" sz="1800" dirty="0" smtClean="0">
                <a:latin typeface="Arial" panose="020B0604020202020204" pitchFamily="34" charset="0"/>
                <a:cs typeface="Arial" panose="020B0604020202020204" pitchFamily="34" charset="0"/>
              </a:rPr>
              <a:t>hectare. </a:t>
            </a:r>
          </a:p>
          <a:p>
            <a:r>
              <a:rPr lang="en-US" sz="1800" dirty="0" smtClean="0">
                <a:latin typeface="Arial" panose="020B0604020202020204" pitchFamily="34" charset="0"/>
                <a:cs typeface="Arial" panose="020B0604020202020204" pitchFamily="34" charset="0"/>
              </a:rPr>
              <a:t>This </a:t>
            </a:r>
            <a:r>
              <a:rPr lang="en-US" sz="1800" dirty="0">
                <a:latin typeface="Arial" panose="020B0604020202020204" pitchFamily="34" charset="0"/>
                <a:cs typeface="Arial" panose="020B0604020202020204" pitchFamily="34" charset="0"/>
              </a:rPr>
              <a:t>represents the typical minimum size of </a:t>
            </a:r>
            <a:r>
              <a:rPr lang="en-US" sz="1800" dirty="0" smtClean="0">
                <a:latin typeface="Arial" panose="020B0604020202020204" pitchFamily="34" charset="0"/>
                <a:cs typeface="Arial" panose="020B0604020202020204" pitchFamily="34" charset="0"/>
              </a:rPr>
              <a:t>settlement that </a:t>
            </a:r>
            <a:r>
              <a:rPr lang="en-US" sz="1800" dirty="0">
                <a:latin typeface="Arial" panose="020B0604020202020204" pitchFamily="34" charset="0"/>
                <a:cs typeface="Arial" panose="020B0604020202020204" pitchFamily="34" charset="0"/>
              </a:rPr>
              <a:t>would accommodate a primary school and social infrastructure, such as a GP </a:t>
            </a:r>
            <a:r>
              <a:rPr lang="en-US" sz="1800" dirty="0" smtClean="0">
                <a:latin typeface="Arial" panose="020B0604020202020204" pitchFamily="34" charset="0"/>
                <a:cs typeface="Arial" panose="020B0604020202020204" pitchFamily="34" charset="0"/>
              </a:rPr>
              <a:t>surgery.</a:t>
            </a:r>
          </a:p>
          <a:p>
            <a:r>
              <a:rPr lang="en-US" sz="1800" dirty="0" smtClean="0">
                <a:latin typeface="Arial" panose="020B0604020202020204" pitchFamily="34" charset="0"/>
                <a:cs typeface="Arial" panose="020B0604020202020204" pitchFamily="34" charset="0"/>
              </a:rPr>
              <a:t>The </a:t>
            </a:r>
            <a:r>
              <a:rPr lang="en-US" sz="1800" dirty="0">
                <a:latin typeface="Arial" panose="020B0604020202020204" pitchFamily="34" charset="0"/>
                <a:cs typeface="Arial" panose="020B0604020202020204" pitchFamily="34" charset="0"/>
              </a:rPr>
              <a:t>Green Belt </a:t>
            </a:r>
            <a:r>
              <a:rPr lang="en-US" sz="1800" dirty="0" smtClean="0">
                <a:latin typeface="Arial" panose="020B0604020202020204" pitchFamily="34" charset="0"/>
                <a:cs typeface="Arial" panose="020B0604020202020204" pitchFamily="34" charset="0"/>
              </a:rPr>
              <a:t>itself does </a:t>
            </a:r>
            <a:r>
              <a:rPr lang="en-US" sz="1800" dirty="0">
                <a:latin typeface="Arial" panose="020B0604020202020204" pitchFamily="34" charset="0"/>
                <a:cs typeface="Arial" panose="020B0604020202020204" pitchFamily="34" charset="0"/>
              </a:rPr>
              <a:t>not render a location unsuitable for strategic </a:t>
            </a:r>
            <a:r>
              <a:rPr lang="en-US" sz="1800" dirty="0" smtClean="0">
                <a:latin typeface="Arial" panose="020B0604020202020204" pitchFamily="34" charset="0"/>
                <a:cs typeface="Arial" panose="020B0604020202020204" pitchFamily="34" charset="0"/>
              </a:rPr>
              <a:t>development in the context of the study. </a:t>
            </a:r>
            <a:r>
              <a:rPr lang="en-US" sz="1800" dirty="0">
                <a:latin typeface="Arial" panose="020B0604020202020204" pitchFamily="34" charset="0"/>
                <a:cs typeface="Arial" panose="020B0604020202020204" pitchFamily="34" charset="0"/>
              </a:rPr>
              <a:t>However, the Green Belt purposes in </a:t>
            </a:r>
            <a:r>
              <a:rPr lang="en-US" sz="1800" dirty="0" smtClean="0">
                <a:latin typeface="Arial" panose="020B0604020202020204" pitchFamily="34" charset="0"/>
                <a:cs typeface="Arial" panose="020B0604020202020204" pitchFamily="34" charset="0"/>
              </a:rPr>
              <a:t>paragraph 134 </a:t>
            </a:r>
            <a:r>
              <a:rPr lang="en-US" sz="1800" dirty="0">
                <a:latin typeface="Arial" panose="020B0604020202020204" pitchFamily="34" charset="0"/>
                <a:cs typeface="Arial" panose="020B0604020202020204" pitchFamily="34" charset="0"/>
              </a:rPr>
              <a:t>of the </a:t>
            </a:r>
            <a:r>
              <a:rPr lang="en-US" sz="1800" dirty="0" smtClean="0">
                <a:latin typeface="Arial" panose="020B0604020202020204" pitchFamily="34" charset="0"/>
                <a:cs typeface="Arial" panose="020B0604020202020204" pitchFamily="34" charset="0"/>
              </a:rPr>
              <a:t>NPPF are </a:t>
            </a:r>
            <a:r>
              <a:rPr lang="en-US" sz="1800" dirty="0">
                <a:latin typeface="Arial" panose="020B0604020202020204" pitchFamily="34" charset="0"/>
                <a:cs typeface="Arial" panose="020B0604020202020204" pitchFamily="34" charset="0"/>
              </a:rPr>
              <a:t>built into the wider assessment criteria</a:t>
            </a:r>
            <a:r>
              <a:rPr lang="en-US" sz="1800" dirty="0" smtClean="0">
                <a:latin typeface="Arial" panose="020B0604020202020204" pitchFamily="34" charset="0"/>
                <a:cs typeface="Arial" panose="020B0604020202020204" pitchFamily="34" charset="0"/>
              </a:rPr>
              <a:t>. Also the Green Belt boundaries can only be reviewed through the Local Plan.</a:t>
            </a:r>
          </a:p>
          <a:p>
            <a:r>
              <a:rPr lang="en-GB" sz="1800" dirty="0" smtClean="0">
                <a:latin typeface="Arial" panose="020B0604020202020204" pitchFamily="34" charset="0"/>
                <a:cs typeface="Arial" panose="020B0604020202020204" pitchFamily="34" charset="0"/>
              </a:rPr>
              <a:t>AECOM are also looking at the sites submitted through the ‘call for sites’ which were sites which on their own or with an adjoining site could accommodate around 500 dwellings.</a:t>
            </a:r>
            <a:endParaRPr lang="en-US" sz="1800" dirty="0" smtClean="0">
              <a:latin typeface="Arial" panose="020B0604020202020204" pitchFamily="34" charset="0"/>
              <a:cs typeface="Arial" panose="020B0604020202020204" pitchFamily="34" charset="0"/>
            </a:endParaRPr>
          </a:p>
        </p:txBody>
      </p:sp>
      <p:sp>
        <p:nvSpPr>
          <p:cNvPr id="5" name="Rectangle 4"/>
          <p:cNvSpPr/>
          <p:nvPr/>
        </p:nvSpPr>
        <p:spPr>
          <a:xfrm>
            <a:off x="584350" y="4538239"/>
            <a:ext cx="8037136" cy="1477328"/>
          </a:xfrm>
          <a:prstGeom prst="rect">
            <a:avLst/>
          </a:prstGeom>
        </p:spPr>
        <p:txBody>
          <a:bodyPr wrap="square">
            <a:spAutoFit/>
          </a:bodyPr>
          <a:lstStyle/>
          <a:p>
            <a:r>
              <a:rPr lang="en-US" dirty="0" smtClean="0">
                <a:latin typeface="Arial" panose="020B0604020202020204" pitchFamily="34" charset="0"/>
                <a:cs typeface="Arial" panose="020B0604020202020204" pitchFamily="34" charset="0"/>
              </a:rPr>
              <a:t>Although </a:t>
            </a:r>
            <a:r>
              <a:rPr lang="en-US" dirty="0">
                <a:latin typeface="Arial" panose="020B0604020202020204" pitchFamily="34" charset="0"/>
                <a:cs typeface="Arial" panose="020B0604020202020204" pitchFamily="34" charset="0"/>
              </a:rPr>
              <a:t>the focus of this assessment exercise is on land outside existing built up area, it is only one part of the Local Plan evidence base. Urban sites and smaller sites still have an important role to play and the Study does not supersede the important role of brownfield regeneration in sustainable development.</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b="9137"/>
          <a:stretch/>
        </p:blipFill>
        <p:spPr>
          <a:xfrm>
            <a:off x="8756034" y="4245424"/>
            <a:ext cx="3346702" cy="2161903"/>
          </a:xfrm>
          <a:prstGeom prst="rect">
            <a:avLst/>
          </a:prstGeom>
        </p:spPr>
      </p:pic>
    </p:spTree>
    <p:extLst>
      <p:ext uri="{BB962C8B-B14F-4D97-AF65-F5344CB8AC3E}">
        <p14:creationId xmlns:p14="http://schemas.microsoft.com/office/powerpoint/2010/main" val="7422203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44253"/>
          </a:xfrm>
        </p:spPr>
        <p:txBody>
          <a:bodyPr>
            <a:normAutofit/>
          </a:bodyPr>
          <a:lstStyle/>
          <a:p>
            <a:pPr algn="ctr"/>
            <a:r>
              <a:rPr lang="en-GB" sz="4000" b="1" dirty="0" smtClean="0">
                <a:latin typeface="Arial" panose="020B0604020202020204" pitchFamily="34" charset="0"/>
                <a:cs typeface="Arial" panose="020B0604020202020204" pitchFamily="34" charset="0"/>
              </a:rPr>
              <a:t>Methodology </a:t>
            </a:r>
            <a:endParaRPr lang="en-GB" sz="40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22031" y="1363485"/>
            <a:ext cx="11297439" cy="2450870"/>
          </a:xfrm>
        </p:spPr>
        <p:txBody>
          <a:bodyPr>
            <a:normAutofit/>
          </a:bodyPr>
          <a:lstStyle/>
          <a:p>
            <a:pPr marL="0" indent="0">
              <a:buNone/>
            </a:pPr>
            <a:r>
              <a:rPr lang="en-GB" sz="2000" dirty="0" smtClean="0">
                <a:latin typeface="Arial" panose="020B0604020202020204" pitchFamily="34" charset="0"/>
                <a:cs typeface="Arial" panose="020B0604020202020204" pitchFamily="34" charset="0"/>
              </a:rPr>
              <a:t>The </a:t>
            </a:r>
            <a:r>
              <a:rPr lang="en-GB" sz="2000" dirty="0">
                <a:latin typeface="Arial" panose="020B0604020202020204" pitchFamily="34" charset="0"/>
                <a:cs typeface="Arial" panose="020B0604020202020204" pitchFamily="34" charset="0"/>
              </a:rPr>
              <a:t>study </a:t>
            </a:r>
            <a:r>
              <a:rPr lang="en-GB" sz="2000" dirty="0" smtClean="0">
                <a:latin typeface="Arial" panose="020B0604020202020204" pitchFamily="34" charset="0"/>
                <a:cs typeface="Arial" panose="020B0604020202020204" pitchFamily="34" charset="0"/>
              </a:rPr>
              <a:t>area </a:t>
            </a:r>
            <a:r>
              <a:rPr lang="en-US" sz="2000" dirty="0" smtClean="0">
                <a:latin typeface="Arial" panose="020B0604020202020204" pitchFamily="34" charset="0"/>
                <a:cs typeface="Arial" panose="020B0604020202020204" pitchFamily="34" charset="0"/>
              </a:rPr>
              <a:t>comprises </a:t>
            </a:r>
            <a:r>
              <a:rPr lang="en-US" sz="2000" dirty="0">
                <a:latin typeface="Arial" panose="020B0604020202020204" pitchFamily="34" charset="0"/>
                <a:cs typeface="Arial" panose="020B0604020202020204" pitchFamily="34" charset="0"/>
              </a:rPr>
              <a:t>the administrative boundaries of Broxtowe, </a:t>
            </a:r>
            <a:r>
              <a:rPr lang="en-US" sz="2000" dirty="0" err="1" smtClean="0">
                <a:latin typeface="Arial" panose="020B0604020202020204" pitchFamily="34" charset="0"/>
                <a:cs typeface="Arial" panose="020B0604020202020204" pitchFamily="34" charset="0"/>
              </a:rPr>
              <a:t>Erewash</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Gedling</a:t>
            </a:r>
            <a:r>
              <a:rPr lang="en-US" sz="2000" dirty="0">
                <a:latin typeface="Arial" panose="020B0604020202020204" pitchFamily="34" charset="0"/>
                <a:cs typeface="Arial" panose="020B0604020202020204" pitchFamily="34" charset="0"/>
              </a:rPr>
              <a:t>, Nottingham and </a:t>
            </a:r>
            <a:r>
              <a:rPr lang="en-US" sz="2000" dirty="0" err="1" smtClean="0">
                <a:latin typeface="Arial" panose="020B0604020202020204" pitchFamily="34" charset="0"/>
                <a:cs typeface="Arial" panose="020B0604020202020204" pitchFamily="34" charset="0"/>
              </a:rPr>
              <a:t>Rushcliffe</a:t>
            </a:r>
            <a:r>
              <a:rPr lang="en-US" sz="2000" dirty="0" smtClean="0">
                <a:latin typeface="Arial" panose="020B0604020202020204" pitchFamily="34" charset="0"/>
                <a:cs typeface="Arial" panose="020B0604020202020204" pitchFamily="34" charset="0"/>
              </a:rPr>
              <a:t> Councils. </a:t>
            </a:r>
          </a:p>
          <a:p>
            <a:pPr marL="0" indent="0">
              <a:buNone/>
            </a:pPr>
            <a:endParaRPr lang="en-US" sz="2000" dirty="0">
              <a:latin typeface="Arial" panose="020B0604020202020204" pitchFamily="34" charset="0"/>
              <a:cs typeface="Arial" panose="020B0604020202020204" pitchFamily="34" charset="0"/>
            </a:endParaRPr>
          </a:p>
        </p:txBody>
      </p:sp>
      <p:sp>
        <p:nvSpPr>
          <p:cNvPr id="5" name="Rectangle 4"/>
          <p:cNvSpPr/>
          <p:nvPr/>
        </p:nvSpPr>
        <p:spPr>
          <a:xfrm>
            <a:off x="422031" y="2183559"/>
            <a:ext cx="7768380" cy="2862322"/>
          </a:xfrm>
          <a:prstGeom prst="rect">
            <a:avLst/>
          </a:prstGeom>
        </p:spPr>
        <p:txBody>
          <a:bodyPr wrap="square">
            <a:spAutoFit/>
          </a:bodyPr>
          <a:lstStyle/>
          <a:p>
            <a:r>
              <a:rPr lang="en-GB" sz="2000" dirty="0">
                <a:latin typeface="Arial" panose="020B0604020202020204" pitchFamily="34" charset="0"/>
                <a:cs typeface="Arial" panose="020B0604020202020204" pitchFamily="34" charset="0"/>
              </a:rPr>
              <a:t>A “Call for Strategic Sites” was carried out in July 2019 which resulted in sites being put forward by the development industry for consideration. These sites are assessed as part of the wider assessment of growth locations undertaken in the study, along with potential strategic locations identified as part of the study.</a:t>
            </a:r>
          </a:p>
          <a:p>
            <a:endParaRPr lang="en-GB" sz="2000" dirty="0" smtClean="0">
              <a:latin typeface="Arial" panose="020B0604020202020204" pitchFamily="34" charset="0"/>
              <a:cs typeface="Arial" panose="020B0604020202020204" pitchFamily="34" charset="0"/>
            </a:endParaRPr>
          </a:p>
          <a:p>
            <a:r>
              <a:rPr lang="en-GB" sz="2000" dirty="0" smtClean="0">
                <a:latin typeface="Arial" panose="020B0604020202020204" pitchFamily="34" charset="0"/>
                <a:cs typeface="Arial" panose="020B0604020202020204" pitchFamily="34" charset="0"/>
              </a:rPr>
              <a:t>The </a:t>
            </a:r>
            <a:r>
              <a:rPr lang="en-GB" sz="2000" dirty="0">
                <a:latin typeface="Arial" panose="020B0604020202020204" pitchFamily="34" charset="0"/>
                <a:cs typeface="Arial" panose="020B0604020202020204" pitchFamily="34" charset="0"/>
              </a:rPr>
              <a:t>study uses an existing evidence base, detailed spatial analysis (including GIS modelling), site visits and engagement with statutory consultees and infrastructure providers.</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90411" y="2078640"/>
            <a:ext cx="3844412" cy="4328655"/>
          </a:xfrm>
          <a:prstGeom prst="rect">
            <a:avLst/>
          </a:prstGeom>
        </p:spPr>
      </p:pic>
    </p:spTree>
    <p:extLst>
      <p:ext uri="{BB962C8B-B14F-4D97-AF65-F5344CB8AC3E}">
        <p14:creationId xmlns:p14="http://schemas.microsoft.com/office/powerpoint/2010/main" val="13740925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4000" b="1" dirty="0" smtClean="0">
                <a:latin typeface="Arial" panose="020B0604020202020204" pitchFamily="34" charset="0"/>
                <a:cs typeface="Arial" panose="020B0604020202020204" pitchFamily="34" charset="0"/>
              </a:rPr>
              <a:t>Two Stage Approach</a:t>
            </a:r>
            <a:endParaRPr lang="en-GB" sz="40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825625"/>
            <a:ext cx="10515600" cy="4207251"/>
          </a:xfrm>
        </p:spPr>
        <p:txBody>
          <a:bodyPr>
            <a:normAutofit fontScale="92500" lnSpcReduction="20000"/>
          </a:bodyPr>
          <a:lstStyle/>
          <a:p>
            <a:pPr marL="0" indent="0">
              <a:buNone/>
            </a:pPr>
            <a:r>
              <a:rPr lang="en-US" sz="2400" dirty="0">
                <a:latin typeface="Arial" panose="020B0604020202020204" pitchFamily="34" charset="0"/>
                <a:cs typeface="Arial" panose="020B0604020202020204" pitchFamily="34" charset="0"/>
              </a:rPr>
              <a:t>This study broadly follows a two-stage approach: </a:t>
            </a:r>
          </a:p>
          <a:p>
            <a:pPr marL="0" indent="0">
              <a:buNone/>
            </a:pPr>
            <a:endParaRPr lang="en-US" sz="2400" dirty="0">
              <a:latin typeface="Arial" panose="020B0604020202020204" pitchFamily="34" charset="0"/>
              <a:cs typeface="Arial" panose="020B0604020202020204" pitchFamily="34" charset="0"/>
            </a:endParaRPr>
          </a:p>
          <a:p>
            <a:pPr marL="0" indent="0">
              <a:buNone/>
            </a:pPr>
            <a:r>
              <a:rPr lang="en-US" sz="2400" b="1" dirty="0">
                <a:latin typeface="Arial" panose="020B0604020202020204" pitchFamily="34" charset="0"/>
                <a:cs typeface="Arial" panose="020B0604020202020204" pitchFamily="34" charset="0"/>
              </a:rPr>
              <a:t>Stage 1 </a:t>
            </a:r>
            <a:r>
              <a:rPr lang="en-US" sz="2400" dirty="0">
                <a:latin typeface="Arial" panose="020B0604020202020204" pitchFamily="34" charset="0"/>
                <a:cs typeface="Arial" panose="020B0604020202020204" pitchFamily="34" charset="0"/>
              </a:rPr>
              <a:t>establishes a baseline by:</a:t>
            </a:r>
          </a:p>
          <a:p>
            <a:r>
              <a:rPr lang="en-US" sz="2400" dirty="0">
                <a:latin typeface="Arial" panose="020B0604020202020204" pitchFamily="34" charset="0"/>
                <a:cs typeface="Arial" panose="020B0604020202020204" pitchFamily="34" charset="0"/>
              </a:rPr>
              <a:t>Identifying and </a:t>
            </a:r>
            <a:r>
              <a:rPr lang="en-US" sz="2400" dirty="0" err="1">
                <a:latin typeface="Arial" panose="020B0604020202020204" pitchFamily="34" charset="0"/>
                <a:cs typeface="Arial" panose="020B0604020202020204" pitchFamily="34" charset="0"/>
              </a:rPr>
              <a:t>analysing</a:t>
            </a:r>
            <a:r>
              <a:rPr lang="en-US" sz="2400" dirty="0">
                <a:latin typeface="Arial" panose="020B0604020202020204" pitchFamily="34" charset="0"/>
                <a:cs typeface="Arial" panose="020B0604020202020204" pitchFamily="34" charset="0"/>
              </a:rPr>
              <a:t> broad assessment areas, covering the entire study area and leading to the establishment of broad areas of search to be interrogated in stage 2; and</a:t>
            </a:r>
          </a:p>
          <a:p>
            <a:r>
              <a:rPr lang="en-US" sz="2400" dirty="0">
                <a:latin typeface="Arial" panose="020B0604020202020204" pitchFamily="34" charset="0"/>
                <a:cs typeface="Arial" panose="020B0604020202020204" pitchFamily="34" charset="0"/>
              </a:rPr>
              <a:t>Assessing the suitability of existing settlements to accommodate strategic growth in terms of their position in the settlement hierarchy and the extent to which they provide sustainable access to services.</a:t>
            </a:r>
          </a:p>
          <a:p>
            <a:pPr marL="0" indent="0">
              <a:buNone/>
            </a:pPr>
            <a:endParaRPr lang="en-US" sz="2400" dirty="0">
              <a:latin typeface="Arial" panose="020B0604020202020204" pitchFamily="34" charset="0"/>
              <a:cs typeface="Arial" panose="020B0604020202020204" pitchFamily="34" charset="0"/>
            </a:endParaRPr>
          </a:p>
          <a:p>
            <a:pPr marL="0" indent="0">
              <a:buNone/>
            </a:pPr>
            <a:r>
              <a:rPr lang="en-US" sz="2400" b="1" dirty="0">
                <a:latin typeface="Arial" panose="020B0604020202020204" pitchFamily="34" charset="0"/>
                <a:cs typeface="Arial" panose="020B0604020202020204" pitchFamily="34" charset="0"/>
              </a:rPr>
              <a:t>Stage 2 </a:t>
            </a:r>
            <a:r>
              <a:rPr lang="en-US" sz="2400" dirty="0">
                <a:latin typeface="Arial" panose="020B0604020202020204" pitchFamily="34" charset="0"/>
                <a:cs typeface="Arial" panose="020B0604020202020204" pitchFamily="34" charset="0"/>
              </a:rPr>
              <a:t>assesses the broad areas of search identified in stage 1 to define more refined locations that are potentially suitable for strategic growth. It highlights what mitigating measures would be likely to be required to enable development.</a:t>
            </a:r>
          </a:p>
          <a:p>
            <a:pPr marL="0" indent="0">
              <a:buNone/>
            </a:pP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52472" y="596614"/>
            <a:ext cx="2949028" cy="1963706"/>
          </a:xfrm>
          <a:prstGeom prst="rect">
            <a:avLst/>
          </a:prstGeom>
        </p:spPr>
      </p:pic>
    </p:spTree>
    <p:extLst>
      <p:ext uri="{BB962C8B-B14F-4D97-AF65-F5344CB8AC3E}">
        <p14:creationId xmlns:p14="http://schemas.microsoft.com/office/powerpoint/2010/main" val="36868336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5085"/>
            <a:ext cx="10515600" cy="1074438"/>
          </a:xfrm>
        </p:spPr>
        <p:txBody>
          <a:bodyPr>
            <a:normAutofit/>
          </a:bodyPr>
          <a:lstStyle/>
          <a:p>
            <a:pPr algn="ctr"/>
            <a:r>
              <a:rPr lang="en-GB" sz="4000" b="1" dirty="0" smtClean="0">
                <a:latin typeface="Arial" panose="020B0604020202020204" pitchFamily="34" charset="0"/>
                <a:cs typeface="Arial" panose="020B0604020202020204" pitchFamily="34" charset="0"/>
              </a:rPr>
              <a:t>Stage 1</a:t>
            </a:r>
            <a:endParaRPr lang="en-GB" sz="40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54689" y="1127651"/>
            <a:ext cx="10897051" cy="5127061"/>
          </a:xfrm>
        </p:spPr>
        <p:txBody>
          <a:bodyPr>
            <a:noAutofit/>
          </a:bodyPr>
          <a:lstStyle/>
          <a:p>
            <a:pPr marL="0" indent="0">
              <a:buNone/>
            </a:pPr>
            <a:r>
              <a:rPr lang="en-US" sz="2000" dirty="0">
                <a:latin typeface="Arial" panose="020B0604020202020204" pitchFamily="34" charset="0"/>
                <a:cs typeface="Arial" panose="020B0604020202020204" pitchFamily="34" charset="0"/>
              </a:rPr>
              <a:t>Each of the </a:t>
            </a:r>
            <a:r>
              <a:rPr lang="en-US" sz="2000" dirty="0" smtClean="0">
                <a:latin typeface="Arial" panose="020B0604020202020204" pitchFamily="34" charset="0"/>
                <a:cs typeface="Arial" panose="020B0604020202020204" pitchFamily="34" charset="0"/>
              </a:rPr>
              <a:t>broad assessment </a:t>
            </a:r>
            <a:r>
              <a:rPr lang="en-US" sz="2000" dirty="0">
                <a:latin typeface="Arial" panose="020B0604020202020204" pitchFamily="34" charset="0"/>
                <a:cs typeface="Arial" panose="020B0604020202020204" pitchFamily="34" charset="0"/>
              </a:rPr>
              <a:t>areas were assessed against the criteria </a:t>
            </a:r>
            <a:r>
              <a:rPr lang="en-US" sz="2000" dirty="0" smtClean="0">
                <a:latin typeface="Arial" panose="020B0604020202020204" pitchFamily="34" charset="0"/>
                <a:cs typeface="Arial" panose="020B0604020202020204" pitchFamily="34" charset="0"/>
              </a:rPr>
              <a:t>below:</a:t>
            </a:r>
            <a:endParaRPr lang="en-US" sz="2000" dirty="0">
              <a:latin typeface="Arial" panose="020B0604020202020204" pitchFamily="34" charset="0"/>
              <a:cs typeface="Arial" panose="020B0604020202020204" pitchFamily="34" charset="0"/>
            </a:endParaRPr>
          </a:p>
          <a:p>
            <a:r>
              <a:rPr lang="en-GB" sz="1800" dirty="0" smtClean="0">
                <a:latin typeface="Arial" panose="020B0604020202020204" pitchFamily="34" charset="0"/>
                <a:cs typeface="Arial" panose="020B0604020202020204" pitchFamily="34" charset="0"/>
              </a:rPr>
              <a:t>Environmental </a:t>
            </a:r>
            <a:r>
              <a:rPr lang="en-GB" sz="1800" dirty="0">
                <a:latin typeface="Arial" panose="020B0604020202020204" pitchFamily="34" charset="0"/>
                <a:cs typeface="Arial" panose="020B0604020202020204" pitchFamily="34" charset="0"/>
              </a:rPr>
              <a:t>constraints;</a:t>
            </a:r>
          </a:p>
          <a:p>
            <a:r>
              <a:rPr lang="en-GB" sz="1800" dirty="0" smtClean="0">
                <a:latin typeface="Arial" panose="020B0604020202020204" pitchFamily="34" charset="0"/>
                <a:cs typeface="Arial" panose="020B0604020202020204" pitchFamily="34" charset="0"/>
              </a:rPr>
              <a:t>Transport </a:t>
            </a:r>
            <a:r>
              <a:rPr lang="en-GB" sz="1800" dirty="0">
                <a:latin typeface="Arial" panose="020B0604020202020204" pitchFamily="34" charset="0"/>
                <a:cs typeface="Arial" panose="020B0604020202020204" pitchFamily="34" charset="0"/>
              </a:rPr>
              <a:t>and </a:t>
            </a:r>
            <a:r>
              <a:rPr lang="en-GB" sz="1800" dirty="0" smtClean="0">
                <a:latin typeface="Arial" panose="020B0604020202020204" pitchFamily="34" charset="0"/>
                <a:cs typeface="Arial" panose="020B0604020202020204" pitchFamily="34" charset="0"/>
              </a:rPr>
              <a:t>accessibility including proximity to transport and access to services;</a:t>
            </a:r>
            <a:endParaRPr lang="en-GB" sz="1800" dirty="0">
              <a:latin typeface="Arial" panose="020B0604020202020204" pitchFamily="34" charset="0"/>
              <a:cs typeface="Arial" panose="020B0604020202020204" pitchFamily="34" charset="0"/>
            </a:endParaRPr>
          </a:p>
          <a:p>
            <a:r>
              <a:rPr lang="en-GB" sz="1800" dirty="0" smtClean="0">
                <a:latin typeface="Arial" panose="020B0604020202020204" pitchFamily="34" charset="0"/>
                <a:cs typeface="Arial" panose="020B0604020202020204" pitchFamily="34" charset="0"/>
              </a:rPr>
              <a:t>Geo-environmental </a:t>
            </a:r>
            <a:r>
              <a:rPr lang="en-GB" sz="1800" dirty="0">
                <a:latin typeface="Arial" panose="020B0604020202020204" pitchFamily="34" charset="0"/>
                <a:cs typeface="Arial" panose="020B0604020202020204" pitchFamily="34" charset="0"/>
              </a:rPr>
              <a:t>considerations;</a:t>
            </a:r>
          </a:p>
          <a:p>
            <a:r>
              <a:rPr lang="en-GB" sz="1800" dirty="0" smtClean="0">
                <a:latin typeface="Arial" panose="020B0604020202020204" pitchFamily="34" charset="0"/>
                <a:cs typeface="Arial" panose="020B0604020202020204" pitchFamily="34" charset="0"/>
              </a:rPr>
              <a:t>Infrastructure </a:t>
            </a:r>
            <a:r>
              <a:rPr lang="en-GB" sz="1800" dirty="0">
                <a:latin typeface="Arial" panose="020B0604020202020204" pitchFamily="34" charset="0"/>
                <a:cs typeface="Arial" panose="020B0604020202020204" pitchFamily="34" charset="0"/>
              </a:rPr>
              <a:t>capacity and potential;</a:t>
            </a:r>
          </a:p>
          <a:p>
            <a:r>
              <a:rPr lang="en-GB" sz="1800" dirty="0" smtClean="0">
                <a:latin typeface="Arial" panose="020B0604020202020204" pitchFamily="34" charset="0"/>
                <a:cs typeface="Arial" panose="020B0604020202020204" pitchFamily="34" charset="0"/>
              </a:rPr>
              <a:t>Landscape </a:t>
            </a:r>
            <a:r>
              <a:rPr lang="en-GB" sz="1800" dirty="0">
                <a:latin typeface="Arial" panose="020B0604020202020204" pitchFamily="34" charset="0"/>
                <a:cs typeface="Arial" panose="020B0604020202020204" pitchFamily="34" charset="0"/>
              </a:rPr>
              <a:t>and topography;</a:t>
            </a:r>
          </a:p>
          <a:p>
            <a:r>
              <a:rPr lang="en-GB" sz="1800" dirty="0" smtClean="0">
                <a:latin typeface="Arial" panose="020B0604020202020204" pitchFamily="34" charset="0"/>
                <a:cs typeface="Arial" panose="020B0604020202020204" pitchFamily="34" charset="0"/>
              </a:rPr>
              <a:t>Heritage </a:t>
            </a:r>
            <a:r>
              <a:rPr lang="en-GB" sz="1800" dirty="0">
                <a:latin typeface="Arial" panose="020B0604020202020204" pitchFamily="34" charset="0"/>
                <a:cs typeface="Arial" panose="020B0604020202020204" pitchFamily="34" charset="0"/>
              </a:rPr>
              <a:t>considerations;</a:t>
            </a:r>
          </a:p>
          <a:p>
            <a:r>
              <a:rPr lang="en-GB" sz="1800" dirty="0" smtClean="0">
                <a:latin typeface="Arial" panose="020B0604020202020204" pitchFamily="34" charset="0"/>
                <a:cs typeface="Arial" panose="020B0604020202020204" pitchFamily="34" charset="0"/>
              </a:rPr>
              <a:t>Housing </a:t>
            </a:r>
            <a:r>
              <a:rPr lang="en-GB" sz="1800" dirty="0">
                <a:latin typeface="Arial" panose="020B0604020202020204" pitchFamily="34" charset="0"/>
                <a:cs typeface="Arial" panose="020B0604020202020204" pitchFamily="34" charset="0"/>
              </a:rPr>
              <a:t>demand;</a:t>
            </a:r>
          </a:p>
          <a:p>
            <a:r>
              <a:rPr lang="en-GB" sz="1800" dirty="0" smtClean="0">
                <a:latin typeface="Arial" panose="020B0604020202020204" pitchFamily="34" charset="0"/>
                <a:cs typeface="Arial" panose="020B0604020202020204" pitchFamily="34" charset="0"/>
              </a:rPr>
              <a:t>Regeneration </a:t>
            </a:r>
            <a:r>
              <a:rPr lang="en-GB" sz="1800" dirty="0">
                <a:latin typeface="Arial" panose="020B0604020202020204" pitchFamily="34" charset="0"/>
                <a:cs typeface="Arial" panose="020B0604020202020204" pitchFamily="34" charset="0"/>
              </a:rPr>
              <a:t>potential;</a:t>
            </a:r>
          </a:p>
          <a:p>
            <a:r>
              <a:rPr lang="en-GB" sz="1800" dirty="0" smtClean="0">
                <a:latin typeface="Arial" panose="020B0604020202020204" pitchFamily="34" charset="0"/>
                <a:cs typeface="Arial" panose="020B0604020202020204" pitchFamily="34" charset="0"/>
              </a:rPr>
              <a:t>Economic </a:t>
            </a:r>
            <a:r>
              <a:rPr lang="en-GB" sz="1800" dirty="0">
                <a:latin typeface="Arial" panose="020B0604020202020204" pitchFamily="34" charset="0"/>
                <a:cs typeface="Arial" panose="020B0604020202020204" pitchFamily="34" charset="0"/>
              </a:rPr>
              <a:t>development potential; and</a:t>
            </a:r>
          </a:p>
          <a:p>
            <a:r>
              <a:rPr lang="en-GB" sz="1800" dirty="0" smtClean="0">
                <a:latin typeface="Arial" panose="020B0604020202020204" pitchFamily="34" charset="0"/>
                <a:cs typeface="Arial" panose="020B0604020202020204" pitchFamily="34" charset="0"/>
              </a:rPr>
              <a:t>Spatial </a:t>
            </a:r>
            <a:r>
              <a:rPr lang="en-GB" sz="1800" dirty="0">
                <a:latin typeface="Arial" panose="020B0604020202020204" pitchFamily="34" charset="0"/>
                <a:cs typeface="Arial" panose="020B0604020202020204" pitchFamily="34" charset="0"/>
              </a:rPr>
              <a:t>constraints and opportunities</a:t>
            </a:r>
            <a:r>
              <a:rPr lang="en-GB" sz="1800" dirty="0" smtClean="0">
                <a:latin typeface="Arial" panose="020B0604020202020204" pitchFamily="34" charset="0"/>
                <a:cs typeface="Arial" panose="020B0604020202020204" pitchFamily="34" charset="0"/>
              </a:rPr>
              <a:t>.</a:t>
            </a:r>
          </a:p>
          <a:p>
            <a:pPr marL="0" indent="0">
              <a:buNone/>
            </a:pPr>
            <a:endParaRPr lang="en-US" sz="800" dirty="0">
              <a:latin typeface="Arial" panose="020B0604020202020204" pitchFamily="34" charset="0"/>
              <a:cs typeface="Arial" panose="020B0604020202020204" pitchFamily="34" charset="0"/>
            </a:endParaRPr>
          </a:p>
          <a:p>
            <a:pPr marL="0" indent="0">
              <a:buNone/>
            </a:pPr>
            <a:r>
              <a:rPr lang="en-US" sz="2000" dirty="0" smtClean="0">
                <a:latin typeface="Arial" panose="020B0604020202020204" pitchFamily="34" charset="0"/>
                <a:cs typeface="Arial" panose="020B0604020202020204" pitchFamily="34" charset="0"/>
              </a:rPr>
              <a:t>Land </a:t>
            </a:r>
            <a:r>
              <a:rPr lang="en-US" sz="2000" dirty="0">
                <a:latin typeface="Arial" panose="020B0604020202020204" pitchFamily="34" charset="0"/>
                <a:cs typeface="Arial" panose="020B0604020202020204" pitchFamily="34" charset="0"/>
              </a:rPr>
              <a:t>that </a:t>
            </a:r>
            <a:r>
              <a:rPr lang="en-US" sz="2000" dirty="0" smtClean="0">
                <a:latin typeface="Arial" panose="020B0604020202020204" pitchFamily="34" charset="0"/>
                <a:cs typeface="Arial" panose="020B0604020202020204" pitchFamily="34" charset="0"/>
              </a:rPr>
              <a:t>is </a:t>
            </a:r>
            <a:r>
              <a:rPr lang="en-US" sz="2000" dirty="0">
                <a:latin typeface="Arial" panose="020B0604020202020204" pitchFamily="34" charset="0"/>
                <a:cs typeface="Arial" panose="020B0604020202020204" pitchFamily="34" charset="0"/>
              </a:rPr>
              <a:t>subject to significant ‘show stopping’ environmental and spatial constraints </a:t>
            </a:r>
            <a:r>
              <a:rPr lang="en-US" sz="2000" dirty="0" smtClean="0">
                <a:latin typeface="Arial" panose="020B0604020202020204" pitchFamily="34" charset="0"/>
                <a:cs typeface="Arial" panose="020B0604020202020204" pitchFamily="34" charset="0"/>
              </a:rPr>
              <a:t>is concluded to be </a:t>
            </a:r>
            <a:r>
              <a:rPr lang="en-US" sz="2000" dirty="0">
                <a:latin typeface="Arial" panose="020B0604020202020204" pitchFamily="34" charset="0"/>
                <a:cs typeface="Arial" panose="020B0604020202020204" pitchFamily="34" charset="0"/>
              </a:rPr>
              <a:t>less suitable </a:t>
            </a:r>
            <a:r>
              <a:rPr lang="en-US" sz="2000" dirty="0" smtClean="0">
                <a:latin typeface="Arial" panose="020B0604020202020204" pitchFamily="34" charset="0"/>
                <a:cs typeface="Arial" panose="020B0604020202020204" pitchFamily="34" charset="0"/>
              </a:rPr>
              <a:t>for </a:t>
            </a:r>
            <a:r>
              <a:rPr lang="en-GB" sz="2000" dirty="0" smtClean="0">
                <a:latin typeface="Arial" panose="020B0604020202020204" pitchFamily="34" charset="0"/>
                <a:cs typeface="Arial" panose="020B0604020202020204" pitchFamily="34" charset="0"/>
              </a:rPr>
              <a:t>development</a:t>
            </a:r>
            <a:r>
              <a:rPr lang="en-GB" sz="2000" dirty="0">
                <a:latin typeface="Arial" panose="020B0604020202020204" pitchFamily="34" charset="0"/>
                <a:cs typeface="Arial" panose="020B0604020202020204" pitchFamily="34" charset="0"/>
              </a:rPr>
              <a:t>.</a:t>
            </a:r>
            <a:endParaRPr lang="en-GB" sz="2000" dirty="0" smtClean="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30276" y="2501537"/>
            <a:ext cx="4794368" cy="2623457"/>
          </a:xfrm>
          <a:prstGeom prst="rect">
            <a:avLst/>
          </a:prstGeom>
        </p:spPr>
      </p:pic>
    </p:spTree>
    <p:extLst>
      <p:ext uri="{BB962C8B-B14F-4D97-AF65-F5344CB8AC3E}">
        <p14:creationId xmlns:p14="http://schemas.microsoft.com/office/powerpoint/2010/main" val="8309581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9504" y="224448"/>
            <a:ext cx="10515600" cy="1325563"/>
          </a:xfrm>
        </p:spPr>
        <p:txBody>
          <a:bodyPr>
            <a:normAutofit/>
          </a:bodyPr>
          <a:lstStyle/>
          <a:p>
            <a:pPr algn="ctr"/>
            <a:r>
              <a:rPr lang="en-GB" sz="4000" b="1" dirty="0" smtClean="0">
                <a:latin typeface="Arial" panose="020B0604020202020204" pitchFamily="34" charset="0"/>
                <a:cs typeface="Arial" panose="020B0604020202020204" pitchFamily="34" charset="0"/>
              </a:rPr>
              <a:t>Stage 2 </a:t>
            </a:r>
            <a:endParaRPr lang="en-GB" sz="40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33046" y="1509572"/>
            <a:ext cx="10972800" cy="5058958"/>
          </a:xfrm>
        </p:spPr>
        <p:txBody>
          <a:bodyPr>
            <a:normAutofit/>
          </a:bodyPr>
          <a:lstStyle/>
          <a:p>
            <a:pPr marL="0" indent="0">
              <a:buNone/>
            </a:pPr>
            <a:r>
              <a:rPr lang="en-US" sz="2000" dirty="0" smtClean="0">
                <a:latin typeface="Arial" panose="020B0604020202020204" pitchFamily="34" charset="0"/>
                <a:cs typeface="Arial" panose="020B0604020202020204" pitchFamily="34" charset="0"/>
              </a:rPr>
              <a:t>The </a:t>
            </a:r>
            <a:r>
              <a:rPr lang="en-US" sz="2000" dirty="0">
                <a:latin typeface="Arial" panose="020B0604020202020204" pitchFamily="34" charset="0"/>
                <a:cs typeface="Arial" panose="020B0604020202020204" pitchFamily="34" charset="0"/>
              </a:rPr>
              <a:t>analysis </a:t>
            </a:r>
            <a:r>
              <a:rPr lang="en-US" sz="2000" dirty="0" smtClean="0">
                <a:latin typeface="Arial" panose="020B0604020202020204" pitchFamily="34" charset="0"/>
                <a:cs typeface="Arial" panose="020B0604020202020204" pitchFamily="34" charset="0"/>
              </a:rPr>
              <a:t>in the Stage 1 assessment leads </a:t>
            </a:r>
            <a:r>
              <a:rPr lang="en-US" sz="2000" dirty="0">
                <a:latin typeface="Arial" panose="020B0604020202020204" pitchFamily="34" charset="0"/>
                <a:cs typeface="Arial" panose="020B0604020202020204" pitchFamily="34" charset="0"/>
              </a:rPr>
              <a:t>to the identification of </a:t>
            </a:r>
            <a:r>
              <a:rPr lang="en-US" sz="2000" dirty="0" smtClean="0">
                <a:latin typeface="Arial" panose="020B0604020202020204" pitchFamily="34" charset="0"/>
                <a:cs typeface="Arial" panose="020B0604020202020204" pitchFamily="34" charset="0"/>
              </a:rPr>
              <a:t>a number </a:t>
            </a:r>
            <a:r>
              <a:rPr lang="en-US" sz="2000" dirty="0">
                <a:latin typeface="Arial" panose="020B0604020202020204" pitchFamily="34" charset="0"/>
                <a:cs typeface="Arial" panose="020B0604020202020204" pitchFamily="34" charset="0"/>
              </a:rPr>
              <a:t>of </a:t>
            </a:r>
            <a:r>
              <a:rPr lang="en-US" sz="2000" dirty="0" smtClean="0">
                <a:latin typeface="Arial" panose="020B0604020202020204" pitchFamily="34" charset="0"/>
                <a:cs typeface="Arial" panose="020B0604020202020204" pitchFamily="34" charset="0"/>
              </a:rPr>
              <a:t>broad </a:t>
            </a:r>
            <a:r>
              <a:rPr lang="en-US" sz="2000" dirty="0">
                <a:latin typeface="Arial" panose="020B0604020202020204" pitchFamily="34" charset="0"/>
                <a:cs typeface="Arial" panose="020B0604020202020204" pitchFamily="34" charset="0"/>
              </a:rPr>
              <a:t>areas of search for more detailed consideration in </a:t>
            </a:r>
            <a:r>
              <a:rPr lang="en-US" sz="2000" dirty="0" smtClean="0">
                <a:latin typeface="Arial" panose="020B0604020202020204" pitchFamily="34" charset="0"/>
                <a:cs typeface="Arial" panose="020B0604020202020204" pitchFamily="34" charset="0"/>
              </a:rPr>
              <a:t>Stage 2. </a:t>
            </a:r>
          </a:p>
          <a:p>
            <a:pPr marL="0" indent="0">
              <a:buNone/>
            </a:pPr>
            <a:endParaRPr lang="en-US" sz="900" dirty="0" smtClean="0">
              <a:latin typeface="Arial" panose="020B0604020202020204" pitchFamily="34" charset="0"/>
              <a:cs typeface="Arial" panose="020B0604020202020204" pitchFamily="34" charset="0"/>
            </a:endParaRPr>
          </a:p>
          <a:p>
            <a:pPr marL="0" indent="0">
              <a:buNone/>
            </a:pPr>
            <a:r>
              <a:rPr lang="en-GB" sz="2000" dirty="0" smtClean="0">
                <a:latin typeface="Arial" panose="020B0604020202020204" pitchFamily="34" charset="0"/>
                <a:cs typeface="Arial" panose="020B0604020202020204" pitchFamily="34" charset="0"/>
              </a:rPr>
              <a:t>An assessment is undertaken on the broad areas of search. </a:t>
            </a:r>
            <a:r>
              <a:rPr lang="en-US" sz="2000" dirty="0" smtClean="0">
                <a:latin typeface="Arial" panose="020B0604020202020204" pitchFamily="34" charset="0"/>
                <a:cs typeface="Arial" panose="020B0604020202020204" pitchFamily="34" charset="0"/>
              </a:rPr>
              <a:t>Site visits are undertaken to </a:t>
            </a:r>
            <a:r>
              <a:rPr lang="en-US" sz="2000" dirty="0" err="1" smtClean="0">
                <a:latin typeface="Arial" panose="020B0604020202020204" pitchFamily="34" charset="0"/>
                <a:cs typeface="Arial" panose="020B0604020202020204" pitchFamily="34" charset="0"/>
              </a:rPr>
              <a:t>analyse</a:t>
            </a:r>
            <a:r>
              <a:rPr lang="en-US" sz="2000" dirty="0" smtClean="0">
                <a:latin typeface="Arial" panose="020B0604020202020204" pitchFamily="34" charset="0"/>
                <a:cs typeface="Arial" panose="020B0604020202020204" pitchFamily="34" charset="0"/>
              </a:rPr>
              <a:t> conditions on the ground (in particular for access, environmental, heritage, landscape and </a:t>
            </a:r>
            <a:r>
              <a:rPr lang="en-GB" sz="2000" dirty="0" smtClean="0">
                <a:latin typeface="Arial" panose="020B0604020202020204" pitchFamily="34" charset="0"/>
                <a:cs typeface="Arial" panose="020B0604020202020204" pitchFamily="34" charset="0"/>
              </a:rPr>
              <a:t>spatial aspects). </a:t>
            </a:r>
          </a:p>
          <a:p>
            <a:pPr marL="0" indent="0">
              <a:buNone/>
            </a:pPr>
            <a:endParaRPr lang="en-GB" sz="900" dirty="0" smtClean="0">
              <a:latin typeface="Arial" panose="020B0604020202020204" pitchFamily="34" charset="0"/>
              <a:cs typeface="Arial" panose="020B0604020202020204" pitchFamily="34" charset="0"/>
            </a:endParaRPr>
          </a:p>
          <a:p>
            <a:pPr marL="0" indent="0">
              <a:buNone/>
            </a:pPr>
            <a:r>
              <a:rPr lang="en-US" sz="2000" dirty="0" smtClean="0">
                <a:latin typeface="Arial" panose="020B0604020202020204" pitchFamily="34" charset="0"/>
                <a:cs typeface="Arial" panose="020B0604020202020204" pitchFamily="34" charset="0"/>
              </a:rPr>
              <a:t>Each area is classified based on whether it is deemed to be a:</a:t>
            </a:r>
          </a:p>
          <a:p>
            <a:r>
              <a:rPr lang="en-US" sz="2000" dirty="0" smtClean="0">
                <a:latin typeface="Arial" panose="020B0604020202020204" pitchFamily="34" charset="0"/>
                <a:cs typeface="Arial" panose="020B0604020202020204" pitchFamily="34" charset="0"/>
              </a:rPr>
              <a:t>High potential area for strategic growth;</a:t>
            </a:r>
          </a:p>
          <a:p>
            <a:r>
              <a:rPr lang="en-US" sz="2000" dirty="0" smtClean="0">
                <a:latin typeface="Arial" panose="020B0604020202020204" pitchFamily="34" charset="0"/>
                <a:cs typeface="Arial" panose="020B0604020202020204" pitchFamily="34" charset="0"/>
              </a:rPr>
              <a:t>Potential area for strategic growth; or</a:t>
            </a:r>
          </a:p>
          <a:p>
            <a:r>
              <a:rPr lang="en-US" sz="2000" dirty="0" smtClean="0">
                <a:latin typeface="Arial" panose="020B0604020202020204" pitchFamily="34" charset="0"/>
                <a:cs typeface="Arial" panose="020B0604020202020204" pitchFamily="34" charset="0"/>
              </a:rPr>
              <a:t>Low potential for strategic growth but potential for some additional development.</a:t>
            </a:r>
            <a:endParaRPr lang="en-GB" sz="2000" dirty="0" smtClean="0">
              <a:latin typeface="Arial" panose="020B0604020202020204" pitchFamily="34" charset="0"/>
              <a:cs typeface="Arial" panose="020B0604020202020204" pitchFamily="34" charset="0"/>
            </a:endParaRPr>
          </a:p>
          <a:p>
            <a:pPr marL="0" indent="0">
              <a:buNone/>
            </a:pPr>
            <a:endParaRPr lang="en-US" sz="900" dirty="0" smtClean="0">
              <a:latin typeface="Arial" panose="020B0604020202020204" pitchFamily="34" charset="0"/>
              <a:cs typeface="Arial" panose="020B0604020202020204" pitchFamily="34" charset="0"/>
            </a:endParaRPr>
          </a:p>
          <a:p>
            <a:pPr marL="0" indent="0">
              <a:buNone/>
            </a:pPr>
            <a:r>
              <a:rPr lang="en-US" sz="2000" dirty="0" smtClean="0">
                <a:latin typeface="Arial" panose="020B0604020202020204" pitchFamily="34" charset="0"/>
                <a:cs typeface="Arial" panose="020B0604020202020204" pitchFamily="34" charset="0"/>
              </a:rPr>
              <a:t>Plans are prepared setting </a:t>
            </a:r>
            <a:r>
              <a:rPr lang="en-US" sz="2000" dirty="0">
                <a:latin typeface="Arial" panose="020B0604020202020204" pitchFamily="34" charset="0"/>
                <a:cs typeface="Arial" panose="020B0604020202020204" pitchFamily="34" charset="0"/>
              </a:rPr>
              <a:t>out approximate areas within the </a:t>
            </a:r>
            <a:r>
              <a:rPr lang="en-US" sz="2000" dirty="0" smtClean="0">
                <a:latin typeface="Arial" panose="020B0604020202020204" pitchFamily="34" charset="0"/>
                <a:cs typeface="Arial" panose="020B0604020202020204" pitchFamily="34" charset="0"/>
              </a:rPr>
              <a:t>Broad Areas </a:t>
            </a:r>
            <a:r>
              <a:rPr lang="en-US" sz="2000" dirty="0">
                <a:latin typeface="Arial" panose="020B0604020202020204" pitchFamily="34" charset="0"/>
                <a:cs typeface="Arial" panose="020B0604020202020204" pitchFamily="34" charset="0"/>
              </a:rPr>
              <a:t>of Search that appear to have potential for future growth and can be investigated in greater detail </a:t>
            </a:r>
            <a:r>
              <a:rPr lang="en-US" sz="2000" dirty="0" smtClean="0">
                <a:latin typeface="Arial" panose="020B0604020202020204" pitchFamily="34" charset="0"/>
                <a:cs typeface="Arial" panose="020B0604020202020204" pitchFamily="34" charset="0"/>
              </a:rPr>
              <a:t>by the respective Council.</a:t>
            </a:r>
          </a:p>
        </p:txBody>
      </p:sp>
    </p:spTree>
    <p:extLst>
      <p:ext uri="{BB962C8B-B14F-4D97-AF65-F5344CB8AC3E}">
        <p14:creationId xmlns:p14="http://schemas.microsoft.com/office/powerpoint/2010/main" val="10164316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4000" b="1" dirty="0" smtClean="0">
                <a:latin typeface="Arial" panose="020B0604020202020204" pitchFamily="34" charset="0"/>
                <a:cs typeface="Arial" panose="020B0604020202020204" pitchFamily="34" charset="0"/>
              </a:rPr>
              <a:t>Next Steps</a:t>
            </a:r>
            <a:r>
              <a:rPr lang="en-GB" sz="4000" dirty="0" smtClean="0">
                <a:latin typeface="Arial" panose="020B0604020202020204" pitchFamily="34" charset="0"/>
                <a:cs typeface="Arial" panose="020B0604020202020204" pitchFamily="34" charset="0"/>
              </a:rPr>
              <a:t> </a:t>
            </a:r>
            <a:endParaRPr lang="en-GB" sz="40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779907"/>
            <a:ext cx="9037320" cy="4829901"/>
          </a:xfrm>
        </p:spPr>
        <p:txBody>
          <a:bodyPr>
            <a:noAutofit/>
          </a:bodyPr>
          <a:lstStyle/>
          <a:p>
            <a:r>
              <a:rPr lang="en-GB" sz="2000" dirty="0" smtClean="0">
                <a:latin typeface="Arial" panose="020B0604020202020204" pitchFamily="34" charset="0"/>
                <a:cs typeface="Arial" panose="020B0604020202020204" pitchFamily="34" charset="0"/>
              </a:rPr>
              <a:t>May 2020 </a:t>
            </a:r>
            <a:r>
              <a:rPr lang="en-GB" sz="2000" dirty="0" smtClean="0">
                <a:latin typeface="Arial" panose="020B0604020202020204" pitchFamily="34" charset="0"/>
                <a:cs typeface="Arial" panose="020B0604020202020204" pitchFamily="34" charset="0"/>
              </a:rPr>
              <a:t>– </a:t>
            </a:r>
            <a:r>
              <a:rPr lang="en-GB" sz="2000" dirty="0" smtClean="0">
                <a:latin typeface="Arial" panose="020B0604020202020204" pitchFamily="34" charset="0"/>
                <a:cs typeface="Arial" panose="020B0604020202020204" pitchFamily="34" charset="0"/>
              </a:rPr>
              <a:t>Final report will be available.</a:t>
            </a:r>
            <a:endParaRPr lang="en-GB" sz="2000" dirty="0" smtClean="0">
              <a:latin typeface="Arial" panose="020B0604020202020204" pitchFamily="34" charset="0"/>
              <a:cs typeface="Arial" panose="020B0604020202020204" pitchFamily="34" charset="0"/>
            </a:endParaRPr>
          </a:p>
          <a:p>
            <a:pPr marL="0" indent="0">
              <a:buNone/>
            </a:pPr>
            <a:r>
              <a:rPr lang="en-GB" sz="2000" dirty="0" smtClean="0">
                <a:latin typeface="Arial" panose="020B0604020202020204" pitchFamily="34" charset="0"/>
                <a:cs typeface="Arial" panose="020B0604020202020204" pitchFamily="34" charset="0"/>
              </a:rPr>
              <a:t> </a:t>
            </a:r>
          </a:p>
          <a:p>
            <a:r>
              <a:rPr lang="en-GB" sz="2000" dirty="0" smtClean="0">
                <a:latin typeface="Arial" panose="020B0604020202020204" pitchFamily="34" charset="0"/>
                <a:cs typeface="Arial" panose="020B0604020202020204" pitchFamily="34" charset="0"/>
              </a:rPr>
              <a:t>This will then be reported to JPAB including the main recommendations. </a:t>
            </a:r>
            <a:endParaRPr lang="en-GB" sz="2000" dirty="0" smtClean="0">
              <a:latin typeface="Arial" panose="020B0604020202020204" pitchFamily="34" charset="0"/>
              <a:cs typeface="Arial" panose="020B0604020202020204" pitchFamily="34" charset="0"/>
            </a:endParaRPr>
          </a:p>
          <a:p>
            <a:pPr marL="0" indent="0">
              <a:buNone/>
            </a:pPr>
            <a:endParaRPr lang="en-GB" sz="2000" dirty="0" smtClean="0">
              <a:latin typeface="Arial" panose="020B0604020202020204" pitchFamily="34" charset="0"/>
              <a:cs typeface="Arial" panose="020B0604020202020204" pitchFamily="34" charset="0"/>
            </a:endParaRPr>
          </a:p>
          <a:p>
            <a:r>
              <a:rPr lang="en-GB" sz="2000" dirty="0" smtClean="0">
                <a:latin typeface="Arial" panose="020B0604020202020204" pitchFamily="34" charset="0"/>
                <a:cs typeface="Arial" panose="020B0604020202020204" pitchFamily="34" charset="0"/>
              </a:rPr>
              <a:t>The </a:t>
            </a:r>
            <a:r>
              <a:rPr lang="en-GB" sz="2000" dirty="0">
                <a:latin typeface="Arial" panose="020B0604020202020204" pitchFamily="34" charset="0"/>
                <a:cs typeface="Arial" panose="020B0604020202020204" pitchFamily="34" charset="0"/>
              </a:rPr>
              <a:t>final report will inform the overall strategy and identification of strategic sites which will be decisions for </a:t>
            </a:r>
            <a:r>
              <a:rPr lang="en-GB" sz="2000" dirty="0" smtClean="0">
                <a:latin typeface="Arial" panose="020B0604020202020204" pitchFamily="34" charset="0"/>
                <a:cs typeface="Arial" panose="020B0604020202020204" pitchFamily="34" charset="0"/>
              </a:rPr>
              <a:t>each Council drawing on this evidence.</a:t>
            </a:r>
          </a:p>
          <a:p>
            <a:pPr marL="0" indent="0">
              <a:buNone/>
            </a:pPr>
            <a:endParaRPr lang="en-GB" sz="2000" dirty="0">
              <a:latin typeface="Arial" panose="020B0604020202020204" pitchFamily="34" charset="0"/>
              <a:cs typeface="Arial" panose="020B0604020202020204" pitchFamily="34" charset="0"/>
            </a:endParaRPr>
          </a:p>
          <a:p>
            <a:r>
              <a:rPr lang="en-GB" sz="2000" dirty="0" smtClean="0">
                <a:latin typeface="Arial" panose="020B0604020202020204" pitchFamily="34" charset="0"/>
                <a:cs typeface="Arial" panose="020B0604020202020204" pitchFamily="34" charset="0"/>
              </a:rPr>
              <a:t>The </a:t>
            </a:r>
            <a:r>
              <a:rPr lang="en-GB" sz="2000" dirty="0">
                <a:latin typeface="Arial" panose="020B0604020202020204" pitchFamily="34" charset="0"/>
                <a:cs typeface="Arial" panose="020B0604020202020204" pitchFamily="34" charset="0"/>
              </a:rPr>
              <a:t>opportunity </a:t>
            </a:r>
            <a:r>
              <a:rPr lang="en-GB" sz="2000" dirty="0" smtClean="0">
                <a:latin typeface="Arial" panose="020B0604020202020204" pitchFamily="34" charset="0"/>
                <a:cs typeface="Arial" panose="020B0604020202020204" pitchFamily="34" charset="0"/>
              </a:rPr>
              <a:t>for public comment </a:t>
            </a:r>
            <a:r>
              <a:rPr lang="en-GB" sz="2000" dirty="0">
                <a:latin typeface="Arial" panose="020B0604020202020204" pitchFamily="34" charset="0"/>
                <a:cs typeface="Arial" panose="020B0604020202020204" pitchFamily="34" charset="0"/>
              </a:rPr>
              <a:t>will be </a:t>
            </a:r>
            <a:r>
              <a:rPr lang="en-GB" sz="2000" dirty="0" smtClean="0">
                <a:latin typeface="Arial" panose="020B0604020202020204" pitchFamily="34" charset="0"/>
                <a:cs typeface="Arial" panose="020B0604020202020204" pitchFamily="34" charset="0"/>
              </a:rPr>
              <a:t>extensive and will include </a:t>
            </a:r>
            <a:r>
              <a:rPr lang="en-GB" sz="2000" dirty="0">
                <a:latin typeface="Arial" panose="020B0604020202020204" pitchFamily="34" charset="0"/>
                <a:cs typeface="Arial" panose="020B0604020202020204" pitchFamily="34" charset="0"/>
              </a:rPr>
              <a:t>the publication draft </a:t>
            </a:r>
            <a:r>
              <a:rPr lang="en-GB" sz="2000" dirty="0" smtClean="0">
                <a:latin typeface="Arial" panose="020B0604020202020204" pitchFamily="34" charset="0"/>
                <a:cs typeface="Arial" panose="020B0604020202020204" pitchFamily="34" charset="0"/>
              </a:rPr>
              <a:t>plan document in 2021which will </a:t>
            </a:r>
            <a:r>
              <a:rPr lang="en-GB" sz="2000" smtClean="0">
                <a:latin typeface="Arial" panose="020B0604020202020204" pitchFamily="34" charset="0"/>
                <a:cs typeface="Arial" panose="020B0604020202020204" pitchFamily="34" charset="0"/>
              </a:rPr>
              <a:t>contain the draft </a:t>
            </a:r>
            <a:r>
              <a:rPr lang="en-GB" sz="2000" dirty="0" smtClean="0">
                <a:latin typeface="Arial" panose="020B0604020202020204" pitchFamily="34" charset="0"/>
                <a:cs typeface="Arial" panose="020B0604020202020204" pitchFamily="34" charset="0"/>
              </a:rPr>
              <a:t>strategic sites</a:t>
            </a:r>
            <a:r>
              <a:rPr lang="en-GB" sz="2000" dirty="0" smtClean="0">
                <a:latin typeface="Arial" panose="020B0604020202020204" pitchFamily="34" charset="0"/>
                <a:cs typeface="Arial" panose="020B0604020202020204" pitchFamily="34" charset="0"/>
              </a:rPr>
              <a:t>.</a:t>
            </a:r>
            <a:endParaRPr lang="en-GB" sz="20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40274"/>
          <a:stretch/>
        </p:blipFill>
        <p:spPr>
          <a:xfrm>
            <a:off x="9777548" y="634308"/>
            <a:ext cx="2339545" cy="2613454"/>
          </a:xfrm>
          <a:prstGeom prst="rect">
            <a:avLst/>
          </a:prstGeom>
        </p:spPr>
      </p:pic>
    </p:spTree>
    <p:extLst>
      <p:ext uri="{BB962C8B-B14F-4D97-AF65-F5344CB8AC3E}">
        <p14:creationId xmlns:p14="http://schemas.microsoft.com/office/powerpoint/2010/main" val="7443362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466</TotalTime>
  <Words>833</Words>
  <Application>Microsoft Office PowerPoint</Application>
  <PresentationFormat>Widescreen</PresentationFormat>
  <Paragraphs>63</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PowerPoint Presentation</vt:lpstr>
      <vt:lpstr>PowerPoint Presentation</vt:lpstr>
      <vt:lpstr>Key Study Principles</vt:lpstr>
      <vt:lpstr>Methodology </vt:lpstr>
      <vt:lpstr>Two Stage Approach</vt:lpstr>
      <vt:lpstr>Stage 1</vt:lpstr>
      <vt:lpstr>Stage 2 </vt:lpstr>
      <vt:lpstr>Next Steps </vt:lpstr>
    </vt:vector>
  </TitlesOfParts>
  <Company>Broxtowe Borough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Thompson, Mark</dc:creator>
  <cp:lastModifiedBy>Saunders, Steffan</cp:lastModifiedBy>
  <cp:revision>27</cp:revision>
  <dcterms:created xsi:type="dcterms:W3CDTF">2020-03-30T09:11:17Z</dcterms:created>
  <dcterms:modified xsi:type="dcterms:W3CDTF">2020-05-07T10:32:34Z</dcterms:modified>
</cp:coreProperties>
</file>