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3"/>
  </p:notesMasterIdLst>
  <p:sldIdLst>
    <p:sldId id="437" r:id="rId2"/>
    <p:sldId id="451" r:id="rId3"/>
    <p:sldId id="459" r:id="rId4"/>
    <p:sldId id="460" r:id="rId5"/>
    <p:sldId id="461" r:id="rId6"/>
    <p:sldId id="462" r:id="rId7"/>
    <p:sldId id="464" r:id="rId8"/>
    <p:sldId id="465" r:id="rId9"/>
    <p:sldId id="466" r:id="rId10"/>
    <p:sldId id="467" r:id="rId11"/>
    <p:sldId id="46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tthew Grant" initials="MG" lastIdx="3" clrIdx="0">
    <p:extLst>
      <p:ext uri="{19B8F6BF-5375-455C-9EA6-DF929625EA0E}">
        <p15:presenceInfo xmlns:p15="http://schemas.microsoft.com/office/powerpoint/2012/main" userId="S-1-5-21-3388933763-2387696048-3050347461-51255" providerId="AD"/>
      </p:ext>
    </p:extLst>
  </p:cmAuthor>
  <p:cmAuthor id="2" name="Chris Henning" initials="CH" lastIdx="5" clrIdx="1">
    <p:extLst>
      <p:ext uri="{19B8F6BF-5375-455C-9EA6-DF929625EA0E}">
        <p15:presenceInfo xmlns:p15="http://schemas.microsoft.com/office/powerpoint/2012/main" userId="S-1-5-21-3388933763-2387696048-3050347461-608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D050"/>
    <a:srgbClr val="CDDDAC"/>
    <a:srgbClr val="DCC4ED"/>
    <a:srgbClr val="E69A92"/>
    <a:srgbClr val="C00101"/>
    <a:srgbClr val="844DAD"/>
    <a:srgbClr val="E4A441"/>
    <a:srgbClr val="9BA87F"/>
    <a:srgbClr val="00547E"/>
    <a:srgbClr val="EC0B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40" autoAdjust="0"/>
    <p:restoredTop sz="76977" autoAdjust="0"/>
  </p:normalViewPr>
  <p:slideViewPr>
    <p:cSldViewPr>
      <p:cViewPr varScale="1">
        <p:scale>
          <a:sx n="66" d="100"/>
          <a:sy n="66" d="100"/>
        </p:scale>
        <p:origin x="1836" y="9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276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2ECD87-6E05-4FD5-8191-96F621E9F67C}" type="datetimeFigureOut">
              <a:rPr lang="en-GB" smtClean="0"/>
              <a:t>09/03/2023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088958-254C-436B-AD03-8B22BF56F9FF}" type="slidenum">
              <a:rPr lang="en-GB" smtClean="0"/>
              <a:t>‹#›</a:t>
            </a:fld>
            <a:endParaRPr lang="en-GB"/>
          </a:p>
        </p:txBody>
      </p:sp>
    </p:spTree>
    <p:extLst>
      <p:ext uri="{BB962C8B-B14F-4D97-AF65-F5344CB8AC3E}">
        <p14:creationId xmlns:p14="http://schemas.microsoft.com/office/powerpoint/2010/main" val="2080615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4088958-254C-436B-AD03-8B22BF56F9FF}" type="slidenum">
              <a:rPr lang="en-GB" smtClean="0"/>
              <a:t>1</a:t>
            </a:fld>
            <a:endParaRPr lang="en-GB"/>
          </a:p>
        </p:txBody>
      </p:sp>
    </p:spTree>
    <p:extLst>
      <p:ext uri="{BB962C8B-B14F-4D97-AF65-F5344CB8AC3E}">
        <p14:creationId xmlns:p14="http://schemas.microsoft.com/office/powerpoint/2010/main" val="2786464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4088958-254C-436B-AD03-8B22BF56F9FF}" type="slidenum">
              <a:rPr lang="en-GB" smtClean="0"/>
              <a:t>6</a:t>
            </a:fld>
            <a:endParaRPr lang="en-GB"/>
          </a:p>
        </p:txBody>
      </p:sp>
    </p:spTree>
    <p:extLst>
      <p:ext uri="{BB962C8B-B14F-4D97-AF65-F5344CB8AC3E}">
        <p14:creationId xmlns:p14="http://schemas.microsoft.com/office/powerpoint/2010/main" val="2142747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78F8FBA-85B2-48AA-A8D4-3B454CAC32A9}" type="datetimeFigureOut">
              <a:rPr lang="en-GB" smtClean="0"/>
              <a:t>09/03/2023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E56CFB-6031-40E8-8900-5D559298CC0D}" type="slidenum">
              <a:rPr lang="en-GB" smtClean="0"/>
              <a:t>‹#›</a:t>
            </a:fld>
            <a:endParaRPr lang="en-GB"/>
          </a:p>
        </p:txBody>
      </p:sp>
    </p:spTree>
    <p:extLst>
      <p:ext uri="{BB962C8B-B14F-4D97-AF65-F5344CB8AC3E}">
        <p14:creationId xmlns:p14="http://schemas.microsoft.com/office/powerpoint/2010/main" val="3465332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78F8FBA-85B2-48AA-A8D4-3B454CAC32A9}" type="datetimeFigureOut">
              <a:rPr lang="en-GB" smtClean="0"/>
              <a:t>09/03/2023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E56CFB-6031-40E8-8900-5D559298CC0D}" type="slidenum">
              <a:rPr lang="en-GB" smtClean="0"/>
              <a:t>‹#›</a:t>
            </a:fld>
            <a:endParaRPr lang="en-GB"/>
          </a:p>
        </p:txBody>
      </p:sp>
    </p:spTree>
    <p:extLst>
      <p:ext uri="{BB962C8B-B14F-4D97-AF65-F5344CB8AC3E}">
        <p14:creationId xmlns:p14="http://schemas.microsoft.com/office/powerpoint/2010/main" val="730915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78F8FBA-85B2-48AA-A8D4-3B454CAC32A9}" type="datetimeFigureOut">
              <a:rPr lang="en-GB" smtClean="0"/>
              <a:t>09/03/2023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E56CFB-6031-40E8-8900-5D559298CC0D}" type="slidenum">
              <a:rPr lang="en-GB" smtClean="0"/>
              <a:t>‹#›</a:t>
            </a:fld>
            <a:endParaRPr lang="en-GB"/>
          </a:p>
        </p:txBody>
      </p:sp>
    </p:spTree>
    <p:extLst>
      <p:ext uri="{BB962C8B-B14F-4D97-AF65-F5344CB8AC3E}">
        <p14:creationId xmlns:p14="http://schemas.microsoft.com/office/powerpoint/2010/main" val="1325496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78F8FBA-85B2-48AA-A8D4-3B454CAC32A9}" type="datetimeFigureOut">
              <a:rPr lang="en-GB" smtClean="0"/>
              <a:t>09/03/2023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E56CFB-6031-40E8-8900-5D559298CC0D}" type="slidenum">
              <a:rPr lang="en-GB" smtClean="0"/>
              <a:t>‹#›</a:t>
            </a:fld>
            <a:endParaRPr lang="en-GB"/>
          </a:p>
        </p:txBody>
      </p:sp>
    </p:spTree>
    <p:extLst>
      <p:ext uri="{BB962C8B-B14F-4D97-AF65-F5344CB8AC3E}">
        <p14:creationId xmlns:p14="http://schemas.microsoft.com/office/powerpoint/2010/main" val="1442651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8F8FBA-85B2-48AA-A8D4-3B454CAC32A9}" type="datetimeFigureOut">
              <a:rPr lang="en-GB" smtClean="0"/>
              <a:t>09/03/2023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E56CFB-6031-40E8-8900-5D559298CC0D}" type="slidenum">
              <a:rPr lang="en-GB" smtClean="0"/>
              <a:t>‹#›</a:t>
            </a:fld>
            <a:endParaRPr lang="en-GB"/>
          </a:p>
        </p:txBody>
      </p:sp>
    </p:spTree>
    <p:extLst>
      <p:ext uri="{BB962C8B-B14F-4D97-AF65-F5344CB8AC3E}">
        <p14:creationId xmlns:p14="http://schemas.microsoft.com/office/powerpoint/2010/main" val="1387745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78F8FBA-85B2-48AA-A8D4-3B454CAC32A9}" type="datetimeFigureOut">
              <a:rPr lang="en-GB" smtClean="0"/>
              <a:t>09/03/2023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E56CFB-6031-40E8-8900-5D559298CC0D}" type="slidenum">
              <a:rPr lang="en-GB" smtClean="0"/>
              <a:t>‹#›</a:t>
            </a:fld>
            <a:endParaRPr lang="en-GB"/>
          </a:p>
        </p:txBody>
      </p:sp>
    </p:spTree>
    <p:extLst>
      <p:ext uri="{BB962C8B-B14F-4D97-AF65-F5344CB8AC3E}">
        <p14:creationId xmlns:p14="http://schemas.microsoft.com/office/powerpoint/2010/main" val="4140075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78F8FBA-85B2-48AA-A8D4-3B454CAC32A9}" type="datetimeFigureOut">
              <a:rPr lang="en-GB" smtClean="0"/>
              <a:t>09/03/2023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BE56CFB-6031-40E8-8900-5D559298CC0D}" type="slidenum">
              <a:rPr lang="en-GB" smtClean="0"/>
              <a:t>‹#›</a:t>
            </a:fld>
            <a:endParaRPr lang="en-GB"/>
          </a:p>
        </p:txBody>
      </p:sp>
    </p:spTree>
    <p:extLst>
      <p:ext uri="{BB962C8B-B14F-4D97-AF65-F5344CB8AC3E}">
        <p14:creationId xmlns:p14="http://schemas.microsoft.com/office/powerpoint/2010/main" val="3371551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78F8FBA-85B2-48AA-A8D4-3B454CAC32A9}" type="datetimeFigureOut">
              <a:rPr lang="en-GB" smtClean="0"/>
              <a:t>09/03/2023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BE56CFB-6031-40E8-8900-5D559298CC0D}" type="slidenum">
              <a:rPr lang="en-GB" smtClean="0"/>
              <a:t>‹#›</a:t>
            </a:fld>
            <a:endParaRPr lang="en-GB"/>
          </a:p>
        </p:txBody>
      </p:sp>
    </p:spTree>
    <p:extLst>
      <p:ext uri="{BB962C8B-B14F-4D97-AF65-F5344CB8AC3E}">
        <p14:creationId xmlns:p14="http://schemas.microsoft.com/office/powerpoint/2010/main" val="3529552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8F8FBA-85B2-48AA-A8D4-3B454CAC32A9}" type="datetimeFigureOut">
              <a:rPr lang="en-GB" smtClean="0"/>
              <a:t>09/03/2023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BE56CFB-6031-40E8-8900-5D559298CC0D}" type="slidenum">
              <a:rPr lang="en-GB" smtClean="0"/>
              <a:t>‹#›</a:t>
            </a:fld>
            <a:endParaRPr lang="en-GB"/>
          </a:p>
        </p:txBody>
      </p:sp>
    </p:spTree>
    <p:extLst>
      <p:ext uri="{BB962C8B-B14F-4D97-AF65-F5344CB8AC3E}">
        <p14:creationId xmlns:p14="http://schemas.microsoft.com/office/powerpoint/2010/main" val="1511993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8F8FBA-85B2-48AA-A8D4-3B454CAC32A9}" type="datetimeFigureOut">
              <a:rPr lang="en-GB" smtClean="0"/>
              <a:t>09/03/2023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E56CFB-6031-40E8-8900-5D559298CC0D}" type="slidenum">
              <a:rPr lang="en-GB" smtClean="0"/>
              <a:t>‹#›</a:t>
            </a:fld>
            <a:endParaRPr lang="en-GB"/>
          </a:p>
        </p:txBody>
      </p:sp>
    </p:spTree>
    <p:extLst>
      <p:ext uri="{BB962C8B-B14F-4D97-AF65-F5344CB8AC3E}">
        <p14:creationId xmlns:p14="http://schemas.microsoft.com/office/powerpoint/2010/main" val="2787908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8F8FBA-85B2-48AA-A8D4-3B454CAC32A9}" type="datetimeFigureOut">
              <a:rPr lang="en-GB" smtClean="0"/>
              <a:t>09/03/2023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E56CFB-6031-40E8-8900-5D559298CC0D}" type="slidenum">
              <a:rPr lang="en-GB" smtClean="0"/>
              <a:t>‹#›</a:t>
            </a:fld>
            <a:endParaRPr lang="en-GB"/>
          </a:p>
        </p:txBody>
      </p:sp>
    </p:spTree>
    <p:extLst>
      <p:ext uri="{BB962C8B-B14F-4D97-AF65-F5344CB8AC3E}">
        <p14:creationId xmlns:p14="http://schemas.microsoft.com/office/powerpoint/2010/main" val="2112057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8F8FBA-85B2-48AA-A8D4-3B454CAC32A9}" type="datetimeFigureOut">
              <a:rPr lang="en-GB" smtClean="0"/>
              <a:t>09/03/2023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E56CFB-6031-40E8-8900-5D559298CC0D}" type="slidenum">
              <a:rPr lang="en-GB" smtClean="0"/>
              <a:t>‹#›</a:t>
            </a:fld>
            <a:endParaRPr lang="en-GB"/>
          </a:p>
        </p:txBody>
      </p:sp>
    </p:spTree>
    <p:extLst>
      <p:ext uri="{BB962C8B-B14F-4D97-AF65-F5344CB8AC3E}">
        <p14:creationId xmlns:p14="http://schemas.microsoft.com/office/powerpoint/2010/main" val="4177290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19400" y="1268760"/>
            <a:ext cx="91440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4000" b="1" dirty="0" smtClean="0">
                <a:solidFill>
                  <a:schemeClr val="bg1">
                    <a:lumMod val="50000"/>
                  </a:schemeClr>
                </a:solidFill>
                <a:latin typeface="Arial" panose="020B0604020202020204" pitchFamily="34" charset="0"/>
                <a:cs typeface="Arial" panose="020B0604020202020204" pitchFamily="34" charset="0"/>
              </a:rPr>
              <a:t>Levelling-up and Regeneration Bill and reforms to national planning policy</a:t>
            </a:r>
          </a:p>
        </p:txBody>
      </p:sp>
      <p:sp>
        <p:nvSpPr>
          <p:cNvPr id="8" name="Title 1">
            <a:extLst>
              <a:ext uri="{FF2B5EF4-FFF2-40B4-BE49-F238E27FC236}">
                <a16:creationId xmlns:a16="http://schemas.microsoft.com/office/drawing/2014/main" id="{26A3253A-4DA2-46F3-9F46-BE0F3A2D5A5A}"/>
              </a:ext>
            </a:extLst>
          </p:cNvPr>
          <p:cNvSpPr txBox="1">
            <a:spLocks/>
          </p:cNvSpPr>
          <p:nvPr/>
        </p:nvSpPr>
        <p:spPr>
          <a:xfrm>
            <a:off x="251520" y="5814134"/>
            <a:ext cx="6724838"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GB" sz="3600" dirty="0">
              <a:solidFill>
                <a:srgbClr val="595959"/>
              </a:solidFill>
              <a:latin typeface="Arial" panose="020B0604020202020204" pitchFamily="34" charset="0"/>
              <a:cs typeface="Arial" panose="020B0604020202020204" pitchFamily="34" charset="0"/>
            </a:endParaRPr>
          </a:p>
        </p:txBody>
      </p:sp>
      <p:pic>
        <p:nvPicPr>
          <p:cNvPr id="1026" name="Picture 2" descr="Woman hand ripping white paper on gray background stock photo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59079" y="3205404"/>
            <a:ext cx="4517279" cy="26087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14049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361" y="100511"/>
            <a:ext cx="8229600" cy="1143000"/>
          </a:xfrm>
        </p:spPr>
        <p:txBody>
          <a:bodyPr>
            <a:normAutofit/>
          </a:bodyPr>
          <a:lstStyle/>
          <a:p>
            <a:r>
              <a:rPr lang="en-GB" sz="3600" b="1" dirty="0" smtClean="0">
                <a:solidFill>
                  <a:schemeClr val="tx1">
                    <a:lumMod val="50000"/>
                    <a:lumOff val="50000"/>
                  </a:schemeClr>
                </a:solidFill>
                <a:latin typeface="Arial" panose="020B0604020202020204" pitchFamily="34" charset="0"/>
                <a:cs typeface="Arial" panose="020B0604020202020204" pitchFamily="34" charset="0"/>
              </a:rPr>
              <a:t>Further Changes</a:t>
            </a:r>
            <a:endParaRPr lang="en-GB" sz="3600" b="1"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95536" y="1360577"/>
            <a:ext cx="5112568" cy="4525963"/>
          </a:xfrm>
        </p:spPr>
        <p:txBody>
          <a:bodyPr>
            <a:normAutofit/>
          </a:bodyPr>
          <a:lstStyle/>
          <a:p>
            <a:pPr>
              <a:spcAft>
                <a:spcPts val="800"/>
              </a:spcAft>
            </a:pPr>
            <a:r>
              <a:rPr lang="en-GB" sz="2000" dirty="0">
                <a:solidFill>
                  <a:schemeClr val="bg1">
                    <a:lumMod val="50000"/>
                  </a:schemeClr>
                </a:solidFill>
                <a:latin typeface="Arial" panose="020B0604020202020204" pitchFamily="34" charset="0"/>
                <a:cs typeface="Arial" panose="020B0604020202020204" pitchFamily="34" charset="0"/>
              </a:rPr>
              <a:t> </a:t>
            </a:r>
            <a:r>
              <a:rPr lang="en-GB" sz="2400" dirty="0">
                <a:solidFill>
                  <a:schemeClr val="bg1">
                    <a:lumMod val="50000"/>
                  </a:schemeClr>
                </a:solidFill>
                <a:latin typeface="Arial" panose="020B0604020202020204" pitchFamily="34" charset="0"/>
                <a:cs typeface="Arial" panose="020B0604020202020204" pitchFamily="34" charset="0"/>
              </a:rPr>
              <a:t>Authorities will be expected to take particular care to ensure that they meet need for </a:t>
            </a:r>
            <a:r>
              <a:rPr lang="en-GB" sz="2400" b="1" dirty="0">
                <a:solidFill>
                  <a:schemeClr val="bg1">
                    <a:lumMod val="50000"/>
                  </a:schemeClr>
                </a:solidFill>
                <a:latin typeface="Arial" panose="020B0604020202020204" pitchFamily="34" charset="0"/>
                <a:cs typeface="Arial" panose="020B0604020202020204" pitchFamily="34" charset="0"/>
              </a:rPr>
              <a:t>retirement housing, housing-with-care and care homes</a:t>
            </a:r>
            <a:r>
              <a:rPr lang="en-GB" sz="2400" b="1" dirty="0" smtClean="0">
                <a:solidFill>
                  <a:schemeClr val="bg1">
                    <a:lumMod val="50000"/>
                  </a:schemeClr>
                </a:solidFill>
                <a:latin typeface="Arial" panose="020B0604020202020204" pitchFamily="34" charset="0"/>
                <a:cs typeface="Arial" panose="020B0604020202020204" pitchFamily="34" charset="0"/>
              </a:rPr>
              <a:t>.</a:t>
            </a:r>
          </a:p>
          <a:p>
            <a:pPr>
              <a:spcAft>
                <a:spcPts val="800"/>
              </a:spcAft>
            </a:pPr>
            <a:r>
              <a:rPr lang="en-GB" sz="2400" dirty="0" smtClean="0">
                <a:solidFill>
                  <a:schemeClr val="bg1">
                    <a:lumMod val="50000"/>
                  </a:schemeClr>
                </a:solidFill>
                <a:latin typeface="Arial" panose="020B0604020202020204" pitchFamily="34" charset="0"/>
                <a:cs typeface="Arial" panose="020B0604020202020204" pitchFamily="34" charset="0"/>
              </a:rPr>
              <a:t>Planning </a:t>
            </a:r>
            <a:r>
              <a:rPr lang="en-GB" sz="2400" dirty="0">
                <a:solidFill>
                  <a:schemeClr val="bg1">
                    <a:lumMod val="50000"/>
                  </a:schemeClr>
                </a:solidFill>
                <a:latin typeface="Arial" panose="020B0604020202020204" pitchFamily="34" charset="0"/>
                <a:cs typeface="Arial" panose="020B0604020202020204" pitchFamily="34" charset="0"/>
              </a:rPr>
              <a:t>for provision of </a:t>
            </a:r>
            <a:r>
              <a:rPr lang="en-GB" sz="2400" b="1" dirty="0">
                <a:solidFill>
                  <a:schemeClr val="bg1">
                    <a:lumMod val="50000"/>
                  </a:schemeClr>
                </a:solidFill>
                <a:latin typeface="Arial" panose="020B0604020202020204" pitchFamily="34" charset="0"/>
                <a:cs typeface="Arial" panose="020B0604020202020204" pitchFamily="34" charset="0"/>
              </a:rPr>
              <a:t>social rent </a:t>
            </a:r>
            <a:r>
              <a:rPr lang="en-GB" sz="2400" dirty="0">
                <a:solidFill>
                  <a:schemeClr val="bg1">
                    <a:lumMod val="50000"/>
                  </a:schemeClr>
                </a:solidFill>
                <a:latin typeface="Arial" panose="020B0604020202020204" pitchFamily="34" charset="0"/>
                <a:cs typeface="Arial" panose="020B0604020202020204" pitchFamily="34" charset="0"/>
              </a:rPr>
              <a:t>homes is to be given higher priority in the </a:t>
            </a:r>
            <a:r>
              <a:rPr lang="en-GB" sz="2400" dirty="0" smtClean="0">
                <a:solidFill>
                  <a:schemeClr val="bg1">
                    <a:lumMod val="50000"/>
                  </a:schemeClr>
                </a:solidFill>
                <a:latin typeface="Arial" panose="020B0604020202020204" pitchFamily="34" charset="0"/>
                <a:cs typeface="Arial" panose="020B0604020202020204" pitchFamily="34" charset="0"/>
              </a:rPr>
              <a:t>NPPF.</a:t>
            </a:r>
          </a:p>
          <a:p>
            <a:r>
              <a:rPr lang="en-GB" sz="2400" b="1" dirty="0">
                <a:solidFill>
                  <a:schemeClr val="bg1">
                    <a:lumMod val="50000"/>
                  </a:schemeClr>
                </a:solidFill>
                <a:latin typeface="Arial" panose="020B0604020202020204" pitchFamily="34" charset="0"/>
                <a:cs typeface="Arial" panose="020B0604020202020204" pitchFamily="34" charset="0"/>
              </a:rPr>
              <a:t>Mansard roofs </a:t>
            </a:r>
            <a:r>
              <a:rPr lang="en-GB" sz="2400" dirty="0">
                <a:solidFill>
                  <a:schemeClr val="bg1">
                    <a:lumMod val="50000"/>
                  </a:schemeClr>
                </a:solidFill>
                <a:latin typeface="Arial" panose="020B0604020202020204" pitchFamily="34" charset="0"/>
                <a:cs typeface="Arial" panose="020B0604020202020204" pitchFamily="34" charset="0"/>
              </a:rPr>
              <a:t>would be encouraged. </a:t>
            </a:r>
          </a:p>
          <a:p>
            <a:endParaRPr lang="en-GB" sz="2400" dirty="0">
              <a:solidFill>
                <a:schemeClr val="bg1">
                  <a:lumMod val="50000"/>
                </a:schemeClr>
              </a:solidFill>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p:txBody>
      </p:sp>
      <p:pic>
        <p:nvPicPr>
          <p:cNvPr id="1026" name="Picture 2" descr="mansard roof"/>
          <p:cNvPicPr>
            <a:picLocks noChangeAspect="1" noChangeArrowheads="1"/>
          </p:cNvPicPr>
          <p:nvPr/>
        </p:nvPicPr>
        <p:blipFill rotWithShape="1">
          <a:blip r:embed="rId2">
            <a:extLst>
              <a:ext uri="{28A0092B-C50C-407E-A947-70E740481C1C}">
                <a14:useLocalDpi xmlns:a14="http://schemas.microsoft.com/office/drawing/2010/main" val="0"/>
              </a:ext>
            </a:extLst>
          </a:blip>
          <a:srcRect b="10051"/>
          <a:stretch/>
        </p:blipFill>
        <p:spPr bwMode="auto">
          <a:xfrm>
            <a:off x="5132082" y="2024186"/>
            <a:ext cx="3810000" cy="2570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32904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9611" y="442552"/>
            <a:ext cx="8229600" cy="1143000"/>
          </a:xfrm>
        </p:spPr>
        <p:txBody>
          <a:bodyPr>
            <a:normAutofit/>
          </a:bodyPr>
          <a:lstStyle/>
          <a:p>
            <a:r>
              <a:rPr lang="en-GB" sz="3600" b="1" dirty="0" smtClean="0">
                <a:solidFill>
                  <a:schemeClr val="tx1">
                    <a:lumMod val="50000"/>
                    <a:lumOff val="50000"/>
                  </a:schemeClr>
                </a:solidFill>
                <a:latin typeface="Arial" panose="020B0604020202020204" pitchFamily="34" charset="0"/>
                <a:cs typeface="Arial" panose="020B0604020202020204" pitchFamily="34" charset="0"/>
              </a:rPr>
              <a:t>Next Steps</a:t>
            </a:r>
            <a:endParaRPr lang="en-GB" sz="3600" b="1"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2259178"/>
            <a:ext cx="8229600" cy="4525963"/>
          </a:xfrm>
        </p:spPr>
        <p:txBody>
          <a:bodyPr>
            <a:normAutofit/>
          </a:bodyPr>
          <a:lstStyle/>
          <a:p>
            <a:pPr marL="0" indent="0">
              <a:buNone/>
            </a:pPr>
            <a:r>
              <a:rPr lang="en-GB" dirty="0" smtClean="0">
                <a:solidFill>
                  <a:schemeClr val="bg1">
                    <a:lumMod val="50000"/>
                  </a:schemeClr>
                </a:solidFill>
                <a:latin typeface="Arial" panose="020B0604020202020204" pitchFamily="34" charset="0"/>
                <a:cs typeface="Arial" panose="020B0604020202020204" pitchFamily="34" charset="0"/>
              </a:rPr>
              <a:t>The </a:t>
            </a:r>
            <a:r>
              <a:rPr lang="en-GB" dirty="0">
                <a:solidFill>
                  <a:schemeClr val="bg1">
                    <a:lumMod val="50000"/>
                  </a:schemeClr>
                </a:solidFill>
                <a:latin typeface="Arial" panose="020B0604020202020204" pitchFamily="34" charset="0"/>
                <a:cs typeface="Arial" panose="020B0604020202020204" pitchFamily="34" charset="0"/>
              </a:rPr>
              <a:t>government also promises a wider review of the NPPF, to follow Royal Assent of the Levelling Up and Regeneration Bill. </a:t>
            </a:r>
            <a:endParaRPr lang="en-GB" dirty="0" smtClean="0">
              <a:solidFill>
                <a:schemeClr val="bg1">
                  <a:lumMod val="50000"/>
                </a:schemeClr>
              </a:solidFill>
              <a:latin typeface="Arial" panose="020B0604020202020204" pitchFamily="34" charset="0"/>
              <a:cs typeface="Arial" panose="020B0604020202020204" pitchFamily="34" charset="0"/>
            </a:endParaRPr>
          </a:p>
          <a:p>
            <a:pPr marL="0" indent="0">
              <a:buNone/>
            </a:pPr>
            <a:endParaRPr lang="en-GB" dirty="0">
              <a:solidFill>
                <a:schemeClr val="bg1">
                  <a:lumMod val="50000"/>
                </a:schemeClr>
              </a:solidFill>
              <a:latin typeface="Arial" panose="020B0604020202020204" pitchFamily="34" charset="0"/>
              <a:cs typeface="Arial" panose="020B0604020202020204" pitchFamily="34" charset="0"/>
            </a:endParaRPr>
          </a:p>
          <a:p>
            <a:pPr marL="0" indent="0">
              <a:buNone/>
            </a:pPr>
            <a:r>
              <a:rPr lang="en-GB" i="1" dirty="0" smtClean="0">
                <a:solidFill>
                  <a:schemeClr val="bg1">
                    <a:lumMod val="50000"/>
                  </a:schemeClr>
                </a:solidFill>
                <a:latin typeface="Arial" panose="020B0604020202020204" pitchFamily="34" charset="0"/>
                <a:cs typeface="Arial" panose="020B0604020202020204" pitchFamily="34" charset="0"/>
              </a:rPr>
              <a:t>“</a:t>
            </a:r>
            <a:r>
              <a:rPr lang="en-GB" i="1" dirty="0">
                <a:solidFill>
                  <a:schemeClr val="bg1">
                    <a:lumMod val="50000"/>
                  </a:schemeClr>
                </a:solidFill>
                <a:latin typeface="Arial" panose="020B0604020202020204" pitchFamily="34" charset="0"/>
                <a:cs typeface="Arial" panose="020B0604020202020204" pitchFamily="34" charset="0"/>
              </a:rPr>
              <a:t>The government will consult on the detail of these wider changes next year, reflecting responses to this </a:t>
            </a:r>
            <a:r>
              <a:rPr lang="en-GB" i="1" dirty="0" smtClean="0">
                <a:solidFill>
                  <a:schemeClr val="bg1">
                    <a:lumMod val="50000"/>
                  </a:schemeClr>
                </a:solidFill>
                <a:latin typeface="Arial" panose="020B0604020202020204" pitchFamily="34" charset="0"/>
                <a:cs typeface="Arial" panose="020B0604020202020204" pitchFamily="34" charset="0"/>
              </a:rPr>
              <a:t>consultation.”</a:t>
            </a:r>
            <a:endParaRPr lang="en-GB" dirty="0">
              <a:solidFill>
                <a:schemeClr val="bg1">
                  <a:lumMod val="50000"/>
                </a:schemeClr>
              </a:solidFill>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p:txBody>
      </p:sp>
      <p:pic>
        <p:nvPicPr>
          <p:cNvPr id="9218" name="Picture 2" descr="6,691 The Next Step Stock Photos, Pictures &amp; Royalty-Free Images - iStock |  Taking the next step, Take the next ste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 y="-52561"/>
            <a:ext cx="3200401" cy="2133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58859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780" y="0"/>
            <a:ext cx="8229600" cy="2094719"/>
          </a:xfrm>
        </p:spPr>
        <p:txBody>
          <a:bodyPr>
            <a:normAutofit/>
          </a:bodyPr>
          <a:lstStyle/>
          <a:p>
            <a:r>
              <a:rPr lang="en-GB" sz="3600" b="1" dirty="0" smtClean="0">
                <a:solidFill>
                  <a:schemeClr val="tx1">
                    <a:lumMod val="50000"/>
                    <a:lumOff val="50000"/>
                  </a:schemeClr>
                </a:solidFill>
                <a:latin typeface="Arial" panose="020B0604020202020204" pitchFamily="34" charset="0"/>
                <a:cs typeface="Arial" panose="020B0604020202020204" pitchFamily="34" charset="0"/>
              </a:rPr>
              <a:t>Overview of the </a:t>
            </a:r>
            <a:br>
              <a:rPr lang="en-GB" sz="3600" b="1" dirty="0" smtClean="0">
                <a:solidFill>
                  <a:schemeClr val="tx1">
                    <a:lumMod val="50000"/>
                    <a:lumOff val="50000"/>
                  </a:schemeClr>
                </a:solidFill>
                <a:latin typeface="Arial" panose="020B0604020202020204" pitchFamily="34" charset="0"/>
                <a:cs typeface="Arial" panose="020B0604020202020204" pitchFamily="34" charset="0"/>
              </a:rPr>
            </a:br>
            <a:r>
              <a:rPr lang="en-GB" sz="3600" b="1" dirty="0" smtClean="0">
                <a:solidFill>
                  <a:schemeClr val="tx1">
                    <a:lumMod val="50000"/>
                    <a:lumOff val="50000"/>
                  </a:schemeClr>
                </a:solidFill>
                <a:latin typeface="Arial" panose="020B0604020202020204" pitchFamily="34" charset="0"/>
                <a:cs typeface="Arial" panose="020B0604020202020204" pitchFamily="34" charset="0"/>
              </a:rPr>
              <a:t>changes</a:t>
            </a:r>
            <a:endParaRPr lang="en-GB" sz="3600" b="1"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50639" y="2924944"/>
            <a:ext cx="8229600" cy="4525963"/>
          </a:xfrm>
        </p:spPr>
        <p:txBody>
          <a:bodyPr/>
          <a:lstStyle/>
          <a:p>
            <a:pPr>
              <a:spcAft>
                <a:spcPts val="800"/>
              </a:spcAft>
            </a:pPr>
            <a:r>
              <a:rPr lang="en-GB" dirty="0" smtClean="0">
                <a:solidFill>
                  <a:schemeClr val="bg1">
                    <a:lumMod val="50000"/>
                  </a:schemeClr>
                </a:solidFill>
                <a:latin typeface="Arial" panose="020B0604020202020204" pitchFamily="34" charset="0"/>
                <a:cs typeface="Arial" panose="020B0604020202020204" pitchFamily="34" charset="0"/>
              </a:rPr>
              <a:t>Views sought on:</a:t>
            </a:r>
          </a:p>
          <a:p>
            <a:pPr lvl="1">
              <a:buFont typeface="Courier New" panose="02070309020205020404" pitchFamily="49" charset="0"/>
              <a:buChar char="o"/>
            </a:pPr>
            <a:r>
              <a:rPr lang="en-GB" dirty="0" smtClean="0">
                <a:solidFill>
                  <a:schemeClr val="bg1">
                    <a:lumMod val="50000"/>
                  </a:schemeClr>
                </a:solidFill>
                <a:latin typeface="Arial" panose="020B0604020202020204" pitchFamily="34" charset="0"/>
                <a:cs typeface="Arial" panose="020B0604020202020204" pitchFamily="34" charset="0"/>
              </a:rPr>
              <a:t>Planning Changes in the </a:t>
            </a:r>
            <a:r>
              <a:rPr lang="en-GB" b="1" dirty="0" smtClean="0">
                <a:solidFill>
                  <a:schemeClr val="bg1">
                    <a:lumMod val="50000"/>
                  </a:schemeClr>
                </a:solidFill>
                <a:latin typeface="Arial" panose="020B0604020202020204" pitchFamily="34" charset="0"/>
                <a:cs typeface="Arial" panose="020B0604020202020204" pitchFamily="34" charset="0"/>
              </a:rPr>
              <a:t>LURB</a:t>
            </a:r>
          </a:p>
          <a:p>
            <a:pPr lvl="1">
              <a:buFont typeface="Courier New" panose="02070309020205020404" pitchFamily="49" charset="0"/>
              <a:buChar char="o"/>
            </a:pPr>
            <a:r>
              <a:rPr lang="en-GB" dirty="0" smtClean="0">
                <a:solidFill>
                  <a:schemeClr val="bg1">
                    <a:lumMod val="50000"/>
                  </a:schemeClr>
                </a:solidFill>
                <a:latin typeface="Arial" panose="020B0604020202020204" pitchFamily="34" charset="0"/>
                <a:cs typeface="Arial" panose="020B0604020202020204" pitchFamily="34" charset="0"/>
              </a:rPr>
              <a:t>Track-change version of the </a:t>
            </a:r>
            <a:r>
              <a:rPr lang="en-GB" b="1" dirty="0" smtClean="0">
                <a:solidFill>
                  <a:schemeClr val="bg1">
                    <a:lumMod val="50000"/>
                  </a:schemeClr>
                </a:solidFill>
                <a:latin typeface="Arial" panose="020B0604020202020204" pitchFamily="34" charset="0"/>
                <a:cs typeface="Arial" panose="020B0604020202020204" pitchFamily="34" charset="0"/>
              </a:rPr>
              <a:t>NPPF</a:t>
            </a:r>
          </a:p>
          <a:p>
            <a:pPr lvl="1">
              <a:buFont typeface="Courier New" panose="02070309020205020404" pitchFamily="49" charset="0"/>
              <a:buChar char="o"/>
            </a:pPr>
            <a:r>
              <a:rPr lang="en-GB" dirty="0" smtClean="0">
                <a:solidFill>
                  <a:schemeClr val="bg1">
                    <a:lumMod val="50000"/>
                  </a:schemeClr>
                </a:solidFill>
                <a:latin typeface="Arial" panose="020B0604020202020204" pitchFamily="34" charset="0"/>
                <a:cs typeface="Arial" panose="020B0604020202020204" pitchFamily="34" charset="0"/>
              </a:rPr>
              <a:t>Canvassing opinion on proposed approach to preparing </a:t>
            </a:r>
            <a:r>
              <a:rPr lang="en-GB" b="1" dirty="0" smtClean="0">
                <a:solidFill>
                  <a:schemeClr val="bg1">
                    <a:lumMod val="50000"/>
                  </a:schemeClr>
                </a:solidFill>
                <a:latin typeface="Arial" panose="020B0604020202020204" pitchFamily="34" charset="0"/>
                <a:cs typeface="Arial" panose="020B0604020202020204" pitchFamily="34" charset="0"/>
              </a:rPr>
              <a:t>National Development </a:t>
            </a:r>
          </a:p>
          <a:p>
            <a:pPr marL="457200" lvl="1" indent="347663">
              <a:buNone/>
            </a:pPr>
            <a:r>
              <a:rPr lang="en-GB" b="1" dirty="0" smtClean="0">
                <a:solidFill>
                  <a:schemeClr val="bg1">
                    <a:lumMod val="50000"/>
                  </a:schemeClr>
                </a:solidFill>
                <a:latin typeface="Arial" panose="020B0604020202020204" pitchFamily="34" charset="0"/>
                <a:cs typeface="Arial" panose="020B0604020202020204" pitchFamily="34" charset="0"/>
              </a:rPr>
              <a:t>Management Policies</a:t>
            </a:r>
            <a:endParaRPr lang="en-GB" b="1" dirty="0">
              <a:solidFill>
                <a:schemeClr val="bg1">
                  <a:lumMod val="50000"/>
                </a:schemeClr>
              </a:solidFill>
              <a:latin typeface="Arial" panose="020B0604020202020204" pitchFamily="34" charset="0"/>
              <a:cs typeface="Arial" panose="020B0604020202020204" pitchFamily="34" charset="0"/>
            </a:endParaRPr>
          </a:p>
        </p:txBody>
      </p:sp>
      <p:pic>
        <p:nvPicPr>
          <p:cNvPr id="2050" name="Picture 2" descr="217,292 Overview Images, Stock Photos &amp; Vectors | Shutterstock"/>
          <p:cNvPicPr>
            <a:picLocks noChangeAspect="1" noChangeArrowheads="1"/>
          </p:cNvPicPr>
          <p:nvPr/>
        </p:nvPicPr>
        <p:blipFill rotWithShape="1">
          <a:blip r:embed="rId2">
            <a:extLst>
              <a:ext uri="{28A0092B-C50C-407E-A947-70E740481C1C}">
                <a14:useLocalDpi xmlns:a14="http://schemas.microsoft.com/office/drawing/2010/main" val="0"/>
              </a:ext>
            </a:extLst>
          </a:blip>
          <a:srcRect b="8358"/>
          <a:stretch/>
        </p:blipFill>
        <p:spPr bwMode="auto">
          <a:xfrm>
            <a:off x="5788253" y="0"/>
            <a:ext cx="3355747" cy="19393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81437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485" y="476672"/>
            <a:ext cx="3825131" cy="1143000"/>
          </a:xfrm>
        </p:spPr>
        <p:txBody>
          <a:bodyPr>
            <a:normAutofit/>
          </a:bodyPr>
          <a:lstStyle/>
          <a:p>
            <a:r>
              <a:rPr lang="en-GB" sz="3600" b="1" dirty="0" smtClean="0">
                <a:solidFill>
                  <a:schemeClr val="tx1">
                    <a:lumMod val="50000"/>
                    <a:lumOff val="50000"/>
                  </a:schemeClr>
                </a:solidFill>
                <a:latin typeface="Arial" panose="020B0604020202020204" pitchFamily="34" charset="0"/>
                <a:cs typeface="Arial" panose="020B0604020202020204" pitchFamily="34" charset="0"/>
              </a:rPr>
              <a:t>Housing Need</a:t>
            </a:r>
            <a:endParaRPr lang="en-GB" sz="3600" b="1"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8072" y="2132856"/>
            <a:ext cx="8229600" cy="4525963"/>
          </a:xfrm>
        </p:spPr>
        <p:txBody>
          <a:bodyPr>
            <a:noAutofit/>
          </a:bodyPr>
          <a:lstStyle/>
          <a:p>
            <a:pPr>
              <a:spcAft>
                <a:spcPts val="800"/>
              </a:spcAft>
            </a:pPr>
            <a:r>
              <a:rPr lang="en-GB" sz="2400" dirty="0" smtClean="0">
                <a:solidFill>
                  <a:schemeClr val="bg1">
                    <a:lumMod val="50000"/>
                  </a:schemeClr>
                </a:solidFill>
                <a:latin typeface="Arial" panose="020B0604020202020204" pitchFamily="34" charset="0"/>
                <a:cs typeface="Arial" panose="020B0604020202020204" pitchFamily="34" charset="0"/>
              </a:rPr>
              <a:t>Govt. will </a:t>
            </a:r>
            <a:r>
              <a:rPr lang="en-GB" sz="2400" b="1" dirty="0" smtClean="0">
                <a:solidFill>
                  <a:schemeClr val="bg1">
                    <a:lumMod val="50000"/>
                  </a:schemeClr>
                </a:solidFill>
                <a:latin typeface="Arial" panose="020B0604020202020204" pitchFamily="34" charset="0"/>
                <a:cs typeface="Arial" panose="020B0604020202020204" pitchFamily="34" charset="0"/>
              </a:rPr>
              <a:t>explore</a:t>
            </a:r>
            <a:r>
              <a:rPr lang="en-GB" sz="2400" dirty="0" smtClean="0">
                <a:solidFill>
                  <a:schemeClr val="bg1">
                    <a:lumMod val="50000"/>
                  </a:schemeClr>
                </a:solidFill>
                <a:latin typeface="Arial" panose="020B0604020202020204" pitchFamily="34" charset="0"/>
                <a:cs typeface="Arial" panose="020B0604020202020204" pitchFamily="34" charset="0"/>
              </a:rPr>
              <a:t> implications for the standard method of new projections </a:t>
            </a:r>
            <a:r>
              <a:rPr lang="en-GB" sz="2400" dirty="0">
                <a:solidFill>
                  <a:schemeClr val="bg1">
                    <a:lumMod val="50000"/>
                  </a:schemeClr>
                </a:solidFill>
                <a:latin typeface="Arial" panose="020B0604020202020204" pitchFamily="34" charset="0"/>
                <a:cs typeface="Arial" panose="020B0604020202020204" pitchFamily="34" charset="0"/>
              </a:rPr>
              <a:t>data based on the 2021 Census, which is due to be published in 2024. </a:t>
            </a:r>
            <a:r>
              <a:rPr lang="en-GB" sz="2400" dirty="0" smtClean="0">
                <a:solidFill>
                  <a:schemeClr val="bg1">
                    <a:lumMod val="50000"/>
                  </a:schemeClr>
                </a:solidFill>
                <a:latin typeface="Arial" panose="020B0604020202020204" pitchFamily="34" charset="0"/>
                <a:cs typeface="Arial" panose="020B0604020202020204" pitchFamily="34" charset="0"/>
              </a:rPr>
              <a:t>- no changes proposed now though. </a:t>
            </a:r>
          </a:p>
          <a:p>
            <a:r>
              <a:rPr lang="en-GB" sz="2400" dirty="0">
                <a:solidFill>
                  <a:schemeClr val="bg1">
                    <a:lumMod val="50000"/>
                  </a:schemeClr>
                </a:solidFill>
                <a:latin typeface="Arial" panose="020B0604020202020204" pitchFamily="34" charset="0"/>
                <a:cs typeface="Arial" panose="020B0604020202020204" pitchFamily="34" charset="0"/>
              </a:rPr>
              <a:t>More explicit indications will be given in planning guidance of the types of </a:t>
            </a:r>
            <a:r>
              <a:rPr lang="en-GB" sz="2400" b="1" dirty="0">
                <a:solidFill>
                  <a:schemeClr val="bg1">
                    <a:lumMod val="50000"/>
                  </a:schemeClr>
                </a:solidFill>
                <a:latin typeface="Arial" panose="020B0604020202020204" pitchFamily="34" charset="0"/>
                <a:cs typeface="Arial" panose="020B0604020202020204" pitchFamily="34" charset="0"/>
              </a:rPr>
              <a:t>local characteristics </a:t>
            </a:r>
            <a:r>
              <a:rPr lang="en-GB" sz="2400" dirty="0">
                <a:solidFill>
                  <a:schemeClr val="bg1">
                    <a:lumMod val="50000"/>
                  </a:schemeClr>
                </a:solidFill>
                <a:latin typeface="Arial" panose="020B0604020202020204" pitchFamily="34" charset="0"/>
                <a:cs typeface="Arial" panose="020B0604020202020204" pitchFamily="34" charset="0"/>
              </a:rPr>
              <a:t>which may justify the use of an alternative method of assessing housing need, the document says. Examples could include </a:t>
            </a:r>
            <a:r>
              <a:rPr lang="en-GB" sz="2400" dirty="0" smtClean="0">
                <a:solidFill>
                  <a:schemeClr val="bg1">
                    <a:lumMod val="50000"/>
                  </a:schemeClr>
                </a:solidFill>
                <a:latin typeface="Arial" panose="020B0604020202020204" pitchFamily="34" charset="0"/>
                <a:cs typeface="Arial" panose="020B0604020202020204" pitchFamily="34" charset="0"/>
              </a:rPr>
              <a:t>areas with high percentages </a:t>
            </a:r>
            <a:r>
              <a:rPr lang="en-GB" sz="2400" dirty="0">
                <a:solidFill>
                  <a:schemeClr val="bg1">
                    <a:lumMod val="50000"/>
                  </a:schemeClr>
                </a:solidFill>
                <a:latin typeface="Arial" panose="020B0604020202020204" pitchFamily="34" charset="0"/>
                <a:cs typeface="Arial" panose="020B0604020202020204" pitchFamily="34" charset="0"/>
              </a:rPr>
              <a:t>of elderly residents, or university towns with an above-average proportion of </a:t>
            </a:r>
            <a:r>
              <a:rPr lang="en-GB" sz="2400" dirty="0" smtClean="0">
                <a:solidFill>
                  <a:schemeClr val="bg1">
                    <a:lumMod val="50000"/>
                  </a:schemeClr>
                </a:solidFill>
                <a:latin typeface="Arial" panose="020B0604020202020204" pitchFamily="34" charset="0"/>
                <a:cs typeface="Arial" panose="020B0604020202020204" pitchFamily="34" charset="0"/>
              </a:rPr>
              <a:t>students</a:t>
            </a: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p:txBody>
      </p:sp>
      <p:pic>
        <p:nvPicPr>
          <p:cNvPr id="3076" name="Picture 4" descr="The Future of Technology in Social Housing | Mancheshar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60032" y="33168"/>
            <a:ext cx="4283968" cy="1739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64100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420"/>
            <a:ext cx="8229600" cy="1143000"/>
          </a:xfrm>
        </p:spPr>
        <p:txBody>
          <a:bodyPr>
            <a:normAutofit/>
          </a:bodyPr>
          <a:lstStyle/>
          <a:p>
            <a:r>
              <a:rPr lang="en-GB" sz="3600" b="1" dirty="0" smtClean="0">
                <a:solidFill>
                  <a:schemeClr val="tx1">
                    <a:lumMod val="50000"/>
                    <a:lumOff val="50000"/>
                  </a:schemeClr>
                </a:solidFill>
                <a:latin typeface="Arial" panose="020B0604020202020204" pitchFamily="34" charset="0"/>
                <a:cs typeface="Arial" panose="020B0604020202020204" pitchFamily="34" charset="0"/>
              </a:rPr>
              <a:t>Housing Need cont.</a:t>
            </a:r>
            <a:endParaRPr lang="en-GB" sz="3600" b="1"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62936" y="1100580"/>
            <a:ext cx="8229600" cy="5001419"/>
          </a:xfrm>
        </p:spPr>
        <p:txBody>
          <a:bodyPr>
            <a:normAutofit fontScale="25000" lnSpcReduction="20000"/>
          </a:bodyPr>
          <a:lstStyle/>
          <a:p>
            <a:pPr fontAlgn="base">
              <a:spcAft>
                <a:spcPts val="800"/>
              </a:spcAft>
            </a:pPr>
            <a:r>
              <a:rPr lang="en-GB" sz="8800" b="1" dirty="0">
                <a:solidFill>
                  <a:schemeClr val="bg1">
                    <a:lumMod val="50000"/>
                  </a:schemeClr>
                </a:solidFill>
                <a:latin typeface="Arial" panose="020B0604020202020204" pitchFamily="34" charset="0"/>
                <a:cs typeface="Arial" panose="020B0604020202020204" pitchFamily="34" charset="0"/>
              </a:rPr>
              <a:t>Authorities would not need to review their green belts, even if meeting housing need would be impossible without such a review.</a:t>
            </a:r>
            <a:r>
              <a:rPr lang="en-GB" sz="8800" dirty="0">
                <a:solidFill>
                  <a:schemeClr val="bg1">
                    <a:lumMod val="50000"/>
                  </a:schemeClr>
                </a:solidFill>
                <a:latin typeface="Arial" panose="020B0604020202020204" pitchFamily="34" charset="0"/>
                <a:cs typeface="Arial" panose="020B0604020202020204" pitchFamily="34" charset="0"/>
              </a:rPr>
              <a:t> A draft NPPF revision is intended to make clear that local planning authorities are not required to review and alter Green Belt boundaries if this would be the only way of meeting need in full</a:t>
            </a:r>
            <a:r>
              <a:rPr lang="en-GB" sz="8800" dirty="0" smtClean="0">
                <a:solidFill>
                  <a:schemeClr val="bg1">
                    <a:lumMod val="50000"/>
                  </a:schemeClr>
                </a:solidFill>
                <a:latin typeface="Arial" panose="020B0604020202020204" pitchFamily="34" charset="0"/>
                <a:cs typeface="Arial" panose="020B0604020202020204" pitchFamily="34" charset="0"/>
              </a:rPr>
              <a:t>.</a:t>
            </a:r>
            <a:r>
              <a:rPr lang="en-GB" sz="8800" b="1" dirty="0">
                <a:solidFill>
                  <a:schemeClr val="bg1">
                    <a:lumMod val="50000"/>
                  </a:schemeClr>
                </a:solidFill>
                <a:latin typeface="Arial" panose="020B0604020202020204" pitchFamily="34" charset="0"/>
                <a:cs typeface="Arial" panose="020B0604020202020204" pitchFamily="34" charset="0"/>
              </a:rPr>
              <a:t> </a:t>
            </a:r>
            <a:endParaRPr lang="en-GB" sz="8800" dirty="0">
              <a:solidFill>
                <a:schemeClr val="bg1">
                  <a:lumMod val="50000"/>
                </a:schemeClr>
              </a:solidFill>
              <a:latin typeface="Arial" panose="020B0604020202020204" pitchFamily="34" charset="0"/>
              <a:cs typeface="Arial" panose="020B0604020202020204" pitchFamily="34" charset="0"/>
            </a:endParaRPr>
          </a:p>
          <a:p>
            <a:pPr fontAlgn="base">
              <a:spcAft>
                <a:spcPts val="800"/>
              </a:spcAft>
            </a:pPr>
            <a:r>
              <a:rPr lang="en-GB" sz="8800" b="1" dirty="0" smtClean="0">
                <a:solidFill>
                  <a:schemeClr val="bg1">
                    <a:lumMod val="50000"/>
                  </a:schemeClr>
                </a:solidFill>
                <a:latin typeface="Arial" panose="020B0604020202020204" pitchFamily="34" charset="0"/>
                <a:cs typeface="Arial" panose="020B0604020202020204" pitchFamily="34" charset="0"/>
              </a:rPr>
              <a:t>Councils </a:t>
            </a:r>
            <a:r>
              <a:rPr lang="en-GB" sz="8800" b="1" dirty="0">
                <a:solidFill>
                  <a:schemeClr val="bg1">
                    <a:lumMod val="50000"/>
                  </a:schemeClr>
                </a:solidFill>
                <a:latin typeface="Arial" panose="020B0604020202020204" pitchFamily="34" charset="0"/>
                <a:cs typeface="Arial" panose="020B0604020202020204" pitchFamily="34" charset="0"/>
              </a:rPr>
              <a:t>would be able to take past over-delivery of housing into account when assessing housing need.</a:t>
            </a:r>
            <a:r>
              <a:rPr lang="en-GB" sz="8800" dirty="0">
                <a:solidFill>
                  <a:schemeClr val="bg1">
                    <a:lumMod val="50000"/>
                  </a:schemeClr>
                </a:solidFill>
                <a:latin typeface="Arial" panose="020B0604020202020204" pitchFamily="34" charset="0"/>
                <a:cs typeface="Arial" panose="020B0604020202020204" pitchFamily="34" charset="0"/>
              </a:rPr>
              <a:t> The draft NPPF is intended to make clear that, if permissions that have been granted exceed the provision made in the existing plan, that surplus may be deducted from what needs to be provided in the new plan</a:t>
            </a:r>
            <a:r>
              <a:rPr lang="en-GB" sz="8800" dirty="0" smtClean="0">
                <a:solidFill>
                  <a:schemeClr val="bg1">
                    <a:lumMod val="50000"/>
                  </a:schemeClr>
                </a:solidFill>
                <a:latin typeface="Arial" panose="020B0604020202020204" pitchFamily="34" charset="0"/>
                <a:cs typeface="Arial" panose="020B0604020202020204" pitchFamily="34" charset="0"/>
              </a:rPr>
              <a:t>.</a:t>
            </a:r>
          </a:p>
          <a:p>
            <a:pPr fontAlgn="base"/>
            <a:r>
              <a:rPr lang="en-GB" sz="8800" b="1" dirty="0">
                <a:solidFill>
                  <a:schemeClr val="bg1">
                    <a:lumMod val="50000"/>
                  </a:schemeClr>
                </a:solidFill>
                <a:latin typeface="Arial" panose="020B0604020202020204" pitchFamily="34" charset="0"/>
                <a:cs typeface="Arial" panose="020B0604020202020204" pitchFamily="34" charset="0"/>
              </a:rPr>
              <a:t>The government intends to retain the uplift of 35 per cent to the assessed housing need for the 20 largest towns and cities in England.</a:t>
            </a:r>
            <a:r>
              <a:rPr lang="en-GB" sz="8800" dirty="0">
                <a:solidFill>
                  <a:schemeClr val="bg1">
                    <a:lumMod val="50000"/>
                  </a:schemeClr>
                </a:solidFill>
                <a:latin typeface="Arial" panose="020B0604020202020204" pitchFamily="34" charset="0"/>
                <a:cs typeface="Arial" panose="020B0604020202020204" pitchFamily="34" charset="0"/>
              </a:rPr>
              <a:t> The draft NPPF revisions would require that this uplift is, “so far as possible”, met by the towns and cities concerned rather than exported to surrounding areas, except where there is voluntary cross-boundary agreement to do so.</a:t>
            </a:r>
          </a:p>
          <a:p>
            <a:pPr fontAlgn="base"/>
            <a:endParaRPr lang="en-GB"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8237218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0728" y="188640"/>
            <a:ext cx="8229600" cy="1143000"/>
          </a:xfrm>
        </p:spPr>
        <p:txBody>
          <a:bodyPr>
            <a:normAutofit/>
          </a:bodyPr>
          <a:lstStyle/>
          <a:p>
            <a:r>
              <a:rPr lang="en-GB" sz="3600" b="1" dirty="0" smtClean="0">
                <a:solidFill>
                  <a:schemeClr val="tx1">
                    <a:lumMod val="50000"/>
                    <a:lumOff val="50000"/>
                  </a:schemeClr>
                </a:solidFill>
                <a:latin typeface="Arial" panose="020B0604020202020204" pitchFamily="34" charset="0"/>
                <a:cs typeface="Arial" panose="020B0604020202020204" pitchFamily="34" charset="0"/>
              </a:rPr>
              <a:t>Housing Supply</a:t>
            </a:r>
            <a:endParaRPr lang="en-GB" sz="3600" b="1"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95536" y="1988840"/>
            <a:ext cx="8229600" cy="4525963"/>
          </a:xfrm>
        </p:spPr>
        <p:txBody>
          <a:bodyPr>
            <a:normAutofit/>
          </a:bodyPr>
          <a:lstStyle/>
          <a:p>
            <a:pPr>
              <a:spcAft>
                <a:spcPts val="800"/>
              </a:spcAft>
            </a:pPr>
            <a:r>
              <a:rPr lang="en-GB" sz="2400" b="1" dirty="0">
                <a:solidFill>
                  <a:schemeClr val="bg1">
                    <a:lumMod val="50000"/>
                  </a:schemeClr>
                </a:solidFill>
                <a:latin typeface="Arial" panose="020B0604020202020204" pitchFamily="34" charset="0"/>
                <a:cs typeface="Arial" panose="020B0604020202020204" pitchFamily="34" charset="0"/>
              </a:rPr>
              <a:t>Authorities with an up-to-date local plan will no longer need to continually show a deliverable five-year housing land supply. </a:t>
            </a:r>
            <a:r>
              <a:rPr lang="en-GB" sz="2400" dirty="0">
                <a:solidFill>
                  <a:schemeClr val="bg1">
                    <a:lumMod val="50000"/>
                  </a:schemeClr>
                </a:solidFill>
                <a:latin typeface="Arial" panose="020B0604020202020204" pitchFamily="34" charset="0"/>
                <a:cs typeface="Arial" panose="020B0604020202020204" pitchFamily="34" charset="0"/>
              </a:rPr>
              <a:t>In this case, “up-to-date” means where the housing requirement as set out in strategic policies is less than five years old, the document says. The government proposes the change to take effect when it publishes the revised National Planning Policy Framework, “expected in Spring 2023</a:t>
            </a:r>
            <a:r>
              <a:rPr lang="en-GB" sz="2400" dirty="0" smtClean="0">
                <a:solidFill>
                  <a:schemeClr val="bg1">
                    <a:lumMod val="50000"/>
                  </a:schemeClr>
                </a:solidFill>
                <a:latin typeface="Arial" panose="020B0604020202020204" pitchFamily="34" charset="0"/>
                <a:cs typeface="Arial" panose="020B0604020202020204" pitchFamily="34" charset="0"/>
              </a:rPr>
              <a:t>”.</a:t>
            </a:r>
          </a:p>
          <a:p>
            <a:r>
              <a:rPr lang="en-GB" sz="2400" b="1" dirty="0">
                <a:solidFill>
                  <a:schemeClr val="bg1">
                    <a:lumMod val="50000"/>
                  </a:schemeClr>
                </a:solidFill>
                <a:latin typeface="Arial" panose="020B0604020202020204" pitchFamily="34" charset="0"/>
                <a:cs typeface="Arial" panose="020B0604020202020204" pitchFamily="34" charset="0"/>
              </a:rPr>
              <a:t>Councils would no longer have to provide five-year housing land supply buffers</a:t>
            </a:r>
            <a:endParaRPr lang="en-GB" sz="2400" dirty="0">
              <a:solidFill>
                <a:schemeClr val="bg1">
                  <a:lumMod val="50000"/>
                </a:schemeClr>
              </a:solidFill>
              <a:latin typeface="Arial" panose="020B0604020202020204" pitchFamily="34" charset="0"/>
              <a:cs typeface="Arial" panose="020B0604020202020204" pitchFamily="34" charset="0"/>
            </a:endParaRPr>
          </a:p>
          <a:p>
            <a:endParaRPr lang="en-GB" sz="2000" dirty="0" smtClean="0">
              <a:solidFill>
                <a:schemeClr val="bg1">
                  <a:lumMod val="50000"/>
                </a:schemeClr>
              </a:solidFill>
              <a:latin typeface="Arial" panose="020B0604020202020204" pitchFamily="34" charset="0"/>
              <a:cs typeface="Arial" panose="020B0604020202020204" pitchFamily="34" charset="0"/>
            </a:endParaRPr>
          </a:p>
        </p:txBody>
      </p:sp>
      <p:pic>
        <p:nvPicPr>
          <p:cNvPr id="4098" name="Picture 2" descr="Housing supply and demand in one screenshot."/>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8840" t="22980" r="-1" b="9442"/>
          <a:stretch/>
        </p:blipFill>
        <p:spPr bwMode="auto">
          <a:xfrm>
            <a:off x="4355976" y="-74816"/>
            <a:ext cx="4788024" cy="16699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76925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5736" y="476672"/>
            <a:ext cx="5976664" cy="842325"/>
          </a:xfrm>
        </p:spPr>
        <p:txBody>
          <a:bodyPr>
            <a:normAutofit/>
          </a:bodyPr>
          <a:lstStyle/>
          <a:p>
            <a:r>
              <a:rPr lang="en-GB" sz="3600" b="1" dirty="0" smtClean="0">
                <a:solidFill>
                  <a:schemeClr val="tx1">
                    <a:lumMod val="50000"/>
                    <a:lumOff val="50000"/>
                  </a:schemeClr>
                </a:solidFill>
                <a:latin typeface="Arial" panose="020B0604020202020204" pitchFamily="34" charset="0"/>
                <a:cs typeface="Arial" panose="020B0604020202020204" pitchFamily="34" charset="0"/>
              </a:rPr>
              <a:t>Changes cont.</a:t>
            </a:r>
            <a:endParaRPr lang="en-GB" sz="3600" b="1"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83568" y="2332037"/>
            <a:ext cx="8229600" cy="4525963"/>
          </a:xfrm>
        </p:spPr>
        <p:txBody>
          <a:bodyPr>
            <a:normAutofit fontScale="77500" lnSpcReduction="20000"/>
          </a:bodyPr>
          <a:lstStyle/>
          <a:p>
            <a:pPr>
              <a:spcAft>
                <a:spcPts val="800"/>
              </a:spcAft>
            </a:pPr>
            <a:r>
              <a:rPr lang="en-GB" b="1" dirty="0">
                <a:solidFill>
                  <a:schemeClr val="bg1">
                    <a:lumMod val="50000"/>
                  </a:schemeClr>
                </a:solidFill>
                <a:latin typeface="Arial" panose="020B0604020202020204" pitchFamily="34" charset="0"/>
                <a:cs typeface="Arial" panose="020B0604020202020204" pitchFamily="34" charset="0"/>
              </a:rPr>
              <a:t>The test of ‘soundness’ for local plans is to be softened.</a:t>
            </a:r>
            <a:r>
              <a:rPr lang="en-GB" dirty="0">
                <a:solidFill>
                  <a:schemeClr val="bg1">
                    <a:lumMod val="50000"/>
                  </a:schemeClr>
                </a:solidFill>
                <a:latin typeface="Arial" panose="020B0604020202020204" pitchFamily="34" charset="0"/>
                <a:cs typeface="Arial" panose="020B0604020202020204" pitchFamily="34" charset="0"/>
              </a:rPr>
              <a:t> The draft NPPF revisions say that plans will no longer be required to be ‘justified’. Instead, the examination would assess whether the local planning authority’s proposed target meets need so far as possible, takes into account other policies in the Framework, and will be effective and </a:t>
            </a:r>
            <a:r>
              <a:rPr lang="en-GB" dirty="0" smtClean="0">
                <a:solidFill>
                  <a:schemeClr val="bg1">
                    <a:lumMod val="50000"/>
                  </a:schemeClr>
                </a:solidFill>
                <a:latin typeface="Arial" panose="020B0604020202020204" pitchFamily="34" charset="0"/>
                <a:cs typeface="Arial" panose="020B0604020202020204" pitchFamily="34" charset="0"/>
              </a:rPr>
              <a:t>deliverable</a:t>
            </a:r>
            <a:r>
              <a:rPr lang="en-GB" dirty="0">
                <a:solidFill>
                  <a:schemeClr val="bg1">
                    <a:lumMod val="50000"/>
                  </a:schemeClr>
                </a:solidFill>
                <a:latin typeface="Arial" panose="020B0604020202020204" pitchFamily="34" charset="0"/>
                <a:cs typeface="Arial" panose="020B0604020202020204" pitchFamily="34" charset="0"/>
              </a:rPr>
              <a:t>.</a:t>
            </a:r>
            <a:endParaRPr lang="en-GB" dirty="0" smtClean="0">
              <a:solidFill>
                <a:schemeClr val="bg1">
                  <a:lumMod val="50000"/>
                </a:schemeClr>
              </a:solidFill>
              <a:latin typeface="Arial" panose="020B0604020202020204" pitchFamily="34" charset="0"/>
              <a:cs typeface="Arial" panose="020B0604020202020204" pitchFamily="34" charset="0"/>
            </a:endParaRPr>
          </a:p>
          <a:p>
            <a:pPr>
              <a:spcAft>
                <a:spcPts val="800"/>
              </a:spcAft>
            </a:pPr>
            <a:r>
              <a:rPr lang="en-GB" b="1" dirty="0" smtClean="0">
                <a:solidFill>
                  <a:schemeClr val="bg1">
                    <a:lumMod val="50000"/>
                  </a:schemeClr>
                </a:solidFill>
                <a:latin typeface="Arial" panose="020B0604020202020204" pitchFamily="34" charset="0"/>
                <a:cs typeface="Arial" panose="020B0604020202020204" pitchFamily="34" charset="0"/>
              </a:rPr>
              <a:t>The </a:t>
            </a:r>
            <a:r>
              <a:rPr lang="en-GB" b="1" dirty="0">
                <a:solidFill>
                  <a:schemeClr val="bg1">
                    <a:lumMod val="50000"/>
                  </a:schemeClr>
                </a:solidFill>
                <a:latin typeface="Arial" panose="020B0604020202020204" pitchFamily="34" charset="0"/>
                <a:cs typeface="Arial" panose="020B0604020202020204" pitchFamily="34" charset="0"/>
              </a:rPr>
              <a:t>duty to co-operate is to be replaced with an as-yet-unformulated “alignment policy”.</a:t>
            </a:r>
            <a:r>
              <a:rPr lang="en-GB" dirty="0">
                <a:solidFill>
                  <a:schemeClr val="bg1">
                    <a:lumMod val="50000"/>
                  </a:schemeClr>
                </a:solidFill>
                <a:latin typeface="Arial" panose="020B0604020202020204" pitchFamily="34" charset="0"/>
                <a:cs typeface="Arial" panose="020B0604020202020204" pitchFamily="34" charset="0"/>
              </a:rPr>
              <a:t> The duty will remain in place until those provisions come into effect, the document says, and “further consultation on what should constitute the alignment policy will be undertaken”.</a:t>
            </a:r>
          </a:p>
          <a:p>
            <a:endParaRPr lang="en-GB" dirty="0"/>
          </a:p>
        </p:txBody>
      </p:sp>
      <p:pic>
        <p:nvPicPr>
          <p:cNvPr id="5124" name="Picture 4" descr="What Is Corporate Responsibility And Why Is It Important? | CHAS"/>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22313"/>
          <a:stretch/>
        </p:blipFill>
        <p:spPr bwMode="auto">
          <a:xfrm>
            <a:off x="-18272" y="-171400"/>
            <a:ext cx="2848487" cy="2338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4385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4898" y="684570"/>
            <a:ext cx="8229600" cy="1143000"/>
          </a:xfrm>
        </p:spPr>
        <p:txBody>
          <a:bodyPr>
            <a:normAutofit fontScale="90000"/>
          </a:bodyPr>
          <a:lstStyle/>
          <a:p>
            <a:r>
              <a:rPr lang="en-GB" sz="3600" b="1" dirty="0" smtClean="0">
                <a:solidFill>
                  <a:schemeClr val="tx1">
                    <a:lumMod val="50000"/>
                    <a:lumOff val="50000"/>
                  </a:schemeClr>
                </a:solidFill>
                <a:latin typeface="Arial" panose="020B0604020202020204" pitchFamily="34" charset="0"/>
                <a:cs typeface="Arial" panose="020B0604020202020204" pitchFamily="34" charset="0"/>
              </a:rPr>
              <a:t>Tackling climate </a:t>
            </a:r>
            <a:br>
              <a:rPr lang="en-GB" sz="3600" b="1" dirty="0" smtClean="0">
                <a:solidFill>
                  <a:schemeClr val="tx1">
                    <a:lumMod val="50000"/>
                    <a:lumOff val="50000"/>
                  </a:schemeClr>
                </a:solidFill>
                <a:latin typeface="Arial" panose="020B0604020202020204" pitchFamily="34" charset="0"/>
                <a:cs typeface="Arial" panose="020B0604020202020204" pitchFamily="34" charset="0"/>
              </a:rPr>
            </a:br>
            <a:r>
              <a:rPr lang="en-GB" sz="3600" b="1" dirty="0" smtClean="0">
                <a:solidFill>
                  <a:schemeClr val="tx1">
                    <a:lumMod val="50000"/>
                    <a:lumOff val="50000"/>
                  </a:schemeClr>
                </a:solidFill>
                <a:latin typeface="Arial" panose="020B0604020202020204" pitchFamily="34" charset="0"/>
                <a:cs typeface="Arial" panose="020B0604020202020204" pitchFamily="34" charset="0"/>
              </a:rPr>
              <a:t>change</a:t>
            </a:r>
            <a:endParaRPr lang="en-GB" sz="3600" b="1"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95536" y="2407435"/>
            <a:ext cx="8229600" cy="4525963"/>
          </a:xfrm>
        </p:spPr>
        <p:txBody>
          <a:bodyPr>
            <a:normAutofit/>
          </a:bodyPr>
          <a:lstStyle/>
          <a:p>
            <a:pPr>
              <a:spcAft>
                <a:spcPts val="800"/>
              </a:spcAft>
            </a:pPr>
            <a:r>
              <a:rPr lang="en-GB" dirty="0">
                <a:solidFill>
                  <a:schemeClr val="bg1">
                    <a:lumMod val="50000"/>
                  </a:schemeClr>
                </a:solidFill>
              </a:rPr>
              <a:t> </a:t>
            </a:r>
            <a:r>
              <a:rPr lang="en-GB" sz="2800" dirty="0" smtClean="0">
                <a:solidFill>
                  <a:schemeClr val="bg1">
                    <a:lumMod val="50000"/>
                  </a:schemeClr>
                </a:solidFill>
                <a:latin typeface="Arial" panose="020B0604020202020204" pitchFamily="34" charset="0"/>
                <a:cs typeface="Arial" panose="020B0604020202020204" pitchFamily="34" charset="0"/>
              </a:rPr>
              <a:t>The </a:t>
            </a:r>
            <a:r>
              <a:rPr lang="en-GB" sz="2800" dirty="0">
                <a:solidFill>
                  <a:schemeClr val="bg1">
                    <a:lumMod val="50000"/>
                  </a:schemeClr>
                </a:solidFill>
                <a:latin typeface="Arial" panose="020B0604020202020204" pitchFamily="34" charset="0"/>
                <a:cs typeface="Arial" panose="020B0604020202020204" pitchFamily="34" charset="0"/>
              </a:rPr>
              <a:t>possibility of embedding a broad form of </a:t>
            </a:r>
            <a:r>
              <a:rPr lang="en-GB" sz="2800" b="1" dirty="0">
                <a:solidFill>
                  <a:schemeClr val="bg1">
                    <a:lumMod val="50000"/>
                  </a:schemeClr>
                </a:solidFill>
                <a:latin typeface="Arial" panose="020B0604020202020204" pitchFamily="34" charset="0"/>
                <a:cs typeface="Arial" panose="020B0604020202020204" pitchFamily="34" charset="0"/>
              </a:rPr>
              <a:t>carbon assessment</a:t>
            </a:r>
            <a:r>
              <a:rPr lang="en-GB" sz="2800" dirty="0">
                <a:solidFill>
                  <a:schemeClr val="bg1">
                    <a:lumMod val="50000"/>
                  </a:schemeClr>
                </a:solidFill>
                <a:latin typeface="Arial" panose="020B0604020202020204" pitchFamily="34" charset="0"/>
                <a:cs typeface="Arial" panose="020B0604020202020204" pitchFamily="34" charset="0"/>
              </a:rPr>
              <a:t> in planning policy will be explored. </a:t>
            </a:r>
            <a:endParaRPr lang="en-GB" sz="2800" dirty="0" smtClean="0">
              <a:solidFill>
                <a:schemeClr val="bg1">
                  <a:lumMod val="50000"/>
                </a:schemeClr>
              </a:solidFill>
              <a:latin typeface="Arial" panose="020B0604020202020204" pitchFamily="34" charset="0"/>
              <a:cs typeface="Arial" panose="020B0604020202020204" pitchFamily="34" charset="0"/>
            </a:endParaRPr>
          </a:p>
          <a:p>
            <a:r>
              <a:rPr lang="en-GB" sz="2800" dirty="0">
                <a:solidFill>
                  <a:schemeClr val="bg1">
                    <a:lumMod val="50000"/>
                  </a:schemeClr>
                </a:solidFill>
                <a:latin typeface="Arial" panose="020B0604020202020204" pitchFamily="34" charset="0"/>
                <a:cs typeface="Arial" panose="020B0604020202020204" pitchFamily="34" charset="0"/>
              </a:rPr>
              <a:t>Policy and guidance in relation to the production </a:t>
            </a:r>
            <a:r>
              <a:rPr lang="en-GB" sz="2800" b="1" dirty="0">
                <a:solidFill>
                  <a:schemeClr val="bg1">
                    <a:lumMod val="50000"/>
                  </a:schemeClr>
                </a:solidFill>
                <a:latin typeface="Arial" panose="020B0604020202020204" pitchFamily="34" charset="0"/>
                <a:cs typeface="Arial" panose="020B0604020202020204" pitchFamily="34" charset="0"/>
              </a:rPr>
              <a:t>of Strategic Flood Risk Assessments </a:t>
            </a:r>
            <a:r>
              <a:rPr lang="en-GB" sz="2800" dirty="0">
                <a:solidFill>
                  <a:schemeClr val="bg1">
                    <a:lumMod val="50000"/>
                  </a:schemeClr>
                </a:solidFill>
                <a:latin typeface="Arial" panose="020B0604020202020204" pitchFamily="34" charset="0"/>
                <a:cs typeface="Arial" panose="020B0604020202020204" pitchFamily="34" charset="0"/>
              </a:rPr>
              <a:t>will be reviewed. “</a:t>
            </a:r>
          </a:p>
        </p:txBody>
      </p:sp>
      <p:pic>
        <p:nvPicPr>
          <p:cNvPr id="7170" name="Picture 2" descr="The UK's Greenest Cities | The Solar Cent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0072" y="77475"/>
            <a:ext cx="3923928" cy="23571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48476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274" y="149138"/>
            <a:ext cx="8229600" cy="1143000"/>
          </a:xfrm>
        </p:spPr>
        <p:txBody>
          <a:bodyPr>
            <a:normAutofit/>
          </a:bodyPr>
          <a:lstStyle/>
          <a:p>
            <a:r>
              <a:rPr lang="en-GB" sz="3600" b="1" dirty="0" smtClean="0">
                <a:solidFill>
                  <a:schemeClr val="tx1">
                    <a:lumMod val="50000"/>
                    <a:lumOff val="50000"/>
                  </a:schemeClr>
                </a:solidFill>
                <a:latin typeface="Arial" panose="020B0604020202020204" pitchFamily="34" charset="0"/>
                <a:cs typeface="Arial" panose="020B0604020202020204" pitchFamily="34" charset="0"/>
              </a:rPr>
              <a:t>Plan Making</a:t>
            </a:r>
            <a:endParaRPr lang="en-GB" sz="3600" b="1"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73471" y="1528383"/>
            <a:ext cx="8229600" cy="4870720"/>
          </a:xfrm>
        </p:spPr>
        <p:txBody>
          <a:bodyPr>
            <a:normAutofit fontScale="92500"/>
          </a:bodyPr>
          <a:lstStyle/>
          <a:p>
            <a:pPr>
              <a:spcAft>
                <a:spcPts val="800"/>
              </a:spcAft>
            </a:pPr>
            <a:r>
              <a:rPr lang="en-GB" sz="2000" dirty="0">
                <a:latin typeface="Arial" panose="020B0604020202020204" pitchFamily="34" charset="0"/>
                <a:cs typeface="Arial" panose="020B0604020202020204" pitchFamily="34" charset="0"/>
              </a:rPr>
              <a:t> </a:t>
            </a:r>
            <a:r>
              <a:rPr lang="en-GB" sz="2200" dirty="0" smtClean="0">
                <a:solidFill>
                  <a:schemeClr val="bg1">
                    <a:lumMod val="50000"/>
                  </a:schemeClr>
                </a:solidFill>
                <a:latin typeface="Arial" panose="020B0604020202020204" pitchFamily="34" charset="0"/>
                <a:cs typeface="Arial" panose="020B0604020202020204" pitchFamily="34" charset="0"/>
              </a:rPr>
              <a:t>Plan-makers </a:t>
            </a:r>
            <a:r>
              <a:rPr lang="en-GB" sz="2200" dirty="0">
                <a:solidFill>
                  <a:schemeClr val="bg1">
                    <a:lumMod val="50000"/>
                  </a:schemeClr>
                </a:solidFill>
                <a:latin typeface="Arial" panose="020B0604020202020204" pitchFamily="34" charset="0"/>
                <a:cs typeface="Arial" panose="020B0604020202020204" pitchFamily="34" charset="0"/>
              </a:rPr>
              <a:t>will have until </a:t>
            </a:r>
            <a:r>
              <a:rPr lang="en-GB" sz="2200" b="1" dirty="0">
                <a:solidFill>
                  <a:schemeClr val="bg1">
                    <a:lumMod val="50000"/>
                  </a:schemeClr>
                </a:solidFill>
                <a:latin typeface="Arial" panose="020B0604020202020204" pitchFamily="34" charset="0"/>
                <a:cs typeface="Arial" panose="020B0604020202020204" pitchFamily="34" charset="0"/>
              </a:rPr>
              <a:t>30 June 2025 </a:t>
            </a:r>
            <a:r>
              <a:rPr lang="en-GB" sz="2200" dirty="0">
                <a:solidFill>
                  <a:schemeClr val="bg1">
                    <a:lumMod val="50000"/>
                  </a:schemeClr>
                </a:solidFill>
                <a:latin typeface="Arial" panose="020B0604020202020204" pitchFamily="34" charset="0"/>
                <a:cs typeface="Arial" panose="020B0604020202020204" pitchFamily="34" charset="0"/>
              </a:rPr>
              <a:t>to submit their local plans, neighbourhood plans, minerals and waste plans, and spatial development strategies for independent examination under the </a:t>
            </a:r>
            <a:r>
              <a:rPr lang="en-GB" sz="2200" b="1" dirty="0">
                <a:solidFill>
                  <a:schemeClr val="bg1">
                    <a:lumMod val="50000"/>
                  </a:schemeClr>
                </a:solidFill>
                <a:latin typeface="Arial" panose="020B0604020202020204" pitchFamily="34" charset="0"/>
                <a:cs typeface="Arial" panose="020B0604020202020204" pitchFamily="34" charset="0"/>
              </a:rPr>
              <a:t>existing legal framework</a:t>
            </a:r>
            <a:r>
              <a:rPr lang="en-GB" sz="2200" dirty="0">
                <a:solidFill>
                  <a:schemeClr val="bg1">
                    <a:lumMod val="50000"/>
                  </a:schemeClr>
                </a:solidFill>
                <a:latin typeface="Arial" panose="020B0604020202020204" pitchFamily="34" charset="0"/>
                <a:cs typeface="Arial" panose="020B0604020202020204" pitchFamily="34" charset="0"/>
              </a:rPr>
              <a:t>. </a:t>
            </a:r>
            <a:endParaRPr lang="en-GB" sz="2200" dirty="0" smtClean="0">
              <a:solidFill>
                <a:schemeClr val="bg1">
                  <a:lumMod val="50000"/>
                </a:schemeClr>
              </a:solidFill>
              <a:latin typeface="Arial" panose="020B0604020202020204" pitchFamily="34" charset="0"/>
              <a:cs typeface="Arial" panose="020B0604020202020204" pitchFamily="34" charset="0"/>
            </a:endParaRPr>
          </a:p>
          <a:p>
            <a:pPr>
              <a:spcAft>
                <a:spcPts val="800"/>
              </a:spcAft>
            </a:pPr>
            <a:r>
              <a:rPr lang="en-GB" sz="2200" dirty="0">
                <a:solidFill>
                  <a:schemeClr val="bg1">
                    <a:lumMod val="50000"/>
                  </a:schemeClr>
                </a:solidFill>
                <a:latin typeface="Arial" panose="020B0604020202020204" pitchFamily="34" charset="0"/>
                <a:cs typeface="Arial" panose="020B0604020202020204" pitchFamily="34" charset="0"/>
              </a:rPr>
              <a:t>The government is also proposing that, to be examined under existing legislation, all independent examinations of local plans, minerals and waste plans and spatial development strategies must be concluded, with plans adopted by </a:t>
            </a:r>
            <a:r>
              <a:rPr lang="en-GB" sz="2200" b="1" dirty="0">
                <a:solidFill>
                  <a:schemeClr val="bg1">
                    <a:lumMod val="50000"/>
                  </a:schemeClr>
                </a:solidFill>
                <a:latin typeface="Arial" panose="020B0604020202020204" pitchFamily="34" charset="0"/>
                <a:cs typeface="Arial" panose="020B0604020202020204" pitchFamily="34" charset="0"/>
              </a:rPr>
              <a:t>31 December 2026</a:t>
            </a:r>
            <a:r>
              <a:rPr lang="en-GB" sz="2200" dirty="0" smtClean="0">
                <a:solidFill>
                  <a:schemeClr val="bg1">
                    <a:lumMod val="50000"/>
                  </a:schemeClr>
                </a:solidFill>
                <a:latin typeface="Arial" panose="020B0604020202020204" pitchFamily="34" charset="0"/>
                <a:cs typeface="Arial" panose="020B0604020202020204" pitchFamily="34" charset="0"/>
              </a:rPr>
              <a:t>.</a:t>
            </a:r>
          </a:p>
          <a:p>
            <a:pPr>
              <a:spcAft>
                <a:spcPts val="800"/>
              </a:spcAft>
            </a:pPr>
            <a:r>
              <a:rPr lang="en-GB" sz="2200" dirty="0">
                <a:solidFill>
                  <a:schemeClr val="bg1">
                    <a:lumMod val="50000"/>
                  </a:schemeClr>
                </a:solidFill>
                <a:latin typeface="Arial" panose="020B0604020202020204" pitchFamily="34" charset="0"/>
                <a:cs typeface="Arial" panose="020B0604020202020204" pitchFamily="34" charset="0"/>
              </a:rPr>
              <a:t>Authorities that do not meet the </a:t>
            </a:r>
            <a:r>
              <a:rPr lang="en-GB" sz="2200" b="1" dirty="0">
                <a:solidFill>
                  <a:schemeClr val="bg1">
                    <a:lumMod val="50000"/>
                  </a:schemeClr>
                </a:solidFill>
                <a:latin typeface="Arial" panose="020B0604020202020204" pitchFamily="34" charset="0"/>
                <a:cs typeface="Arial" panose="020B0604020202020204" pitchFamily="34" charset="0"/>
              </a:rPr>
              <a:t>30 June 2025 </a:t>
            </a:r>
            <a:r>
              <a:rPr lang="en-GB" sz="2200" dirty="0">
                <a:solidFill>
                  <a:schemeClr val="bg1">
                    <a:lumMod val="50000"/>
                  </a:schemeClr>
                </a:solidFill>
                <a:latin typeface="Arial" panose="020B0604020202020204" pitchFamily="34" charset="0"/>
                <a:cs typeface="Arial" panose="020B0604020202020204" pitchFamily="34" charset="0"/>
              </a:rPr>
              <a:t>submission deadline for ‘old-style’ plans will need to prepare plans under the new plan-making system</a:t>
            </a:r>
            <a:r>
              <a:rPr lang="en-GB" sz="2200" dirty="0" smtClean="0">
                <a:solidFill>
                  <a:schemeClr val="bg1">
                    <a:lumMod val="50000"/>
                  </a:schemeClr>
                </a:solidFill>
                <a:latin typeface="Arial" panose="020B0604020202020204" pitchFamily="34" charset="0"/>
                <a:cs typeface="Arial" panose="020B0604020202020204" pitchFamily="34" charset="0"/>
              </a:rPr>
              <a:t>.</a:t>
            </a:r>
          </a:p>
          <a:p>
            <a:r>
              <a:rPr lang="en-GB" sz="2200" dirty="0">
                <a:solidFill>
                  <a:schemeClr val="bg1">
                    <a:lumMod val="50000"/>
                  </a:schemeClr>
                </a:solidFill>
                <a:latin typeface="Arial" panose="020B0604020202020204" pitchFamily="34" charset="0"/>
                <a:cs typeface="Arial" panose="020B0604020202020204" pitchFamily="34" charset="0"/>
              </a:rPr>
              <a:t>Authorities will no longer be able to prepare </a:t>
            </a:r>
            <a:r>
              <a:rPr lang="en-GB" sz="2200" b="1" dirty="0">
                <a:solidFill>
                  <a:schemeClr val="bg1">
                    <a:lumMod val="50000"/>
                  </a:schemeClr>
                </a:solidFill>
                <a:latin typeface="Arial" panose="020B0604020202020204" pitchFamily="34" charset="0"/>
                <a:cs typeface="Arial" panose="020B0604020202020204" pitchFamily="34" charset="0"/>
              </a:rPr>
              <a:t>supplementary planning documents (SPDs) </a:t>
            </a:r>
            <a:r>
              <a:rPr lang="en-GB" sz="2200" dirty="0">
                <a:solidFill>
                  <a:schemeClr val="bg1">
                    <a:lumMod val="50000"/>
                  </a:schemeClr>
                </a:solidFill>
                <a:latin typeface="Arial" panose="020B0604020202020204" pitchFamily="34" charset="0"/>
                <a:cs typeface="Arial" panose="020B0604020202020204" pitchFamily="34" charset="0"/>
              </a:rPr>
              <a:t>in the revised planning system. </a:t>
            </a:r>
          </a:p>
          <a:p>
            <a:endParaRPr lang="en-GB" sz="2200" dirty="0">
              <a:solidFill>
                <a:schemeClr val="bg1">
                  <a:lumMod val="50000"/>
                </a:schemeClr>
              </a:solidFill>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p:txBody>
      </p:sp>
      <p:pic>
        <p:nvPicPr>
          <p:cNvPr id="10242" name="Picture 2" descr="Document Photos, Download The BEST Free Document Stock Photos &amp; HD Imag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831"/>
            <a:ext cx="2195736" cy="14558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65821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613" y="444620"/>
            <a:ext cx="8564125" cy="1143000"/>
          </a:xfrm>
        </p:spPr>
        <p:txBody>
          <a:bodyPr>
            <a:normAutofit fontScale="90000"/>
          </a:bodyPr>
          <a:lstStyle/>
          <a:p>
            <a:r>
              <a:rPr lang="en-GB" sz="3600" b="1" dirty="0" smtClean="0">
                <a:solidFill>
                  <a:schemeClr val="tx1">
                    <a:lumMod val="50000"/>
                    <a:lumOff val="50000"/>
                  </a:schemeClr>
                </a:solidFill>
                <a:latin typeface="Arial" panose="020B0604020202020204" pitchFamily="34" charset="0"/>
                <a:cs typeface="Arial" panose="020B0604020202020204" pitchFamily="34" charset="0"/>
              </a:rPr>
              <a:t>National Development Management Policies</a:t>
            </a:r>
            <a:endParaRPr lang="en-GB" sz="3600" b="1"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97613" y="1612980"/>
            <a:ext cx="6818204" cy="5020136"/>
          </a:xfrm>
        </p:spPr>
        <p:txBody>
          <a:bodyPr>
            <a:normAutofit/>
          </a:bodyPr>
          <a:lstStyle/>
          <a:p>
            <a:pPr>
              <a:spcAft>
                <a:spcPts val="800"/>
              </a:spcAft>
            </a:pPr>
            <a:r>
              <a:rPr lang="en-GB" sz="2600" dirty="0" smtClean="0">
                <a:solidFill>
                  <a:schemeClr val="bg1">
                    <a:lumMod val="50000"/>
                  </a:schemeClr>
                </a:solidFill>
                <a:latin typeface="Arial" panose="020B0604020202020204" pitchFamily="34" charset="0"/>
                <a:cs typeface="Arial" panose="020B0604020202020204" pitchFamily="34" charset="0"/>
              </a:rPr>
              <a:t>There </a:t>
            </a:r>
            <a:r>
              <a:rPr lang="en-GB" sz="2600" dirty="0">
                <a:solidFill>
                  <a:schemeClr val="bg1">
                    <a:lumMod val="50000"/>
                  </a:schemeClr>
                </a:solidFill>
                <a:latin typeface="Arial" panose="020B0604020202020204" pitchFamily="34" charset="0"/>
                <a:cs typeface="Arial" panose="020B0604020202020204" pitchFamily="34" charset="0"/>
              </a:rPr>
              <a:t>is intended to be a consultation next year on how </a:t>
            </a:r>
            <a:r>
              <a:rPr lang="en-GB" sz="2600" b="1" dirty="0">
                <a:solidFill>
                  <a:schemeClr val="bg1">
                    <a:lumMod val="50000"/>
                  </a:schemeClr>
                </a:solidFill>
                <a:latin typeface="Arial" panose="020B0604020202020204" pitchFamily="34" charset="0"/>
                <a:cs typeface="Arial" panose="020B0604020202020204" pitchFamily="34" charset="0"/>
              </a:rPr>
              <a:t>National Development Management Policies (NDMPs) </a:t>
            </a:r>
            <a:r>
              <a:rPr lang="en-GB" sz="2600" dirty="0">
                <a:solidFill>
                  <a:schemeClr val="bg1">
                    <a:lumMod val="50000"/>
                  </a:schemeClr>
                </a:solidFill>
                <a:latin typeface="Arial" panose="020B0604020202020204" pitchFamily="34" charset="0"/>
                <a:cs typeface="Arial" panose="020B0604020202020204" pitchFamily="34" charset="0"/>
              </a:rPr>
              <a:t>are </a:t>
            </a:r>
            <a:r>
              <a:rPr lang="en-GB" sz="2600" dirty="0" smtClean="0">
                <a:solidFill>
                  <a:schemeClr val="bg1">
                    <a:lumMod val="50000"/>
                  </a:schemeClr>
                </a:solidFill>
                <a:latin typeface="Arial" panose="020B0604020202020204" pitchFamily="34" charset="0"/>
                <a:cs typeface="Arial" panose="020B0604020202020204" pitchFamily="34" charset="0"/>
              </a:rPr>
              <a:t>implemented</a:t>
            </a:r>
            <a:endParaRPr lang="en-GB" sz="2600" b="1" dirty="0">
              <a:solidFill>
                <a:schemeClr val="bg1">
                  <a:lumMod val="50000"/>
                </a:schemeClr>
              </a:solidFill>
              <a:latin typeface="Arial" panose="020B0604020202020204" pitchFamily="34" charset="0"/>
              <a:cs typeface="Arial" panose="020B0604020202020204" pitchFamily="34" charset="0"/>
            </a:endParaRPr>
          </a:p>
          <a:p>
            <a:r>
              <a:rPr lang="en-GB" sz="2600" dirty="0">
                <a:solidFill>
                  <a:schemeClr val="bg1">
                    <a:lumMod val="50000"/>
                  </a:schemeClr>
                </a:solidFill>
                <a:latin typeface="Arial" panose="020B0604020202020204" pitchFamily="34" charset="0"/>
                <a:cs typeface="Arial" panose="020B0604020202020204" pitchFamily="34" charset="0"/>
              </a:rPr>
              <a:t>W</a:t>
            </a:r>
            <a:r>
              <a:rPr lang="en-GB" sz="2600" dirty="0" smtClean="0">
                <a:solidFill>
                  <a:schemeClr val="bg1">
                    <a:lumMod val="50000"/>
                  </a:schemeClr>
                </a:solidFill>
                <a:latin typeface="Arial" panose="020B0604020202020204" pitchFamily="34" charset="0"/>
                <a:cs typeface="Arial" panose="020B0604020202020204" pitchFamily="34" charset="0"/>
              </a:rPr>
              <a:t>ill </a:t>
            </a:r>
            <a:r>
              <a:rPr lang="en-GB" sz="2600" dirty="0">
                <a:solidFill>
                  <a:schemeClr val="bg1">
                    <a:lumMod val="50000"/>
                  </a:schemeClr>
                </a:solidFill>
                <a:latin typeface="Arial" panose="020B0604020202020204" pitchFamily="34" charset="0"/>
                <a:cs typeface="Arial" panose="020B0604020202020204" pitchFamily="34" charset="0"/>
              </a:rPr>
              <a:t>cover planning considerations that apply regularly in decision-making across England or significant parts of it, </a:t>
            </a:r>
            <a:r>
              <a:rPr lang="en-GB" sz="2600" dirty="0" smtClean="0">
                <a:solidFill>
                  <a:schemeClr val="bg1">
                    <a:lumMod val="50000"/>
                  </a:schemeClr>
                </a:solidFill>
                <a:latin typeface="Arial" panose="020B0604020202020204" pitchFamily="34" charset="0"/>
                <a:cs typeface="Arial" panose="020B0604020202020204" pitchFamily="34" charset="0"/>
              </a:rPr>
              <a:t>to cover: </a:t>
            </a:r>
          </a:p>
          <a:p>
            <a:pPr lvl="2"/>
            <a:r>
              <a:rPr lang="en-GB" sz="2000" dirty="0" smtClean="0">
                <a:solidFill>
                  <a:schemeClr val="bg1">
                    <a:lumMod val="50000"/>
                  </a:schemeClr>
                </a:solidFill>
                <a:latin typeface="Arial" panose="020B0604020202020204" pitchFamily="34" charset="0"/>
                <a:cs typeface="Arial" panose="020B0604020202020204" pitchFamily="34" charset="0"/>
              </a:rPr>
              <a:t>conserving </a:t>
            </a:r>
            <a:r>
              <a:rPr lang="en-GB" sz="2000" dirty="0">
                <a:solidFill>
                  <a:schemeClr val="bg1">
                    <a:lumMod val="50000"/>
                  </a:schemeClr>
                </a:solidFill>
                <a:latin typeface="Arial" panose="020B0604020202020204" pitchFamily="34" charset="0"/>
                <a:cs typeface="Arial" panose="020B0604020202020204" pitchFamily="34" charset="0"/>
              </a:rPr>
              <a:t>heritage </a:t>
            </a:r>
            <a:r>
              <a:rPr lang="en-GB" sz="2000" dirty="0" smtClean="0">
                <a:solidFill>
                  <a:schemeClr val="bg1">
                    <a:lumMod val="50000"/>
                  </a:schemeClr>
                </a:solidFill>
                <a:latin typeface="Arial" panose="020B0604020202020204" pitchFamily="34" charset="0"/>
                <a:cs typeface="Arial" panose="020B0604020202020204" pitchFamily="34" charset="0"/>
              </a:rPr>
              <a:t>assets</a:t>
            </a:r>
            <a:endParaRPr lang="en-GB" sz="2000" dirty="0">
              <a:solidFill>
                <a:schemeClr val="bg1">
                  <a:lumMod val="50000"/>
                </a:schemeClr>
              </a:solidFill>
              <a:latin typeface="Arial" panose="020B0604020202020204" pitchFamily="34" charset="0"/>
              <a:cs typeface="Arial" panose="020B0604020202020204" pitchFamily="34" charset="0"/>
            </a:endParaRPr>
          </a:p>
          <a:p>
            <a:pPr lvl="2"/>
            <a:r>
              <a:rPr lang="en-GB" sz="2000" dirty="0" smtClean="0">
                <a:solidFill>
                  <a:schemeClr val="bg1">
                    <a:lumMod val="50000"/>
                  </a:schemeClr>
                </a:solidFill>
                <a:latin typeface="Arial" panose="020B0604020202020204" pitchFamily="34" charset="0"/>
                <a:cs typeface="Arial" panose="020B0604020202020204" pitchFamily="34" charset="0"/>
              </a:rPr>
              <a:t> preventing </a:t>
            </a:r>
            <a:r>
              <a:rPr lang="en-GB" sz="2000" dirty="0">
                <a:solidFill>
                  <a:schemeClr val="bg1">
                    <a:lumMod val="50000"/>
                  </a:schemeClr>
                </a:solidFill>
                <a:latin typeface="Arial" panose="020B0604020202020204" pitchFamily="34" charset="0"/>
                <a:cs typeface="Arial" panose="020B0604020202020204" pitchFamily="34" charset="0"/>
              </a:rPr>
              <a:t>inappropriate development in the Green </a:t>
            </a:r>
            <a:r>
              <a:rPr lang="en-GB" sz="2000" dirty="0" smtClean="0">
                <a:solidFill>
                  <a:schemeClr val="bg1">
                    <a:lumMod val="50000"/>
                  </a:schemeClr>
                </a:solidFill>
                <a:latin typeface="Arial" panose="020B0604020202020204" pitchFamily="34" charset="0"/>
                <a:cs typeface="Arial" panose="020B0604020202020204" pitchFamily="34" charset="0"/>
              </a:rPr>
              <a:t>Belt</a:t>
            </a:r>
          </a:p>
          <a:p>
            <a:pPr lvl="2"/>
            <a:r>
              <a:rPr lang="en-GB" sz="2000" dirty="0" smtClean="0">
                <a:solidFill>
                  <a:schemeClr val="bg1">
                    <a:lumMod val="50000"/>
                  </a:schemeClr>
                </a:solidFill>
                <a:latin typeface="Arial" panose="020B0604020202020204" pitchFamily="34" charset="0"/>
                <a:cs typeface="Arial" panose="020B0604020202020204" pitchFamily="34" charset="0"/>
              </a:rPr>
              <a:t>areas </a:t>
            </a:r>
            <a:r>
              <a:rPr lang="en-GB" sz="2000" dirty="0">
                <a:solidFill>
                  <a:schemeClr val="bg1">
                    <a:lumMod val="50000"/>
                  </a:schemeClr>
                </a:solidFill>
                <a:latin typeface="Arial" panose="020B0604020202020204" pitchFamily="34" charset="0"/>
                <a:cs typeface="Arial" panose="020B0604020202020204" pitchFamily="34" charset="0"/>
              </a:rPr>
              <a:t>of high flood risk</a:t>
            </a:r>
            <a:r>
              <a:rPr lang="en-GB" sz="2000" dirty="0" smtClean="0">
                <a:solidFill>
                  <a:schemeClr val="bg1">
                    <a:lumMod val="50000"/>
                  </a:schemeClr>
                </a:solidFill>
                <a:latin typeface="Arial" panose="020B0604020202020204" pitchFamily="34" charset="0"/>
                <a:cs typeface="Arial" panose="020B0604020202020204" pitchFamily="34" charset="0"/>
              </a:rPr>
              <a:t>.</a:t>
            </a:r>
          </a:p>
          <a:p>
            <a:endParaRPr lang="en-GB" sz="26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p:txBody>
      </p:sp>
      <p:pic>
        <p:nvPicPr>
          <p:cNvPr id="8194" name="Picture 2" descr="DEVELOPMENT CONTROL PLAN - GMU | Urban Design &amp; Architecture"/>
          <p:cNvPicPr>
            <a:picLocks noChangeAspect="1" noChangeArrowheads="1"/>
          </p:cNvPicPr>
          <p:nvPr/>
        </p:nvPicPr>
        <p:blipFill rotWithShape="1">
          <a:blip r:embed="rId2">
            <a:extLst>
              <a:ext uri="{28A0092B-C50C-407E-A947-70E740481C1C}">
                <a14:useLocalDpi xmlns:a14="http://schemas.microsoft.com/office/drawing/2010/main" val="0"/>
              </a:ext>
            </a:extLst>
          </a:blip>
          <a:srcRect l="-262917" t="-71205" r="311680" b="78804"/>
          <a:stretch/>
        </p:blipFill>
        <p:spPr bwMode="auto">
          <a:xfrm>
            <a:off x="155575" y="-974725"/>
            <a:ext cx="1464097" cy="1883445"/>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descr="DEVELOPMENT CONTROL PLAN - GMU | Urban Design &amp; Architecture"/>
          <p:cNvPicPr>
            <a:picLocks noChangeAspect="1" noChangeArrowheads="1"/>
          </p:cNvPicPr>
          <p:nvPr/>
        </p:nvPicPr>
        <p:blipFill rotWithShape="1">
          <a:blip r:embed="rId2">
            <a:extLst>
              <a:ext uri="{28A0092B-C50C-407E-A947-70E740481C1C}">
                <a14:useLocalDpi xmlns:a14="http://schemas.microsoft.com/office/drawing/2010/main" val="0"/>
              </a:ext>
            </a:extLst>
          </a:blip>
          <a:srcRect l="1362" t="-4084" r="61225" b="4084"/>
          <a:stretch/>
        </p:blipFill>
        <p:spPr bwMode="auto">
          <a:xfrm rot="21422595">
            <a:off x="7066059" y="954490"/>
            <a:ext cx="1889846" cy="44644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03991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20067</TotalTime>
  <Words>859</Words>
  <Application>Microsoft Office PowerPoint</Application>
  <PresentationFormat>On-screen Show (4:3)</PresentationFormat>
  <Paragraphs>44</Paragraphs>
  <Slides>11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Courier New</vt:lpstr>
      <vt:lpstr>Office Theme</vt:lpstr>
      <vt:lpstr>PowerPoint Presentation</vt:lpstr>
      <vt:lpstr>Overview of the  changes</vt:lpstr>
      <vt:lpstr>Housing Need</vt:lpstr>
      <vt:lpstr>Housing Need cont.</vt:lpstr>
      <vt:lpstr>Housing Supply</vt:lpstr>
      <vt:lpstr>Changes cont.</vt:lpstr>
      <vt:lpstr>Tackling climate  change</vt:lpstr>
      <vt:lpstr>Plan Making</vt:lpstr>
      <vt:lpstr>National Development Management Policies</vt:lpstr>
      <vt:lpstr>Further Changes</vt:lpstr>
      <vt:lpstr>Next Steps</vt:lpstr>
    </vt:vector>
  </TitlesOfParts>
  <Company>Nottingham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Housing Issues</dc:title>
  <dc:creator>Author</dc:creator>
  <cp:lastModifiedBy>Karen Shaw</cp:lastModifiedBy>
  <cp:revision>730</cp:revision>
  <dcterms:created xsi:type="dcterms:W3CDTF">2017-06-27T08:35:24Z</dcterms:created>
  <dcterms:modified xsi:type="dcterms:W3CDTF">2023-03-09T12:24:39Z</dcterms:modified>
</cp:coreProperties>
</file>