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ottinghamcity.gov.uk\shd_dev\Policy\DMR%20-%20New%20Structure\GN%20Growthpoint\Aligned%20Core%20Strategy\Monitoring\Housing%20Completions\ESG%20Completions%20compared%20to%20requirements%202019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Graph 1: Completions in Greater Nottingham 2011-2019 </a:t>
            </a:r>
            <a:endParaRPr lang="en-GB" b="1">
              <a:effectLst/>
            </a:endParaRPr>
          </a:p>
        </c:rich>
      </c:tx>
      <c:layout>
        <c:manualLayout>
          <c:xMode val="edge"/>
          <c:yMode val="edge"/>
          <c:x val="0.13179902755267425"/>
          <c:y val="1.96560196560196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 11-16'!$C$8</c:f>
              <c:strCache>
                <c:ptCount val="1"/>
                <c:pt idx="0">
                  <c:v>Greater Nottingham (Core Strategies anticipated)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 11-16'!$D$7:$K$7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'Graph 11-16'!$D$8:$K$8</c:f>
              <c:numCache>
                <c:formatCode>General</c:formatCode>
                <c:ptCount val="8"/>
                <c:pt idx="0">
                  <c:v>1443</c:v>
                </c:pt>
                <c:pt idx="1">
                  <c:v>1443</c:v>
                </c:pt>
                <c:pt idx="2">
                  <c:v>2518</c:v>
                </c:pt>
                <c:pt idx="3">
                  <c:v>2518</c:v>
                </c:pt>
                <c:pt idx="4">
                  <c:v>2518</c:v>
                </c:pt>
                <c:pt idx="5">
                  <c:v>2518</c:v>
                </c:pt>
                <c:pt idx="6">
                  <c:v>2518</c:v>
                </c:pt>
                <c:pt idx="7">
                  <c:v>3768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CA-4311-A8ED-EA1287270D4A}"/>
            </c:ext>
          </c:extLst>
        </c:ser>
        <c:ser>
          <c:idx val="1"/>
          <c:order val="1"/>
          <c:tx>
            <c:strRef>
              <c:f>'Graph 11-16'!$C$9</c:f>
              <c:strCache>
                <c:ptCount val="1"/>
                <c:pt idx="0">
                  <c:v>Greater Nottingham (actual)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'Graph 11-16'!$D$7:$K$7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'Graph 11-16'!$D$9:$K$9</c:f>
              <c:numCache>
                <c:formatCode>General</c:formatCode>
                <c:ptCount val="8"/>
                <c:pt idx="0">
                  <c:v>1354</c:v>
                </c:pt>
                <c:pt idx="1">
                  <c:v>1500</c:v>
                </c:pt>
                <c:pt idx="2">
                  <c:v>1390</c:v>
                </c:pt>
                <c:pt idx="3">
                  <c:v>2000</c:v>
                </c:pt>
                <c:pt idx="4">
                  <c:v>2071</c:v>
                </c:pt>
                <c:pt idx="5">
                  <c:v>2164</c:v>
                </c:pt>
                <c:pt idx="6">
                  <c:v>2751</c:v>
                </c:pt>
                <c:pt idx="7">
                  <c:v>3126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CA-4311-A8ED-EA1287270D4A}"/>
            </c:ext>
          </c:extLst>
        </c:ser>
        <c:ser>
          <c:idx val="2"/>
          <c:order val="2"/>
          <c:tx>
            <c:strRef>
              <c:f>'Graph 11-16'!$C$10</c:f>
              <c:strCache>
                <c:ptCount val="1"/>
                <c:pt idx="0">
                  <c:v>Cumulative shortfall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'Graph 11-16'!$D$7:$K$7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'Graph 11-16'!$D$10:$K$10</c:f>
              <c:numCache>
                <c:formatCode>General</c:formatCode>
                <c:ptCount val="8"/>
                <c:pt idx="0">
                  <c:v>89</c:v>
                </c:pt>
                <c:pt idx="1">
                  <c:v>32</c:v>
                </c:pt>
                <c:pt idx="2">
                  <c:v>1160</c:v>
                </c:pt>
                <c:pt idx="3">
                  <c:v>1678</c:v>
                </c:pt>
                <c:pt idx="4">
                  <c:v>2125</c:v>
                </c:pt>
                <c:pt idx="5">
                  <c:v>2479</c:v>
                </c:pt>
                <c:pt idx="6">
                  <c:v>2246</c:v>
                </c:pt>
                <c:pt idx="7">
                  <c:v>2888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CA-4311-A8ED-EA1287270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4741864"/>
        <c:axId val="224737272"/>
      </c:lineChart>
      <c:catAx>
        <c:axId val="22474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737272"/>
        <c:crosses val="autoZero"/>
        <c:auto val="1"/>
        <c:lblAlgn val="ctr"/>
        <c:lblOffset val="100"/>
        <c:noMultiLvlLbl val="0"/>
      </c:catAx>
      <c:valAx>
        <c:axId val="22473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741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6631644558819E-2"/>
          <c:y val="0.15733711234561895"/>
          <c:w val="0.49705381640909146"/>
          <c:h val="0.120449061514369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9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6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6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8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00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17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4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0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7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8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3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CD80B-60F3-444C-83BE-DDC216136DD5}" type="datetimeFigureOut">
              <a:rPr lang="en-GB" smtClean="0"/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22FB-A296-4F9C-BE10-EE8A9A9C8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2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614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Joint </a:t>
            </a:r>
            <a:r>
              <a:rPr lang="en-GB" dirty="0" smtClean="0"/>
              <a:t>Planning Advisory Board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24</a:t>
            </a:r>
            <a:r>
              <a:rPr lang="en-GB" b="1" baseline="30000" dirty="0" smtClean="0">
                <a:solidFill>
                  <a:schemeClr val="tx1"/>
                </a:solidFill>
              </a:rPr>
              <a:t>th</a:t>
            </a:r>
            <a:r>
              <a:rPr lang="en-GB" b="1" dirty="0" smtClean="0">
                <a:solidFill>
                  <a:schemeClr val="tx1"/>
                </a:solidFill>
              </a:rPr>
              <a:t> September 2019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2049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5728369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16156" y="5517233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7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Ashfield logo-coloured-regular Oct 20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7" y="5728369"/>
            <a:ext cx="866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0"/>
          <a:stretch>
            <a:fillRect/>
          </a:stretch>
        </p:blipFill>
        <p:spPr bwMode="auto">
          <a:xfrm>
            <a:off x="3616156" y="5517233"/>
            <a:ext cx="5851525" cy="7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8971" y="228600"/>
            <a:ext cx="9144000" cy="650174"/>
          </a:xfrm>
        </p:spPr>
        <p:txBody>
          <a:bodyPr/>
          <a:lstStyle/>
          <a:p>
            <a:r>
              <a:rPr lang="en-GB" b="1" dirty="0"/>
              <a:t>TABLE 1: NET HOUSING COMPLETIONS IN GREATER NOTTINGHAM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67937"/>
              </p:ext>
            </p:extLst>
          </p:nvPr>
        </p:nvGraphicFramePr>
        <p:xfrm>
          <a:off x="478973" y="597934"/>
          <a:ext cx="11301348" cy="5667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6778">
                  <a:extLst>
                    <a:ext uri="{9D8B030D-6E8A-4147-A177-3AD203B41FA5}">
                      <a16:colId xmlns:a16="http://schemas.microsoft.com/office/drawing/2014/main" val="598116209"/>
                    </a:ext>
                  </a:extLst>
                </a:gridCol>
                <a:gridCol w="745242">
                  <a:extLst>
                    <a:ext uri="{9D8B030D-6E8A-4147-A177-3AD203B41FA5}">
                      <a16:colId xmlns:a16="http://schemas.microsoft.com/office/drawing/2014/main" val="3353084283"/>
                    </a:ext>
                  </a:extLst>
                </a:gridCol>
                <a:gridCol w="829308">
                  <a:extLst>
                    <a:ext uri="{9D8B030D-6E8A-4147-A177-3AD203B41FA5}">
                      <a16:colId xmlns:a16="http://schemas.microsoft.com/office/drawing/2014/main" val="614075609"/>
                    </a:ext>
                  </a:extLst>
                </a:gridCol>
                <a:gridCol w="829308">
                  <a:extLst>
                    <a:ext uri="{9D8B030D-6E8A-4147-A177-3AD203B41FA5}">
                      <a16:colId xmlns:a16="http://schemas.microsoft.com/office/drawing/2014/main" val="48470430"/>
                    </a:ext>
                  </a:extLst>
                </a:gridCol>
                <a:gridCol w="829308">
                  <a:extLst>
                    <a:ext uri="{9D8B030D-6E8A-4147-A177-3AD203B41FA5}">
                      <a16:colId xmlns:a16="http://schemas.microsoft.com/office/drawing/2014/main" val="1494272306"/>
                    </a:ext>
                  </a:extLst>
                </a:gridCol>
                <a:gridCol w="829308">
                  <a:extLst>
                    <a:ext uri="{9D8B030D-6E8A-4147-A177-3AD203B41FA5}">
                      <a16:colId xmlns:a16="http://schemas.microsoft.com/office/drawing/2014/main" val="1443287547"/>
                    </a:ext>
                  </a:extLst>
                </a:gridCol>
                <a:gridCol w="780524">
                  <a:extLst>
                    <a:ext uri="{9D8B030D-6E8A-4147-A177-3AD203B41FA5}">
                      <a16:colId xmlns:a16="http://schemas.microsoft.com/office/drawing/2014/main" val="2725175925"/>
                    </a:ext>
                  </a:extLst>
                </a:gridCol>
                <a:gridCol w="780524">
                  <a:extLst>
                    <a:ext uri="{9D8B030D-6E8A-4147-A177-3AD203B41FA5}">
                      <a16:colId xmlns:a16="http://schemas.microsoft.com/office/drawing/2014/main" val="2382982071"/>
                    </a:ext>
                  </a:extLst>
                </a:gridCol>
                <a:gridCol w="780524">
                  <a:extLst>
                    <a:ext uri="{9D8B030D-6E8A-4147-A177-3AD203B41FA5}">
                      <a16:colId xmlns:a16="http://schemas.microsoft.com/office/drawing/2014/main" val="2276875361"/>
                    </a:ext>
                  </a:extLst>
                </a:gridCol>
                <a:gridCol w="780524">
                  <a:extLst>
                    <a:ext uri="{9D8B030D-6E8A-4147-A177-3AD203B41FA5}">
                      <a16:colId xmlns:a16="http://schemas.microsoft.com/office/drawing/2014/main" val="1156521649"/>
                    </a:ext>
                  </a:extLst>
                </a:gridCol>
              </a:tblGrid>
              <a:tr h="1089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2011 to 2019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2011 to 2012*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2012 to 2013*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2013 to 2014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2014 to 2015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2015 to 2016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2016 to 2017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2017 to 2018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2018 to 2019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/>
                </a:tc>
                <a:extLst>
                  <a:ext uri="{0D108BD9-81ED-4DB2-BD59-A6C34878D82A}">
                    <a16:rowId xmlns:a16="http://schemas.microsoft.com/office/drawing/2014/main" val="1841012568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Broxtowe Borough Council (Core Strategy anticipated)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2,430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430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3100016999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Broxtowe Borough Council (actual)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1,446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140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67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150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101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285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324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301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1312224318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Erewash Borough Council (Core Strategy anticipated)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2,944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368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3935007578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Erewash Borough Council (actual)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1,967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222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198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257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222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362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</a:rPr>
                        <a:t>179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</a:rPr>
                        <a:t>204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323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3361426463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Gedling Borough Council  (Core Strategy anticipated)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3,180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440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440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440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440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440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480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1870416669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Gedling Borough Council (actual)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2,029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275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227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321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311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174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198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237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286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1979164112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Nottingham City Council  (Core Strategy anticipated)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6,540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475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475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880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1,190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986075366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Nottingham City Council (actual)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7,476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422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799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463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1,022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947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974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rgbClr val="FF0000"/>
                          </a:solidFill>
                          <a:effectLst/>
                        </a:rPr>
                        <a:t>1,393</a:t>
                      </a:r>
                      <a:endParaRPr lang="en-GB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1,456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1647644854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Rushcliffe Borough Council  (Core Strategy anticipated)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4,150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250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470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470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470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470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470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1,300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3638846010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Rushcliffe Borough Council (actual)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3,443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294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209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199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373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487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528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593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760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1713590403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Greater Nottingham (Core Strategies anticipated)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19,244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1,443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1,443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2,518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2,518</a:t>
                      </a:r>
                      <a:endParaRPr lang="en-GB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2,518</a:t>
                      </a:r>
                      <a:endParaRPr lang="en-GB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2,518</a:t>
                      </a:r>
                      <a:endParaRPr lang="en-GB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2,518</a:t>
                      </a:r>
                      <a:endParaRPr lang="en-GB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</a:rPr>
                        <a:t>3,768</a:t>
                      </a:r>
                      <a:endParaRPr lang="en-GB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1721595244"/>
                  </a:ext>
                </a:extLst>
              </a:tr>
              <a:tr h="381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Greater Nottingham (actual)</a:t>
                      </a:r>
                      <a:endParaRPr lang="en-GB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16,361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1,353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1,500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1,390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2,006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2,071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2,164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2,751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effectLst/>
                        </a:rPr>
                        <a:t>3,126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0" marR="65270" marT="0" marB="0" anchor="b"/>
                </a:tc>
                <a:extLst>
                  <a:ext uri="{0D108BD9-81ED-4DB2-BD59-A6C34878D82A}">
                    <a16:rowId xmlns:a16="http://schemas.microsoft.com/office/drawing/2014/main" val="3324324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0981026"/>
              </p:ext>
            </p:extLst>
          </p:nvPr>
        </p:nvGraphicFramePr>
        <p:xfrm>
          <a:off x="807522" y="413265"/>
          <a:ext cx="10723417" cy="592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30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243</Words>
  <Application>Microsoft Office PowerPoint</Application>
  <PresentationFormat>Widescreen</PresentationFormat>
  <Paragraphs>134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Joint Planning Advisory Board</vt:lpstr>
      <vt:lpstr>PowerPoint Presentation</vt:lpstr>
      <vt:lpstr>PowerPoint Presentation</vt:lpstr>
    </vt:vector>
  </TitlesOfParts>
  <Company>Nottingham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Planning Advisory Board</dc:title>
  <dc:creator>Matt Gregory</dc:creator>
  <cp:lastModifiedBy>Matt Gregory</cp:lastModifiedBy>
  <cp:revision>2</cp:revision>
  <dcterms:created xsi:type="dcterms:W3CDTF">2019-09-24T07:30:36Z</dcterms:created>
  <dcterms:modified xsi:type="dcterms:W3CDTF">2019-09-24T07:40:07Z</dcterms:modified>
</cp:coreProperties>
</file>