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98" r:id="rId5"/>
    <p:sldId id="299" r:id="rId6"/>
    <p:sldId id="373" r:id="rId7"/>
    <p:sldId id="475" r:id="rId8"/>
    <p:sldId id="476" r:id="rId9"/>
    <p:sldId id="473" r:id="rId10"/>
    <p:sldId id="474" r:id="rId11"/>
    <p:sldId id="351" r:id="rId12"/>
    <p:sldId id="438" r:id="rId13"/>
    <p:sldId id="382" r:id="rId14"/>
    <p:sldId id="383" r:id="rId15"/>
    <p:sldId id="384" r:id="rId16"/>
    <p:sldId id="353" r:id="rId17"/>
    <p:sldId id="280" r:id="rId18"/>
    <p:sldId id="455" r:id="rId19"/>
    <p:sldId id="356" r:id="rId20"/>
    <p:sldId id="317" r:id="rId21"/>
    <p:sldId id="357" r:id="rId22"/>
    <p:sldId id="358" r:id="rId23"/>
    <p:sldId id="337" r:id="rId24"/>
    <p:sldId id="338" r:id="rId25"/>
    <p:sldId id="359" r:id="rId26"/>
    <p:sldId id="436" r:id="rId27"/>
    <p:sldId id="361" r:id="rId28"/>
    <p:sldId id="390" r:id="rId29"/>
    <p:sldId id="391" r:id="rId30"/>
    <p:sldId id="477" r:id="rId31"/>
    <p:sldId id="429" r:id="rId32"/>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182C56"/>
    <a:srgbClr val="222C56"/>
    <a:srgbClr val="3D50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8" autoAdjust="0"/>
    <p:restoredTop sz="88529" autoAdjust="0"/>
  </p:normalViewPr>
  <p:slideViewPr>
    <p:cSldViewPr snapToGrid="0">
      <p:cViewPr varScale="1">
        <p:scale>
          <a:sx n="59" d="100"/>
          <a:sy n="59" d="100"/>
        </p:scale>
        <p:origin x="944" y="52"/>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Price!$A$25</c:f>
              <c:strCache>
                <c:ptCount val="1"/>
                <c:pt idx="0">
                  <c:v>Ashfield</c:v>
                </c:pt>
              </c:strCache>
            </c:strRef>
          </c:tx>
          <c:spPr>
            <a:solidFill>
              <a:schemeClr val="accent1"/>
            </a:solidFill>
            <a:ln>
              <a:noFill/>
            </a:ln>
            <a:effectLst/>
          </c:spPr>
          <c:invertIfNegative val="0"/>
          <c:cat>
            <c:strRef>
              <c:f>Price!$B$24:$E$24</c:f>
              <c:strCache>
                <c:ptCount val="4"/>
                <c:pt idx="0">
                  <c:v>Detached</c:v>
                </c:pt>
                <c:pt idx="1">
                  <c:v>Semi-Detached</c:v>
                </c:pt>
                <c:pt idx="2">
                  <c:v>Terrace</c:v>
                </c:pt>
                <c:pt idx="3">
                  <c:v>Flat</c:v>
                </c:pt>
              </c:strCache>
            </c:strRef>
          </c:cat>
          <c:val>
            <c:numRef>
              <c:f>Price!$B$25:$E$25</c:f>
              <c:numCache>
                <c:formatCode>"£"#,##0</c:formatCode>
                <c:ptCount val="4"/>
                <c:pt idx="0">
                  <c:v>267865</c:v>
                </c:pt>
                <c:pt idx="1">
                  <c:v>175000</c:v>
                </c:pt>
                <c:pt idx="2">
                  <c:v>138000</c:v>
                </c:pt>
                <c:pt idx="3">
                  <c:v>117500</c:v>
                </c:pt>
              </c:numCache>
            </c:numRef>
          </c:val>
          <c:extLst>
            <c:ext xmlns:c16="http://schemas.microsoft.com/office/drawing/2014/chart" uri="{C3380CC4-5D6E-409C-BE32-E72D297353CC}">
              <c16:uniqueId val="{00000000-1237-4D8E-8878-34433E72F633}"/>
            </c:ext>
          </c:extLst>
        </c:ser>
        <c:ser>
          <c:idx val="1"/>
          <c:order val="1"/>
          <c:tx>
            <c:strRef>
              <c:f>Price!$A$26</c:f>
              <c:strCache>
                <c:ptCount val="1"/>
                <c:pt idx="0">
                  <c:v>Broxtowe</c:v>
                </c:pt>
              </c:strCache>
            </c:strRef>
          </c:tx>
          <c:spPr>
            <a:solidFill>
              <a:schemeClr val="accent2"/>
            </a:solidFill>
            <a:ln>
              <a:noFill/>
            </a:ln>
            <a:effectLst/>
          </c:spPr>
          <c:invertIfNegative val="0"/>
          <c:cat>
            <c:strRef>
              <c:f>Price!$B$24:$E$24</c:f>
              <c:strCache>
                <c:ptCount val="4"/>
                <c:pt idx="0">
                  <c:v>Detached</c:v>
                </c:pt>
                <c:pt idx="1">
                  <c:v>Semi-Detached</c:v>
                </c:pt>
                <c:pt idx="2">
                  <c:v>Terrace</c:v>
                </c:pt>
                <c:pt idx="3">
                  <c:v>Flat</c:v>
                </c:pt>
              </c:strCache>
            </c:strRef>
          </c:cat>
          <c:val>
            <c:numRef>
              <c:f>Price!$B$26:$E$26</c:f>
              <c:numCache>
                <c:formatCode>"£"#,##0</c:formatCode>
                <c:ptCount val="4"/>
                <c:pt idx="0">
                  <c:v>328000</c:v>
                </c:pt>
                <c:pt idx="1">
                  <c:v>230000</c:v>
                </c:pt>
                <c:pt idx="2">
                  <c:v>186100</c:v>
                </c:pt>
                <c:pt idx="3">
                  <c:v>127000</c:v>
                </c:pt>
              </c:numCache>
            </c:numRef>
          </c:val>
          <c:extLst>
            <c:ext xmlns:c16="http://schemas.microsoft.com/office/drawing/2014/chart" uri="{C3380CC4-5D6E-409C-BE32-E72D297353CC}">
              <c16:uniqueId val="{00000001-1237-4D8E-8878-34433E72F633}"/>
            </c:ext>
          </c:extLst>
        </c:ser>
        <c:ser>
          <c:idx val="2"/>
          <c:order val="2"/>
          <c:tx>
            <c:strRef>
              <c:f>Price!$A$27</c:f>
              <c:strCache>
                <c:ptCount val="1"/>
                <c:pt idx="0">
                  <c:v>Erewash</c:v>
                </c:pt>
              </c:strCache>
            </c:strRef>
          </c:tx>
          <c:spPr>
            <a:solidFill>
              <a:schemeClr val="accent3"/>
            </a:solidFill>
            <a:ln>
              <a:noFill/>
            </a:ln>
            <a:effectLst/>
          </c:spPr>
          <c:invertIfNegative val="0"/>
          <c:cat>
            <c:strRef>
              <c:f>Price!$B$24:$E$24</c:f>
              <c:strCache>
                <c:ptCount val="4"/>
                <c:pt idx="0">
                  <c:v>Detached</c:v>
                </c:pt>
                <c:pt idx="1">
                  <c:v>Semi-Detached</c:v>
                </c:pt>
                <c:pt idx="2">
                  <c:v>Terrace</c:v>
                </c:pt>
                <c:pt idx="3">
                  <c:v>Flat</c:v>
                </c:pt>
              </c:strCache>
            </c:strRef>
          </c:cat>
          <c:val>
            <c:numRef>
              <c:f>Price!$B$27:$E$27</c:f>
              <c:numCache>
                <c:formatCode>"£"#,##0</c:formatCode>
                <c:ptCount val="4"/>
                <c:pt idx="0">
                  <c:v>325000</c:v>
                </c:pt>
                <c:pt idx="1">
                  <c:v>206250</c:v>
                </c:pt>
                <c:pt idx="2">
                  <c:v>158000</c:v>
                </c:pt>
                <c:pt idx="3">
                  <c:v>125000</c:v>
                </c:pt>
              </c:numCache>
            </c:numRef>
          </c:val>
          <c:extLst>
            <c:ext xmlns:c16="http://schemas.microsoft.com/office/drawing/2014/chart" uri="{C3380CC4-5D6E-409C-BE32-E72D297353CC}">
              <c16:uniqueId val="{00000002-1237-4D8E-8878-34433E72F633}"/>
            </c:ext>
          </c:extLst>
        </c:ser>
        <c:ser>
          <c:idx val="3"/>
          <c:order val="3"/>
          <c:tx>
            <c:strRef>
              <c:f>Price!$A$28</c:f>
              <c:strCache>
                <c:ptCount val="1"/>
                <c:pt idx="0">
                  <c:v>Gedling</c:v>
                </c:pt>
              </c:strCache>
            </c:strRef>
          </c:tx>
          <c:spPr>
            <a:solidFill>
              <a:schemeClr val="accent4"/>
            </a:solidFill>
            <a:ln>
              <a:noFill/>
            </a:ln>
            <a:effectLst/>
          </c:spPr>
          <c:invertIfNegative val="0"/>
          <c:cat>
            <c:strRef>
              <c:f>Price!$B$24:$E$24</c:f>
              <c:strCache>
                <c:ptCount val="4"/>
                <c:pt idx="0">
                  <c:v>Detached</c:v>
                </c:pt>
                <c:pt idx="1">
                  <c:v>Semi-Detached</c:v>
                </c:pt>
                <c:pt idx="2">
                  <c:v>Terrace</c:v>
                </c:pt>
                <c:pt idx="3">
                  <c:v>Flat</c:v>
                </c:pt>
              </c:strCache>
            </c:strRef>
          </c:cat>
          <c:val>
            <c:numRef>
              <c:f>Price!$B$28:$E$28</c:f>
              <c:numCache>
                <c:formatCode>"£"#,##0</c:formatCode>
                <c:ptCount val="4"/>
                <c:pt idx="0">
                  <c:v>340000</c:v>
                </c:pt>
                <c:pt idx="1">
                  <c:v>220000</c:v>
                </c:pt>
                <c:pt idx="2">
                  <c:v>179250</c:v>
                </c:pt>
                <c:pt idx="3">
                  <c:v>120000</c:v>
                </c:pt>
              </c:numCache>
            </c:numRef>
          </c:val>
          <c:extLst>
            <c:ext xmlns:c16="http://schemas.microsoft.com/office/drawing/2014/chart" uri="{C3380CC4-5D6E-409C-BE32-E72D297353CC}">
              <c16:uniqueId val="{00000003-1237-4D8E-8878-34433E72F633}"/>
            </c:ext>
          </c:extLst>
        </c:ser>
        <c:ser>
          <c:idx val="4"/>
          <c:order val="4"/>
          <c:tx>
            <c:strRef>
              <c:f>Price!$A$29</c:f>
              <c:strCache>
                <c:ptCount val="1"/>
                <c:pt idx="0">
                  <c:v>Nottingham</c:v>
                </c:pt>
              </c:strCache>
            </c:strRef>
          </c:tx>
          <c:spPr>
            <a:solidFill>
              <a:schemeClr val="accent5"/>
            </a:solidFill>
            <a:ln>
              <a:noFill/>
            </a:ln>
            <a:effectLst/>
          </c:spPr>
          <c:invertIfNegative val="0"/>
          <c:cat>
            <c:strRef>
              <c:f>Price!$B$24:$E$24</c:f>
              <c:strCache>
                <c:ptCount val="4"/>
                <c:pt idx="0">
                  <c:v>Detached</c:v>
                </c:pt>
                <c:pt idx="1">
                  <c:v>Semi-Detached</c:v>
                </c:pt>
                <c:pt idx="2">
                  <c:v>Terrace</c:v>
                </c:pt>
                <c:pt idx="3">
                  <c:v>Flat</c:v>
                </c:pt>
              </c:strCache>
            </c:strRef>
          </c:cat>
          <c:val>
            <c:numRef>
              <c:f>Price!$B$29:$E$29</c:f>
              <c:numCache>
                <c:formatCode>"£"#,##0</c:formatCode>
                <c:ptCount val="4"/>
                <c:pt idx="0">
                  <c:v>297975</c:v>
                </c:pt>
                <c:pt idx="1">
                  <c:v>200750</c:v>
                </c:pt>
                <c:pt idx="2">
                  <c:v>165000</c:v>
                </c:pt>
                <c:pt idx="3">
                  <c:v>135000</c:v>
                </c:pt>
              </c:numCache>
            </c:numRef>
          </c:val>
          <c:extLst>
            <c:ext xmlns:c16="http://schemas.microsoft.com/office/drawing/2014/chart" uri="{C3380CC4-5D6E-409C-BE32-E72D297353CC}">
              <c16:uniqueId val="{00000004-1237-4D8E-8878-34433E72F633}"/>
            </c:ext>
          </c:extLst>
        </c:ser>
        <c:ser>
          <c:idx val="5"/>
          <c:order val="5"/>
          <c:tx>
            <c:strRef>
              <c:f>Price!$A$30</c:f>
              <c:strCache>
                <c:ptCount val="1"/>
                <c:pt idx="0">
                  <c:v>Rushcliffe</c:v>
                </c:pt>
              </c:strCache>
            </c:strRef>
          </c:tx>
          <c:spPr>
            <a:solidFill>
              <a:srgbClr val="FFC000"/>
            </a:solidFill>
            <a:ln>
              <a:noFill/>
            </a:ln>
            <a:effectLst/>
          </c:spPr>
          <c:invertIfNegative val="0"/>
          <c:cat>
            <c:strRef>
              <c:f>Price!$B$24:$E$24</c:f>
              <c:strCache>
                <c:ptCount val="4"/>
                <c:pt idx="0">
                  <c:v>Detached</c:v>
                </c:pt>
                <c:pt idx="1">
                  <c:v>Semi-Detached</c:v>
                </c:pt>
                <c:pt idx="2">
                  <c:v>Terrace</c:v>
                </c:pt>
                <c:pt idx="3">
                  <c:v>Flat</c:v>
                </c:pt>
              </c:strCache>
            </c:strRef>
          </c:cat>
          <c:val>
            <c:numRef>
              <c:f>Price!$B$30:$E$30</c:f>
              <c:numCache>
                <c:formatCode>"£"#,##0</c:formatCode>
                <c:ptCount val="4"/>
                <c:pt idx="0">
                  <c:v>435000</c:v>
                </c:pt>
                <c:pt idx="1">
                  <c:v>285000</c:v>
                </c:pt>
                <c:pt idx="2">
                  <c:v>252000</c:v>
                </c:pt>
                <c:pt idx="3">
                  <c:v>168500</c:v>
                </c:pt>
              </c:numCache>
            </c:numRef>
          </c:val>
          <c:extLst>
            <c:ext xmlns:c16="http://schemas.microsoft.com/office/drawing/2014/chart" uri="{C3380CC4-5D6E-409C-BE32-E72D297353CC}">
              <c16:uniqueId val="{00000005-1237-4D8E-8878-34433E72F633}"/>
            </c:ext>
          </c:extLst>
        </c:ser>
        <c:ser>
          <c:idx val="6"/>
          <c:order val="6"/>
          <c:tx>
            <c:strRef>
              <c:f>Price!$A$31</c:f>
              <c:strCache>
                <c:ptCount val="1"/>
                <c:pt idx="0">
                  <c:v>England</c:v>
                </c:pt>
              </c:strCache>
            </c:strRef>
          </c:tx>
          <c:spPr>
            <a:solidFill>
              <a:schemeClr val="accent1">
                <a:lumMod val="60000"/>
              </a:schemeClr>
            </a:solidFill>
            <a:ln>
              <a:noFill/>
            </a:ln>
            <a:effectLst/>
          </c:spPr>
          <c:invertIfNegative val="0"/>
          <c:cat>
            <c:strRef>
              <c:f>Price!$B$24:$E$24</c:f>
              <c:strCache>
                <c:ptCount val="4"/>
                <c:pt idx="0">
                  <c:v>Detached</c:v>
                </c:pt>
                <c:pt idx="1">
                  <c:v>Semi-Detached</c:v>
                </c:pt>
                <c:pt idx="2">
                  <c:v>Terrace</c:v>
                </c:pt>
                <c:pt idx="3">
                  <c:v>Flat</c:v>
                </c:pt>
              </c:strCache>
            </c:strRef>
          </c:cat>
          <c:val>
            <c:numRef>
              <c:f>Price!$B$31:$E$31</c:f>
              <c:numCache>
                <c:formatCode>"£"#,##0</c:formatCode>
                <c:ptCount val="4"/>
                <c:pt idx="0">
                  <c:v>440000</c:v>
                </c:pt>
                <c:pt idx="1">
                  <c:v>274000</c:v>
                </c:pt>
                <c:pt idx="2">
                  <c:v>240000</c:v>
                </c:pt>
                <c:pt idx="3">
                  <c:v>232000</c:v>
                </c:pt>
              </c:numCache>
            </c:numRef>
          </c:val>
          <c:extLst>
            <c:ext xmlns:c16="http://schemas.microsoft.com/office/drawing/2014/chart" uri="{C3380CC4-5D6E-409C-BE32-E72D297353CC}">
              <c16:uniqueId val="{00000006-1237-4D8E-8878-34433E72F633}"/>
            </c:ext>
          </c:extLst>
        </c:ser>
        <c:dLbls>
          <c:showLegendKey val="0"/>
          <c:showVal val="0"/>
          <c:showCatName val="0"/>
          <c:showSerName val="0"/>
          <c:showPercent val="0"/>
          <c:showBubbleSize val="0"/>
        </c:dLbls>
        <c:gapWidth val="219"/>
        <c:overlap val="-27"/>
        <c:axId val="760020456"/>
        <c:axId val="760020816"/>
      </c:barChart>
      <c:catAx>
        <c:axId val="76002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020816"/>
        <c:crosses val="autoZero"/>
        <c:auto val="1"/>
        <c:lblAlgn val="ctr"/>
        <c:lblOffset val="100"/>
        <c:noMultiLvlLbl val="0"/>
      </c:catAx>
      <c:valAx>
        <c:axId val="7600208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60020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Sheet1!$A$12</c:f>
              <c:strCache>
                <c:ptCount val="1"/>
                <c:pt idx="0">
                  <c:v>Nottingham</c:v>
                </c:pt>
              </c:strCache>
            </c:strRef>
          </c:tx>
          <c:spPr>
            <a:ln w="28575" cap="rnd">
              <a:solidFill>
                <a:schemeClr val="accent2"/>
              </a:solidFill>
              <a:round/>
            </a:ln>
            <a:effectLst/>
          </c:spPr>
          <c:marker>
            <c:symbol val="none"/>
          </c:marker>
          <c:cat>
            <c:strRef>
              <c:f>Sheet1!$B$11:$DG$11</c:f>
              <c:strCache>
                <c:ptCount val="110"/>
                <c:pt idx="0">
                  <c:v> Dec 1995</c:v>
                </c:pt>
                <c:pt idx="1">
                  <c:v> Mar 1996</c:v>
                </c:pt>
                <c:pt idx="2">
                  <c:v> Jun 1996</c:v>
                </c:pt>
                <c:pt idx="3">
                  <c:v> Sep 1996</c:v>
                </c:pt>
                <c:pt idx="4">
                  <c:v> Dec 1996</c:v>
                </c:pt>
                <c:pt idx="5">
                  <c:v> Mar 1997</c:v>
                </c:pt>
                <c:pt idx="6">
                  <c:v> Jun 1997</c:v>
                </c:pt>
                <c:pt idx="7">
                  <c:v> Sep 1997</c:v>
                </c:pt>
                <c:pt idx="8">
                  <c:v> Dec 1997</c:v>
                </c:pt>
                <c:pt idx="9">
                  <c:v> Mar 1998</c:v>
                </c:pt>
                <c:pt idx="10">
                  <c:v> Jun 1998</c:v>
                </c:pt>
                <c:pt idx="11">
                  <c:v> Sep 1998</c:v>
                </c:pt>
                <c:pt idx="12">
                  <c:v> Dec 1998</c:v>
                </c:pt>
                <c:pt idx="13">
                  <c:v> Mar 1999</c:v>
                </c:pt>
                <c:pt idx="14">
                  <c:v> Jun 1999</c:v>
                </c:pt>
                <c:pt idx="15">
                  <c:v> Sep 1999</c:v>
                </c:pt>
                <c:pt idx="16">
                  <c:v> Dec 1999</c:v>
                </c:pt>
                <c:pt idx="17">
                  <c:v> Mar 2000</c:v>
                </c:pt>
                <c:pt idx="18">
                  <c:v> Jun 2000</c:v>
                </c:pt>
                <c:pt idx="19">
                  <c:v> Sep 2000</c:v>
                </c:pt>
                <c:pt idx="20">
                  <c:v> Dec 2000</c:v>
                </c:pt>
                <c:pt idx="21">
                  <c:v> Mar 2001</c:v>
                </c:pt>
                <c:pt idx="22">
                  <c:v> Jun 2001</c:v>
                </c:pt>
                <c:pt idx="23">
                  <c:v> Sep 2001</c:v>
                </c:pt>
                <c:pt idx="24">
                  <c:v> Dec 2001</c:v>
                </c:pt>
                <c:pt idx="25">
                  <c:v> Mar 2002</c:v>
                </c:pt>
                <c:pt idx="26">
                  <c:v> Jun 2002</c:v>
                </c:pt>
                <c:pt idx="27">
                  <c:v> Sep 2002</c:v>
                </c:pt>
                <c:pt idx="28">
                  <c:v> Dec 2002</c:v>
                </c:pt>
                <c:pt idx="29">
                  <c:v> Mar 2003</c:v>
                </c:pt>
                <c:pt idx="30">
                  <c:v> Jun 2003</c:v>
                </c:pt>
                <c:pt idx="31">
                  <c:v> Sep 2003</c:v>
                </c:pt>
                <c:pt idx="32">
                  <c:v> Dec 2003</c:v>
                </c:pt>
                <c:pt idx="33">
                  <c:v> Mar 2004</c:v>
                </c:pt>
                <c:pt idx="34">
                  <c:v> Jun 2004</c:v>
                </c:pt>
                <c:pt idx="35">
                  <c:v> Sep 2004</c:v>
                </c:pt>
                <c:pt idx="36">
                  <c:v> Dec 2004</c:v>
                </c:pt>
                <c:pt idx="37">
                  <c:v> Mar 2005</c:v>
                </c:pt>
                <c:pt idx="38">
                  <c:v> Jun 2005</c:v>
                </c:pt>
                <c:pt idx="39">
                  <c:v> Sep 2005</c:v>
                </c:pt>
                <c:pt idx="40">
                  <c:v> Dec 2005</c:v>
                </c:pt>
                <c:pt idx="41">
                  <c:v> Mar 2006</c:v>
                </c:pt>
                <c:pt idx="42">
                  <c:v> Jun 2006</c:v>
                </c:pt>
                <c:pt idx="43">
                  <c:v> Sep 2006</c:v>
                </c:pt>
                <c:pt idx="44">
                  <c:v> Dec 2006</c:v>
                </c:pt>
                <c:pt idx="45">
                  <c:v> Mar 2007</c:v>
                </c:pt>
                <c:pt idx="46">
                  <c:v> Jun 2007</c:v>
                </c:pt>
                <c:pt idx="47">
                  <c:v> Sep 2007</c:v>
                </c:pt>
                <c:pt idx="48">
                  <c:v> Dec 2007</c:v>
                </c:pt>
                <c:pt idx="49">
                  <c:v> Mar 2008</c:v>
                </c:pt>
                <c:pt idx="50">
                  <c:v> Jun 2008</c:v>
                </c:pt>
                <c:pt idx="51">
                  <c:v> Sep 2008</c:v>
                </c:pt>
                <c:pt idx="52">
                  <c:v> Dec 2008</c:v>
                </c:pt>
                <c:pt idx="53">
                  <c:v> Mar 2009</c:v>
                </c:pt>
                <c:pt idx="54">
                  <c:v> Jun 2009</c:v>
                </c:pt>
                <c:pt idx="55">
                  <c:v> Sep 2009</c:v>
                </c:pt>
                <c:pt idx="56">
                  <c:v> Dec 2009</c:v>
                </c:pt>
                <c:pt idx="57">
                  <c:v> Mar 2010</c:v>
                </c:pt>
                <c:pt idx="58">
                  <c:v> Jun 2010</c:v>
                </c:pt>
                <c:pt idx="59">
                  <c:v> Sep 2010</c:v>
                </c:pt>
                <c:pt idx="60">
                  <c:v> Dec 2010</c:v>
                </c:pt>
                <c:pt idx="61">
                  <c:v> Mar 2011</c:v>
                </c:pt>
                <c:pt idx="62">
                  <c:v> Jun 2011</c:v>
                </c:pt>
                <c:pt idx="63">
                  <c:v> Sep 2011</c:v>
                </c:pt>
                <c:pt idx="64">
                  <c:v> Dec 2011</c:v>
                </c:pt>
                <c:pt idx="65">
                  <c:v> Mar 2012</c:v>
                </c:pt>
                <c:pt idx="66">
                  <c:v> Jun 2012</c:v>
                </c:pt>
                <c:pt idx="67">
                  <c:v> Sep 2012</c:v>
                </c:pt>
                <c:pt idx="68">
                  <c:v> Dec 2012</c:v>
                </c:pt>
                <c:pt idx="69">
                  <c:v> Mar 2013</c:v>
                </c:pt>
                <c:pt idx="70">
                  <c:v> Jun 2013</c:v>
                </c:pt>
                <c:pt idx="71">
                  <c:v> Sep 2013</c:v>
                </c:pt>
                <c:pt idx="72">
                  <c:v> Dec 2013</c:v>
                </c:pt>
                <c:pt idx="73">
                  <c:v> Mar 2014</c:v>
                </c:pt>
                <c:pt idx="74">
                  <c:v> Jun 2014</c:v>
                </c:pt>
                <c:pt idx="75">
                  <c:v> Sep 2014</c:v>
                </c:pt>
                <c:pt idx="76">
                  <c:v> Dec 2014</c:v>
                </c:pt>
                <c:pt idx="77">
                  <c:v> Mar 2015</c:v>
                </c:pt>
                <c:pt idx="78">
                  <c:v> Jun 2015</c:v>
                </c:pt>
                <c:pt idx="79">
                  <c:v> Sep 2015</c:v>
                </c:pt>
                <c:pt idx="80">
                  <c:v> Dec 2015</c:v>
                </c:pt>
                <c:pt idx="81">
                  <c:v> Mar 2016</c:v>
                </c:pt>
                <c:pt idx="82">
                  <c:v> Jun 2016</c:v>
                </c:pt>
                <c:pt idx="83">
                  <c:v> Sep 2016</c:v>
                </c:pt>
                <c:pt idx="84">
                  <c:v> Dec 2016</c:v>
                </c:pt>
                <c:pt idx="85">
                  <c:v> Mar 2017</c:v>
                </c:pt>
                <c:pt idx="86">
                  <c:v> Jun 2017</c:v>
                </c:pt>
                <c:pt idx="87">
                  <c:v> Sep 2017</c:v>
                </c:pt>
                <c:pt idx="88">
                  <c:v> Dec 2017</c:v>
                </c:pt>
                <c:pt idx="89">
                  <c:v> Mar 2018</c:v>
                </c:pt>
                <c:pt idx="90">
                  <c:v> Jun 2018</c:v>
                </c:pt>
                <c:pt idx="91">
                  <c:v> Sep 2018</c:v>
                </c:pt>
                <c:pt idx="92">
                  <c:v> Dec 2018</c:v>
                </c:pt>
                <c:pt idx="93">
                  <c:v> Mar 2019</c:v>
                </c:pt>
                <c:pt idx="94">
                  <c:v> Jun 2019</c:v>
                </c:pt>
                <c:pt idx="95">
                  <c:v> Sep 2019</c:v>
                </c:pt>
                <c:pt idx="96">
                  <c:v> Dec 2019</c:v>
                </c:pt>
                <c:pt idx="97">
                  <c:v> Mar 2020</c:v>
                </c:pt>
                <c:pt idx="98">
                  <c:v> Jun 2020</c:v>
                </c:pt>
                <c:pt idx="99">
                  <c:v> Sep 2020</c:v>
                </c:pt>
                <c:pt idx="100">
                  <c:v> Dec 2020</c:v>
                </c:pt>
                <c:pt idx="101">
                  <c:v> Mar 2021</c:v>
                </c:pt>
                <c:pt idx="102">
                  <c:v> Jun 2021</c:v>
                </c:pt>
                <c:pt idx="103">
                  <c:v> Sep 2021</c:v>
                </c:pt>
                <c:pt idx="104">
                  <c:v> Dec 2021</c:v>
                </c:pt>
                <c:pt idx="105">
                  <c:v> Mar 2022</c:v>
                </c:pt>
                <c:pt idx="106">
                  <c:v> Jun 2022</c:v>
                </c:pt>
                <c:pt idx="107">
                  <c:v> Sep 2022</c:v>
                </c:pt>
                <c:pt idx="108">
                  <c:v> Dec 2022</c:v>
                </c:pt>
                <c:pt idx="109">
                  <c:v> Mar 2023</c:v>
                </c:pt>
              </c:strCache>
            </c:strRef>
          </c:cat>
          <c:val>
            <c:numRef>
              <c:f>Sheet1!$B$12:$DJ$12</c:f>
              <c:numCache>
                <c:formatCode>_(* #,##0.00_);_(* \(#,##0.00\);_(* "-"??_);_(@_)</c:formatCode>
                <c:ptCount val="113"/>
                <c:pt idx="0">
                  <c:v>1</c:v>
                </c:pt>
                <c:pt idx="1">
                  <c:v>0.99870129870129876</c:v>
                </c:pt>
                <c:pt idx="2">
                  <c:v>1</c:v>
                </c:pt>
                <c:pt idx="3">
                  <c:v>1.0123376623376623</c:v>
                </c:pt>
                <c:pt idx="4">
                  <c:v>1.025974025974026</c:v>
                </c:pt>
                <c:pt idx="5">
                  <c:v>1.0389610389610389</c:v>
                </c:pt>
                <c:pt idx="6">
                  <c:v>1.051948051948052</c:v>
                </c:pt>
                <c:pt idx="7">
                  <c:v>1.0649350649350648</c:v>
                </c:pt>
                <c:pt idx="8">
                  <c:v>1.0909090909090908</c:v>
                </c:pt>
                <c:pt idx="9">
                  <c:v>1.0909090909090908</c:v>
                </c:pt>
                <c:pt idx="10">
                  <c:v>1.0909090909090908</c:v>
                </c:pt>
                <c:pt idx="11">
                  <c:v>1.1038961038961039</c:v>
                </c:pt>
                <c:pt idx="12">
                  <c:v>1.1038961038961039</c:v>
                </c:pt>
                <c:pt idx="13">
                  <c:v>1.1168831168831168</c:v>
                </c:pt>
                <c:pt idx="14">
                  <c:v>1.1298701298701299</c:v>
                </c:pt>
                <c:pt idx="15">
                  <c:v>1.1298701298701299</c:v>
                </c:pt>
                <c:pt idx="16">
                  <c:v>1.1558441558441559</c:v>
                </c:pt>
                <c:pt idx="17">
                  <c:v>1.1688311688311688</c:v>
                </c:pt>
                <c:pt idx="18">
                  <c:v>1.1688311688311688</c:v>
                </c:pt>
                <c:pt idx="19">
                  <c:v>1.1948051948051948</c:v>
                </c:pt>
                <c:pt idx="20">
                  <c:v>1.2077922077922079</c:v>
                </c:pt>
                <c:pt idx="21">
                  <c:v>1.2337662337662338</c:v>
                </c:pt>
                <c:pt idx="22">
                  <c:v>1.2727272727272727</c:v>
                </c:pt>
                <c:pt idx="23">
                  <c:v>1.2987012987012987</c:v>
                </c:pt>
                <c:pt idx="24">
                  <c:v>1.3493506493506493</c:v>
                </c:pt>
                <c:pt idx="25">
                  <c:v>1.4012987012987013</c:v>
                </c:pt>
                <c:pt idx="26">
                  <c:v>1.4935064935064934</c:v>
                </c:pt>
                <c:pt idx="27">
                  <c:v>1.6493506493506493</c:v>
                </c:pt>
                <c:pt idx="28">
                  <c:v>1.790909090909091</c:v>
                </c:pt>
                <c:pt idx="29">
                  <c:v>1.8961038961038961</c:v>
                </c:pt>
                <c:pt idx="30">
                  <c:v>2.0246753246753246</c:v>
                </c:pt>
                <c:pt idx="31">
                  <c:v>2.1558441558441559</c:v>
                </c:pt>
                <c:pt idx="32">
                  <c:v>2.2857142857142856</c:v>
                </c:pt>
                <c:pt idx="33">
                  <c:v>2.3636363636363638</c:v>
                </c:pt>
                <c:pt idx="34">
                  <c:v>2.4414285714285713</c:v>
                </c:pt>
                <c:pt idx="35">
                  <c:v>2.5064935064935066</c:v>
                </c:pt>
                <c:pt idx="36">
                  <c:v>2.5961038961038962</c:v>
                </c:pt>
                <c:pt idx="37">
                  <c:v>2.6753246753246751</c:v>
                </c:pt>
                <c:pt idx="38">
                  <c:v>2.7532467532467533</c:v>
                </c:pt>
                <c:pt idx="39">
                  <c:v>2.7922077922077921</c:v>
                </c:pt>
                <c:pt idx="40">
                  <c:v>2.8441558441558441</c:v>
                </c:pt>
                <c:pt idx="41">
                  <c:v>2.831168831168831</c:v>
                </c:pt>
                <c:pt idx="42">
                  <c:v>2.8571428571428572</c:v>
                </c:pt>
                <c:pt idx="43">
                  <c:v>2.948051948051948</c:v>
                </c:pt>
                <c:pt idx="44">
                  <c:v>2.9220779220779223</c:v>
                </c:pt>
                <c:pt idx="45">
                  <c:v>2.9610389610389611</c:v>
                </c:pt>
                <c:pt idx="46">
                  <c:v>2.9610389610389611</c:v>
                </c:pt>
                <c:pt idx="47">
                  <c:v>2.8702597402597401</c:v>
                </c:pt>
                <c:pt idx="48">
                  <c:v>2.8701948051948052</c:v>
                </c:pt>
                <c:pt idx="49">
                  <c:v>2.8571428571428572</c:v>
                </c:pt>
                <c:pt idx="50">
                  <c:v>2.8571428571428572</c:v>
                </c:pt>
                <c:pt idx="51">
                  <c:v>2.8051948051948052</c:v>
                </c:pt>
                <c:pt idx="52">
                  <c:v>2.7272727272727271</c:v>
                </c:pt>
                <c:pt idx="53">
                  <c:v>2.7272727272727271</c:v>
                </c:pt>
                <c:pt idx="54">
                  <c:v>2.5974025974025974</c:v>
                </c:pt>
                <c:pt idx="55">
                  <c:v>2.5974025974025974</c:v>
                </c:pt>
                <c:pt idx="56">
                  <c:v>2.6753246753246751</c:v>
                </c:pt>
                <c:pt idx="57">
                  <c:v>2.5974025974025974</c:v>
                </c:pt>
                <c:pt idx="58">
                  <c:v>2.6753246753246751</c:v>
                </c:pt>
                <c:pt idx="59">
                  <c:v>2.5974025974025974</c:v>
                </c:pt>
                <c:pt idx="60">
                  <c:v>2.5974025974025974</c:v>
                </c:pt>
                <c:pt idx="61">
                  <c:v>2.5974025974025974</c:v>
                </c:pt>
                <c:pt idx="62">
                  <c:v>2.5454545454545454</c:v>
                </c:pt>
                <c:pt idx="63">
                  <c:v>2.5454545454545454</c:v>
                </c:pt>
                <c:pt idx="64">
                  <c:v>2.4675324675324677</c:v>
                </c:pt>
                <c:pt idx="65">
                  <c:v>2.4935064935064934</c:v>
                </c:pt>
                <c:pt idx="66">
                  <c:v>2.5454545454545454</c:v>
                </c:pt>
                <c:pt idx="67">
                  <c:v>2.5324675324675323</c:v>
                </c:pt>
                <c:pt idx="68">
                  <c:v>2.5844155844155843</c:v>
                </c:pt>
                <c:pt idx="69">
                  <c:v>2.5454545454545454</c:v>
                </c:pt>
                <c:pt idx="70">
                  <c:v>2.5454545454545454</c:v>
                </c:pt>
                <c:pt idx="71">
                  <c:v>2.5859480519480518</c:v>
                </c:pt>
                <c:pt idx="72">
                  <c:v>2.5972727272727272</c:v>
                </c:pt>
                <c:pt idx="73">
                  <c:v>2.6233766233766236</c:v>
                </c:pt>
                <c:pt idx="74">
                  <c:v>2.6753246753246751</c:v>
                </c:pt>
                <c:pt idx="75">
                  <c:v>2.779220779220779</c:v>
                </c:pt>
                <c:pt idx="76">
                  <c:v>2.8571428571428572</c:v>
                </c:pt>
                <c:pt idx="77">
                  <c:v>2.8701298701298703</c:v>
                </c:pt>
                <c:pt idx="78">
                  <c:v>2.8961038961038961</c:v>
                </c:pt>
                <c:pt idx="79">
                  <c:v>2.9220779220779223</c:v>
                </c:pt>
                <c:pt idx="80">
                  <c:v>2.9870129870129869</c:v>
                </c:pt>
                <c:pt idx="81">
                  <c:v>2.9870129870129869</c:v>
                </c:pt>
                <c:pt idx="82">
                  <c:v>3.116233766233766</c:v>
                </c:pt>
                <c:pt idx="83">
                  <c:v>3.116883116883117</c:v>
                </c:pt>
                <c:pt idx="84">
                  <c:v>3.2233766233766232</c:v>
                </c:pt>
                <c:pt idx="85">
                  <c:v>3.2987012987012987</c:v>
                </c:pt>
                <c:pt idx="86">
                  <c:v>3.3246753246753249</c:v>
                </c:pt>
                <c:pt idx="87">
                  <c:v>3.3766233766233764</c:v>
                </c:pt>
                <c:pt idx="88">
                  <c:v>3.3766233766233764</c:v>
                </c:pt>
                <c:pt idx="89">
                  <c:v>3.4545454545454546</c:v>
                </c:pt>
                <c:pt idx="90">
                  <c:v>3.4805194805194803</c:v>
                </c:pt>
                <c:pt idx="91">
                  <c:v>3.5064935064935066</c:v>
                </c:pt>
                <c:pt idx="92">
                  <c:v>3.5844155844155843</c:v>
                </c:pt>
                <c:pt idx="93">
                  <c:v>3.6363636363636362</c:v>
                </c:pt>
                <c:pt idx="94">
                  <c:v>3.6363636363636362</c:v>
                </c:pt>
                <c:pt idx="95">
                  <c:v>3.6363636363636362</c:v>
                </c:pt>
                <c:pt idx="96">
                  <c:v>3.6363636363636362</c:v>
                </c:pt>
                <c:pt idx="97">
                  <c:v>3.6558441558441559</c:v>
                </c:pt>
                <c:pt idx="98">
                  <c:v>3.7402597402597402</c:v>
                </c:pt>
                <c:pt idx="99">
                  <c:v>3.8441558441558441</c:v>
                </c:pt>
                <c:pt idx="100">
                  <c:v>4.0259740259740262</c:v>
                </c:pt>
                <c:pt idx="101">
                  <c:v>4.1558441558441555</c:v>
                </c:pt>
                <c:pt idx="102">
                  <c:v>4.2857142857142856</c:v>
                </c:pt>
                <c:pt idx="103">
                  <c:v>4.3506753246753247</c:v>
                </c:pt>
                <c:pt idx="104">
                  <c:v>4.4155844155844157</c:v>
                </c:pt>
                <c:pt idx="105">
                  <c:v>4.4155844155844157</c:v>
                </c:pt>
                <c:pt idx="106">
                  <c:v>4.4805194805194803</c:v>
                </c:pt>
                <c:pt idx="107">
                  <c:v>4.5454545454545459</c:v>
                </c:pt>
                <c:pt idx="108">
                  <c:v>4.6753246753246751</c:v>
                </c:pt>
                <c:pt idx="109">
                  <c:v>4.8051948051948052</c:v>
                </c:pt>
              </c:numCache>
            </c:numRef>
          </c:val>
          <c:smooth val="0"/>
          <c:extLst>
            <c:ext xmlns:c16="http://schemas.microsoft.com/office/drawing/2014/chart" uri="{C3380CC4-5D6E-409C-BE32-E72D297353CC}">
              <c16:uniqueId val="{00000000-09A0-4150-8CB9-3FF35D0B750F}"/>
            </c:ext>
          </c:extLst>
        </c:ser>
        <c:ser>
          <c:idx val="2"/>
          <c:order val="1"/>
          <c:tx>
            <c:strRef>
              <c:f>Sheet1!$A$13</c:f>
              <c:strCache>
                <c:ptCount val="1"/>
                <c:pt idx="0">
                  <c:v>Erewash</c:v>
                </c:pt>
              </c:strCache>
            </c:strRef>
          </c:tx>
          <c:spPr>
            <a:ln w="28575" cap="rnd">
              <a:solidFill>
                <a:schemeClr val="accent3"/>
              </a:solidFill>
              <a:round/>
            </a:ln>
            <a:effectLst/>
          </c:spPr>
          <c:marker>
            <c:symbol val="none"/>
          </c:marker>
          <c:cat>
            <c:strRef>
              <c:f>Sheet1!$B$11:$DG$11</c:f>
              <c:strCache>
                <c:ptCount val="110"/>
                <c:pt idx="0">
                  <c:v> Dec 1995</c:v>
                </c:pt>
                <c:pt idx="1">
                  <c:v> Mar 1996</c:v>
                </c:pt>
                <c:pt idx="2">
                  <c:v> Jun 1996</c:v>
                </c:pt>
                <c:pt idx="3">
                  <c:v> Sep 1996</c:v>
                </c:pt>
                <c:pt idx="4">
                  <c:v> Dec 1996</c:v>
                </c:pt>
                <c:pt idx="5">
                  <c:v> Mar 1997</c:v>
                </c:pt>
                <c:pt idx="6">
                  <c:v> Jun 1997</c:v>
                </c:pt>
                <c:pt idx="7">
                  <c:v> Sep 1997</c:v>
                </c:pt>
                <c:pt idx="8">
                  <c:v> Dec 1997</c:v>
                </c:pt>
                <c:pt idx="9">
                  <c:v> Mar 1998</c:v>
                </c:pt>
                <c:pt idx="10">
                  <c:v> Jun 1998</c:v>
                </c:pt>
                <c:pt idx="11">
                  <c:v> Sep 1998</c:v>
                </c:pt>
                <c:pt idx="12">
                  <c:v> Dec 1998</c:v>
                </c:pt>
                <c:pt idx="13">
                  <c:v> Mar 1999</c:v>
                </c:pt>
                <c:pt idx="14">
                  <c:v> Jun 1999</c:v>
                </c:pt>
                <c:pt idx="15">
                  <c:v> Sep 1999</c:v>
                </c:pt>
                <c:pt idx="16">
                  <c:v> Dec 1999</c:v>
                </c:pt>
                <c:pt idx="17">
                  <c:v> Mar 2000</c:v>
                </c:pt>
                <c:pt idx="18">
                  <c:v> Jun 2000</c:v>
                </c:pt>
                <c:pt idx="19">
                  <c:v> Sep 2000</c:v>
                </c:pt>
                <c:pt idx="20">
                  <c:v> Dec 2000</c:v>
                </c:pt>
                <c:pt idx="21">
                  <c:v> Mar 2001</c:v>
                </c:pt>
                <c:pt idx="22">
                  <c:v> Jun 2001</c:v>
                </c:pt>
                <c:pt idx="23">
                  <c:v> Sep 2001</c:v>
                </c:pt>
                <c:pt idx="24">
                  <c:v> Dec 2001</c:v>
                </c:pt>
                <c:pt idx="25">
                  <c:v> Mar 2002</c:v>
                </c:pt>
                <c:pt idx="26">
                  <c:v> Jun 2002</c:v>
                </c:pt>
                <c:pt idx="27">
                  <c:v> Sep 2002</c:v>
                </c:pt>
                <c:pt idx="28">
                  <c:v> Dec 2002</c:v>
                </c:pt>
                <c:pt idx="29">
                  <c:v> Mar 2003</c:v>
                </c:pt>
                <c:pt idx="30">
                  <c:v> Jun 2003</c:v>
                </c:pt>
                <c:pt idx="31">
                  <c:v> Sep 2003</c:v>
                </c:pt>
                <c:pt idx="32">
                  <c:v> Dec 2003</c:v>
                </c:pt>
                <c:pt idx="33">
                  <c:v> Mar 2004</c:v>
                </c:pt>
                <c:pt idx="34">
                  <c:v> Jun 2004</c:v>
                </c:pt>
                <c:pt idx="35">
                  <c:v> Sep 2004</c:v>
                </c:pt>
                <c:pt idx="36">
                  <c:v> Dec 2004</c:v>
                </c:pt>
                <c:pt idx="37">
                  <c:v> Mar 2005</c:v>
                </c:pt>
                <c:pt idx="38">
                  <c:v> Jun 2005</c:v>
                </c:pt>
                <c:pt idx="39">
                  <c:v> Sep 2005</c:v>
                </c:pt>
                <c:pt idx="40">
                  <c:v> Dec 2005</c:v>
                </c:pt>
                <c:pt idx="41">
                  <c:v> Mar 2006</c:v>
                </c:pt>
                <c:pt idx="42">
                  <c:v> Jun 2006</c:v>
                </c:pt>
                <c:pt idx="43">
                  <c:v> Sep 2006</c:v>
                </c:pt>
                <c:pt idx="44">
                  <c:v> Dec 2006</c:v>
                </c:pt>
                <c:pt idx="45">
                  <c:v> Mar 2007</c:v>
                </c:pt>
                <c:pt idx="46">
                  <c:v> Jun 2007</c:v>
                </c:pt>
                <c:pt idx="47">
                  <c:v> Sep 2007</c:v>
                </c:pt>
                <c:pt idx="48">
                  <c:v> Dec 2007</c:v>
                </c:pt>
                <c:pt idx="49">
                  <c:v> Mar 2008</c:v>
                </c:pt>
                <c:pt idx="50">
                  <c:v> Jun 2008</c:v>
                </c:pt>
                <c:pt idx="51">
                  <c:v> Sep 2008</c:v>
                </c:pt>
                <c:pt idx="52">
                  <c:v> Dec 2008</c:v>
                </c:pt>
                <c:pt idx="53">
                  <c:v> Mar 2009</c:v>
                </c:pt>
                <c:pt idx="54">
                  <c:v> Jun 2009</c:v>
                </c:pt>
                <c:pt idx="55">
                  <c:v> Sep 2009</c:v>
                </c:pt>
                <c:pt idx="56">
                  <c:v> Dec 2009</c:v>
                </c:pt>
                <c:pt idx="57">
                  <c:v> Mar 2010</c:v>
                </c:pt>
                <c:pt idx="58">
                  <c:v> Jun 2010</c:v>
                </c:pt>
                <c:pt idx="59">
                  <c:v> Sep 2010</c:v>
                </c:pt>
                <c:pt idx="60">
                  <c:v> Dec 2010</c:v>
                </c:pt>
                <c:pt idx="61">
                  <c:v> Mar 2011</c:v>
                </c:pt>
                <c:pt idx="62">
                  <c:v> Jun 2011</c:v>
                </c:pt>
                <c:pt idx="63">
                  <c:v> Sep 2011</c:v>
                </c:pt>
                <c:pt idx="64">
                  <c:v> Dec 2011</c:v>
                </c:pt>
                <c:pt idx="65">
                  <c:v> Mar 2012</c:v>
                </c:pt>
                <c:pt idx="66">
                  <c:v> Jun 2012</c:v>
                </c:pt>
                <c:pt idx="67">
                  <c:v> Sep 2012</c:v>
                </c:pt>
                <c:pt idx="68">
                  <c:v> Dec 2012</c:v>
                </c:pt>
                <c:pt idx="69">
                  <c:v> Mar 2013</c:v>
                </c:pt>
                <c:pt idx="70">
                  <c:v> Jun 2013</c:v>
                </c:pt>
                <c:pt idx="71">
                  <c:v> Sep 2013</c:v>
                </c:pt>
                <c:pt idx="72">
                  <c:v> Dec 2013</c:v>
                </c:pt>
                <c:pt idx="73">
                  <c:v> Mar 2014</c:v>
                </c:pt>
                <c:pt idx="74">
                  <c:v> Jun 2014</c:v>
                </c:pt>
                <c:pt idx="75">
                  <c:v> Sep 2014</c:v>
                </c:pt>
                <c:pt idx="76">
                  <c:v> Dec 2014</c:v>
                </c:pt>
                <c:pt idx="77">
                  <c:v> Mar 2015</c:v>
                </c:pt>
                <c:pt idx="78">
                  <c:v> Jun 2015</c:v>
                </c:pt>
                <c:pt idx="79">
                  <c:v> Sep 2015</c:v>
                </c:pt>
                <c:pt idx="80">
                  <c:v> Dec 2015</c:v>
                </c:pt>
                <c:pt idx="81">
                  <c:v> Mar 2016</c:v>
                </c:pt>
                <c:pt idx="82">
                  <c:v> Jun 2016</c:v>
                </c:pt>
                <c:pt idx="83">
                  <c:v> Sep 2016</c:v>
                </c:pt>
                <c:pt idx="84">
                  <c:v> Dec 2016</c:v>
                </c:pt>
                <c:pt idx="85">
                  <c:v> Mar 2017</c:v>
                </c:pt>
                <c:pt idx="86">
                  <c:v> Jun 2017</c:v>
                </c:pt>
                <c:pt idx="87">
                  <c:v> Sep 2017</c:v>
                </c:pt>
                <c:pt idx="88">
                  <c:v> Dec 2017</c:v>
                </c:pt>
                <c:pt idx="89">
                  <c:v> Mar 2018</c:v>
                </c:pt>
                <c:pt idx="90">
                  <c:v> Jun 2018</c:v>
                </c:pt>
                <c:pt idx="91">
                  <c:v> Sep 2018</c:v>
                </c:pt>
                <c:pt idx="92">
                  <c:v> Dec 2018</c:v>
                </c:pt>
                <c:pt idx="93">
                  <c:v> Mar 2019</c:v>
                </c:pt>
                <c:pt idx="94">
                  <c:v> Jun 2019</c:v>
                </c:pt>
                <c:pt idx="95">
                  <c:v> Sep 2019</c:v>
                </c:pt>
                <c:pt idx="96">
                  <c:v> Dec 2019</c:v>
                </c:pt>
                <c:pt idx="97">
                  <c:v> Mar 2020</c:v>
                </c:pt>
                <c:pt idx="98">
                  <c:v> Jun 2020</c:v>
                </c:pt>
                <c:pt idx="99">
                  <c:v> Sep 2020</c:v>
                </c:pt>
                <c:pt idx="100">
                  <c:v> Dec 2020</c:v>
                </c:pt>
                <c:pt idx="101">
                  <c:v> Mar 2021</c:v>
                </c:pt>
                <c:pt idx="102">
                  <c:v> Jun 2021</c:v>
                </c:pt>
                <c:pt idx="103">
                  <c:v> Sep 2021</c:v>
                </c:pt>
                <c:pt idx="104">
                  <c:v> Dec 2021</c:v>
                </c:pt>
                <c:pt idx="105">
                  <c:v> Mar 2022</c:v>
                </c:pt>
                <c:pt idx="106">
                  <c:v> Jun 2022</c:v>
                </c:pt>
                <c:pt idx="107">
                  <c:v> Sep 2022</c:v>
                </c:pt>
                <c:pt idx="108">
                  <c:v> Dec 2022</c:v>
                </c:pt>
                <c:pt idx="109">
                  <c:v> Mar 2023</c:v>
                </c:pt>
              </c:strCache>
            </c:strRef>
          </c:cat>
          <c:val>
            <c:numRef>
              <c:f>Sheet1!$B$13:$DJ$13</c:f>
              <c:numCache>
                <c:formatCode>_(* #,##0.00_);_(* \(#,##0.00\);_(* "-"??_);_(@_)</c:formatCode>
                <c:ptCount val="113"/>
                <c:pt idx="0">
                  <c:v>1</c:v>
                </c:pt>
                <c:pt idx="1">
                  <c:v>1</c:v>
                </c:pt>
                <c:pt idx="2">
                  <c:v>1.0105882352941176</c:v>
                </c:pt>
                <c:pt idx="3">
                  <c:v>1.0117647058823529</c:v>
                </c:pt>
                <c:pt idx="4">
                  <c:v>1</c:v>
                </c:pt>
                <c:pt idx="5">
                  <c:v>1.0117647058823529</c:v>
                </c:pt>
                <c:pt idx="6">
                  <c:v>1.0352941176470589</c:v>
                </c:pt>
                <c:pt idx="7">
                  <c:v>1.0588235294117647</c:v>
                </c:pt>
                <c:pt idx="8">
                  <c:v>1.0941176470588236</c:v>
                </c:pt>
                <c:pt idx="9">
                  <c:v>1.1047058823529412</c:v>
                </c:pt>
                <c:pt idx="10">
                  <c:v>1.1011764705882352</c:v>
                </c:pt>
                <c:pt idx="11">
                  <c:v>1.0941176470588236</c:v>
                </c:pt>
                <c:pt idx="12">
                  <c:v>1.1058823529411765</c:v>
                </c:pt>
                <c:pt idx="13">
                  <c:v>1.1294117647058823</c:v>
                </c:pt>
                <c:pt idx="14">
                  <c:v>1.1294117647058823</c:v>
                </c:pt>
                <c:pt idx="15">
                  <c:v>1.1529411764705881</c:v>
                </c:pt>
                <c:pt idx="16">
                  <c:v>1.1752941176470588</c:v>
                </c:pt>
                <c:pt idx="17">
                  <c:v>1.1763529411764706</c:v>
                </c:pt>
                <c:pt idx="18">
                  <c:v>1.1861764705882354</c:v>
                </c:pt>
                <c:pt idx="19">
                  <c:v>1.2</c:v>
                </c:pt>
                <c:pt idx="20">
                  <c:v>1.2</c:v>
                </c:pt>
                <c:pt idx="21">
                  <c:v>1.223529411764706</c:v>
                </c:pt>
                <c:pt idx="22">
                  <c:v>1.2352941176470589</c:v>
                </c:pt>
                <c:pt idx="23">
                  <c:v>1.2823529411764707</c:v>
                </c:pt>
                <c:pt idx="24">
                  <c:v>1.3647058823529412</c:v>
                </c:pt>
                <c:pt idx="25">
                  <c:v>1.4105882352941177</c:v>
                </c:pt>
                <c:pt idx="26">
                  <c:v>1.5176470588235293</c:v>
                </c:pt>
                <c:pt idx="27">
                  <c:v>1.611764705882353</c:v>
                </c:pt>
                <c:pt idx="28">
                  <c:v>1.7058823529411764</c:v>
                </c:pt>
                <c:pt idx="29">
                  <c:v>1.8117647058823529</c:v>
                </c:pt>
                <c:pt idx="30">
                  <c:v>1.8823529411764706</c:v>
                </c:pt>
                <c:pt idx="31">
                  <c:v>2</c:v>
                </c:pt>
                <c:pt idx="32">
                  <c:v>2.1176470588235294</c:v>
                </c:pt>
                <c:pt idx="33">
                  <c:v>2.2341176470588233</c:v>
                </c:pt>
                <c:pt idx="34">
                  <c:v>2.3528235294117645</c:v>
                </c:pt>
                <c:pt idx="35">
                  <c:v>2.4941176470588236</c:v>
                </c:pt>
                <c:pt idx="36">
                  <c:v>2.6346470588235293</c:v>
                </c:pt>
                <c:pt idx="37">
                  <c:v>2.7052352941176472</c:v>
                </c:pt>
                <c:pt idx="38">
                  <c:v>2.7294117647058824</c:v>
                </c:pt>
                <c:pt idx="39">
                  <c:v>2.7647058823529411</c:v>
                </c:pt>
                <c:pt idx="40">
                  <c:v>2.776470588235294</c:v>
                </c:pt>
                <c:pt idx="41">
                  <c:v>2.776470588235294</c:v>
                </c:pt>
                <c:pt idx="42">
                  <c:v>2.8</c:v>
                </c:pt>
                <c:pt idx="43">
                  <c:v>2.8117647058823527</c:v>
                </c:pt>
                <c:pt idx="44">
                  <c:v>2.8234117647058823</c:v>
                </c:pt>
                <c:pt idx="45">
                  <c:v>2.8705882352941177</c:v>
                </c:pt>
                <c:pt idx="46">
                  <c:v>2.94</c:v>
                </c:pt>
                <c:pt idx="47">
                  <c:v>2.9411764705882355</c:v>
                </c:pt>
                <c:pt idx="48">
                  <c:v>2.9411764705882355</c:v>
                </c:pt>
                <c:pt idx="49">
                  <c:v>2.9411764705882355</c:v>
                </c:pt>
                <c:pt idx="50">
                  <c:v>2.9410588235294117</c:v>
                </c:pt>
                <c:pt idx="51">
                  <c:v>2.9176470588235293</c:v>
                </c:pt>
                <c:pt idx="52">
                  <c:v>2.8705882352941177</c:v>
                </c:pt>
                <c:pt idx="53">
                  <c:v>2.8470588235294119</c:v>
                </c:pt>
                <c:pt idx="54">
                  <c:v>2.8223529411764705</c:v>
                </c:pt>
                <c:pt idx="55">
                  <c:v>2.776470588235294</c:v>
                </c:pt>
                <c:pt idx="56">
                  <c:v>2.8</c:v>
                </c:pt>
                <c:pt idx="57">
                  <c:v>2.7647058823529411</c:v>
                </c:pt>
                <c:pt idx="58">
                  <c:v>2.776470588235294</c:v>
                </c:pt>
                <c:pt idx="59">
                  <c:v>2.7970588235294116</c:v>
                </c:pt>
                <c:pt idx="60">
                  <c:v>2.8235294117647061</c:v>
                </c:pt>
                <c:pt idx="61">
                  <c:v>2.8235294117647061</c:v>
                </c:pt>
                <c:pt idx="62">
                  <c:v>2.8235294117647061</c:v>
                </c:pt>
                <c:pt idx="63">
                  <c:v>2.8</c:v>
                </c:pt>
                <c:pt idx="64">
                  <c:v>2.7647058823529411</c:v>
                </c:pt>
                <c:pt idx="65">
                  <c:v>2.8</c:v>
                </c:pt>
                <c:pt idx="66">
                  <c:v>2.8235294117647061</c:v>
                </c:pt>
                <c:pt idx="67">
                  <c:v>2.8235294117647061</c:v>
                </c:pt>
                <c:pt idx="68">
                  <c:v>2.8235294117647061</c:v>
                </c:pt>
                <c:pt idx="69">
                  <c:v>2.7882352941176469</c:v>
                </c:pt>
                <c:pt idx="70">
                  <c:v>2.8235294117647061</c:v>
                </c:pt>
                <c:pt idx="71">
                  <c:v>2.8470588235294119</c:v>
                </c:pt>
                <c:pt idx="72">
                  <c:v>2.8823529411764706</c:v>
                </c:pt>
                <c:pt idx="73">
                  <c:v>2.9176470588235293</c:v>
                </c:pt>
                <c:pt idx="74">
                  <c:v>2.9411764705882355</c:v>
                </c:pt>
                <c:pt idx="75">
                  <c:v>2.9694117647058822</c:v>
                </c:pt>
                <c:pt idx="76">
                  <c:v>3.0117647058823529</c:v>
                </c:pt>
                <c:pt idx="77">
                  <c:v>3.0117647058823529</c:v>
                </c:pt>
                <c:pt idx="78">
                  <c:v>3.1058823529411765</c:v>
                </c:pt>
                <c:pt idx="79">
                  <c:v>3.1529411764705881</c:v>
                </c:pt>
                <c:pt idx="80">
                  <c:v>3.1764705882352939</c:v>
                </c:pt>
                <c:pt idx="81">
                  <c:v>3.2</c:v>
                </c:pt>
                <c:pt idx="82">
                  <c:v>3.2</c:v>
                </c:pt>
                <c:pt idx="83">
                  <c:v>3.223529411764706</c:v>
                </c:pt>
                <c:pt idx="84">
                  <c:v>3.2470588235294118</c:v>
                </c:pt>
                <c:pt idx="85">
                  <c:v>3.3235294117647061</c:v>
                </c:pt>
                <c:pt idx="86">
                  <c:v>3.3411764705882354</c:v>
                </c:pt>
                <c:pt idx="87">
                  <c:v>3.4117647058823528</c:v>
                </c:pt>
                <c:pt idx="88">
                  <c:v>3.4117647058823528</c:v>
                </c:pt>
                <c:pt idx="89">
                  <c:v>3.4588235294117649</c:v>
                </c:pt>
                <c:pt idx="90">
                  <c:v>3.5294117647058822</c:v>
                </c:pt>
                <c:pt idx="91">
                  <c:v>3.6458823529411766</c:v>
                </c:pt>
                <c:pt idx="92">
                  <c:v>3.7058823529411766</c:v>
                </c:pt>
                <c:pt idx="93">
                  <c:v>3.7647058823529411</c:v>
                </c:pt>
                <c:pt idx="94">
                  <c:v>3.8470588235294119</c:v>
                </c:pt>
                <c:pt idx="95">
                  <c:v>3.7647058823529411</c:v>
                </c:pt>
                <c:pt idx="96">
                  <c:v>3.7647058823529411</c:v>
                </c:pt>
                <c:pt idx="97">
                  <c:v>3.835294117647059</c:v>
                </c:pt>
                <c:pt idx="98">
                  <c:v>3.8588235294117648</c:v>
                </c:pt>
                <c:pt idx="99">
                  <c:v>3.9529411764705884</c:v>
                </c:pt>
                <c:pt idx="100">
                  <c:v>4.0588235294117645</c:v>
                </c:pt>
                <c:pt idx="101">
                  <c:v>4.1291176470588233</c:v>
                </c:pt>
                <c:pt idx="102">
                  <c:v>4.2352941176470589</c:v>
                </c:pt>
                <c:pt idx="103">
                  <c:v>4.3529411764705879</c:v>
                </c:pt>
                <c:pt idx="104">
                  <c:v>4.4235294117647062</c:v>
                </c:pt>
                <c:pt idx="105">
                  <c:v>4.4705882352941178</c:v>
                </c:pt>
                <c:pt idx="106">
                  <c:v>4.5176470588235293</c:v>
                </c:pt>
                <c:pt idx="107">
                  <c:v>4.7058823529411766</c:v>
                </c:pt>
                <c:pt idx="108">
                  <c:v>4.8235294117647056</c:v>
                </c:pt>
                <c:pt idx="109">
                  <c:v>4.8941176470588239</c:v>
                </c:pt>
              </c:numCache>
            </c:numRef>
          </c:val>
          <c:smooth val="0"/>
          <c:extLst>
            <c:ext xmlns:c16="http://schemas.microsoft.com/office/drawing/2014/chart" uri="{C3380CC4-5D6E-409C-BE32-E72D297353CC}">
              <c16:uniqueId val="{00000001-09A0-4150-8CB9-3FF35D0B750F}"/>
            </c:ext>
          </c:extLst>
        </c:ser>
        <c:ser>
          <c:idx val="3"/>
          <c:order val="2"/>
          <c:tx>
            <c:strRef>
              <c:f>Sheet1!$A$14</c:f>
              <c:strCache>
                <c:ptCount val="1"/>
                <c:pt idx="0">
                  <c:v>Broxtowe</c:v>
                </c:pt>
              </c:strCache>
            </c:strRef>
          </c:tx>
          <c:spPr>
            <a:ln w="28575" cap="rnd">
              <a:solidFill>
                <a:schemeClr val="accent4"/>
              </a:solidFill>
              <a:round/>
            </a:ln>
            <a:effectLst/>
          </c:spPr>
          <c:marker>
            <c:symbol val="none"/>
          </c:marker>
          <c:cat>
            <c:strRef>
              <c:f>Sheet1!$B$11:$DG$11</c:f>
              <c:strCache>
                <c:ptCount val="110"/>
                <c:pt idx="0">
                  <c:v> Dec 1995</c:v>
                </c:pt>
                <c:pt idx="1">
                  <c:v> Mar 1996</c:v>
                </c:pt>
                <c:pt idx="2">
                  <c:v> Jun 1996</c:v>
                </c:pt>
                <c:pt idx="3">
                  <c:v> Sep 1996</c:v>
                </c:pt>
                <c:pt idx="4">
                  <c:v> Dec 1996</c:v>
                </c:pt>
                <c:pt idx="5">
                  <c:v> Mar 1997</c:v>
                </c:pt>
                <c:pt idx="6">
                  <c:v> Jun 1997</c:v>
                </c:pt>
                <c:pt idx="7">
                  <c:v> Sep 1997</c:v>
                </c:pt>
                <c:pt idx="8">
                  <c:v> Dec 1997</c:v>
                </c:pt>
                <c:pt idx="9">
                  <c:v> Mar 1998</c:v>
                </c:pt>
                <c:pt idx="10">
                  <c:v> Jun 1998</c:v>
                </c:pt>
                <c:pt idx="11">
                  <c:v> Sep 1998</c:v>
                </c:pt>
                <c:pt idx="12">
                  <c:v> Dec 1998</c:v>
                </c:pt>
                <c:pt idx="13">
                  <c:v> Mar 1999</c:v>
                </c:pt>
                <c:pt idx="14">
                  <c:v> Jun 1999</c:v>
                </c:pt>
                <c:pt idx="15">
                  <c:v> Sep 1999</c:v>
                </c:pt>
                <c:pt idx="16">
                  <c:v> Dec 1999</c:v>
                </c:pt>
                <c:pt idx="17">
                  <c:v> Mar 2000</c:v>
                </c:pt>
                <c:pt idx="18">
                  <c:v> Jun 2000</c:v>
                </c:pt>
                <c:pt idx="19">
                  <c:v> Sep 2000</c:v>
                </c:pt>
                <c:pt idx="20">
                  <c:v> Dec 2000</c:v>
                </c:pt>
                <c:pt idx="21">
                  <c:v> Mar 2001</c:v>
                </c:pt>
                <c:pt idx="22">
                  <c:v> Jun 2001</c:v>
                </c:pt>
                <c:pt idx="23">
                  <c:v> Sep 2001</c:v>
                </c:pt>
                <c:pt idx="24">
                  <c:v> Dec 2001</c:v>
                </c:pt>
                <c:pt idx="25">
                  <c:v> Mar 2002</c:v>
                </c:pt>
                <c:pt idx="26">
                  <c:v> Jun 2002</c:v>
                </c:pt>
                <c:pt idx="27">
                  <c:v> Sep 2002</c:v>
                </c:pt>
                <c:pt idx="28">
                  <c:v> Dec 2002</c:v>
                </c:pt>
                <c:pt idx="29">
                  <c:v> Mar 2003</c:v>
                </c:pt>
                <c:pt idx="30">
                  <c:v> Jun 2003</c:v>
                </c:pt>
                <c:pt idx="31">
                  <c:v> Sep 2003</c:v>
                </c:pt>
                <c:pt idx="32">
                  <c:v> Dec 2003</c:v>
                </c:pt>
                <c:pt idx="33">
                  <c:v> Mar 2004</c:v>
                </c:pt>
                <c:pt idx="34">
                  <c:v> Jun 2004</c:v>
                </c:pt>
                <c:pt idx="35">
                  <c:v> Sep 2004</c:v>
                </c:pt>
                <c:pt idx="36">
                  <c:v> Dec 2004</c:v>
                </c:pt>
                <c:pt idx="37">
                  <c:v> Mar 2005</c:v>
                </c:pt>
                <c:pt idx="38">
                  <c:v> Jun 2005</c:v>
                </c:pt>
                <c:pt idx="39">
                  <c:v> Sep 2005</c:v>
                </c:pt>
                <c:pt idx="40">
                  <c:v> Dec 2005</c:v>
                </c:pt>
                <c:pt idx="41">
                  <c:v> Mar 2006</c:v>
                </c:pt>
                <c:pt idx="42">
                  <c:v> Jun 2006</c:v>
                </c:pt>
                <c:pt idx="43">
                  <c:v> Sep 2006</c:v>
                </c:pt>
                <c:pt idx="44">
                  <c:v> Dec 2006</c:v>
                </c:pt>
                <c:pt idx="45">
                  <c:v> Mar 2007</c:v>
                </c:pt>
                <c:pt idx="46">
                  <c:v> Jun 2007</c:v>
                </c:pt>
                <c:pt idx="47">
                  <c:v> Sep 2007</c:v>
                </c:pt>
                <c:pt idx="48">
                  <c:v> Dec 2007</c:v>
                </c:pt>
                <c:pt idx="49">
                  <c:v> Mar 2008</c:v>
                </c:pt>
                <c:pt idx="50">
                  <c:v> Jun 2008</c:v>
                </c:pt>
                <c:pt idx="51">
                  <c:v> Sep 2008</c:v>
                </c:pt>
                <c:pt idx="52">
                  <c:v> Dec 2008</c:v>
                </c:pt>
                <c:pt idx="53">
                  <c:v> Mar 2009</c:v>
                </c:pt>
                <c:pt idx="54">
                  <c:v> Jun 2009</c:v>
                </c:pt>
                <c:pt idx="55">
                  <c:v> Sep 2009</c:v>
                </c:pt>
                <c:pt idx="56">
                  <c:v> Dec 2009</c:v>
                </c:pt>
                <c:pt idx="57">
                  <c:v> Mar 2010</c:v>
                </c:pt>
                <c:pt idx="58">
                  <c:v> Jun 2010</c:v>
                </c:pt>
                <c:pt idx="59">
                  <c:v> Sep 2010</c:v>
                </c:pt>
                <c:pt idx="60">
                  <c:v> Dec 2010</c:v>
                </c:pt>
                <c:pt idx="61">
                  <c:v> Mar 2011</c:v>
                </c:pt>
                <c:pt idx="62">
                  <c:v> Jun 2011</c:v>
                </c:pt>
                <c:pt idx="63">
                  <c:v> Sep 2011</c:v>
                </c:pt>
                <c:pt idx="64">
                  <c:v> Dec 2011</c:v>
                </c:pt>
                <c:pt idx="65">
                  <c:v> Mar 2012</c:v>
                </c:pt>
                <c:pt idx="66">
                  <c:v> Jun 2012</c:v>
                </c:pt>
                <c:pt idx="67">
                  <c:v> Sep 2012</c:v>
                </c:pt>
                <c:pt idx="68">
                  <c:v> Dec 2012</c:v>
                </c:pt>
                <c:pt idx="69">
                  <c:v> Mar 2013</c:v>
                </c:pt>
                <c:pt idx="70">
                  <c:v> Jun 2013</c:v>
                </c:pt>
                <c:pt idx="71">
                  <c:v> Sep 2013</c:v>
                </c:pt>
                <c:pt idx="72">
                  <c:v> Dec 2013</c:v>
                </c:pt>
                <c:pt idx="73">
                  <c:v> Mar 2014</c:v>
                </c:pt>
                <c:pt idx="74">
                  <c:v> Jun 2014</c:v>
                </c:pt>
                <c:pt idx="75">
                  <c:v> Sep 2014</c:v>
                </c:pt>
                <c:pt idx="76">
                  <c:v> Dec 2014</c:v>
                </c:pt>
                <c:pt idx="77">
                  <c:v> Mar 2015</c:v>
                </c:pt>
                <c:pt idx="78">
                  <c:v> Jun 2015</c:v>
                </c:pt>
                <c:pt idx="79">
                  <c:v> Sep 2015</c:v>
                </c:pt>
                <c:pt idx="80">
                  <c:v> Dec 2015</c:v>
                </c:pt>
                <c:pt idx="81">
                  <c:v> Mar 2016</c:v>
                </c:pt>
                <c:pt idx="82">
                  <c:v> Jun 2016</c:v>
                </c:pt>
                <c:pt idx="83">
                  <c:v> Sep 2016</c:v>
                </c:pt>
                <c:pt idx="84">
                  <c:v> Dec 2016</c:v>
                </c:pt>
                <c:pt idx="85">
                  <c:v> Mar 2017</c:v>
                </c:pt>
                <c:pt idx="86">
                  <c:v> Jun 2017</c:v>
                </c:pt>
                <c:pt idx="87">
                  <c:v> Sep 2017</c:v>
                </c:pt>
                <c:pt idx="88">
                  <c:v> Dec 2017</c:v>
                </c:pt>
                <c:pt idx="89">
                  <c:v> Mar 2018</c:v>
                </c:pt>
                <c:pt idx="90">
                  <c:v> Jun 2018</c:v>
                </c:pt>
                <c:pt idx="91">
                  <c:v> Sep 2018</c:v>
                </c:pt>
                <c:pt idx="92">
                  <c:v> Dec 2018</c:v>
                </c:pt>
                <c:pt idx="93">
                  <c:v> Mar 2019</c:v>
                </c:pt>
                <c:pt idx="94">
                  <c:v> Jun 2019</c:v>
                </c:pt>
                <c:pt idx="95">
                  <c:v> Sep 2019</c:v>
                </c:pt>
                <c:pt idx="96">
                  <c:v> Dec 2019</c:v>
                </c:pt>
                <c:pt idx="97">
                  <c:v> Mar 2020</c:v>
                </c:pt>
                <c:pt idx="98">
                  <c:v> Jun 2020</c:v>
                </c:pt>
                <c:pt idx="99">
                  <c:v> Sep 2020</c:v>
                </c:pt>
                <c:pt idx="100">
                  <c:v> Dec 2020</c:v>
                </c:pt>
                <c:pt idx="101">
                  <c:v> Mar 2021</c:v>
                </c:pt>
                <c:pt idx="102">
                  <c:v> Jun 2021</c:v>
                </c:pt>
                <c:pt idx="103">
                  <c:v> Sep 2021</c:v>
                </c:pt>
                <c:pt idx="104">
                  <c:v> Dec 2021</c:v>
                </c:pt>
                <c:pt idx="105">
                  <c:v> Mar 2022</c:v>
                </c:pt>
                <c:pt idx="106">
                  <c:v> Jun 2022</c:v>
                </c:pt>
                <c:pt idx="107">
                  <c:v> Sep 2022</c:v>
                </c:pt>
                <c:pt idx="108">
                  <c:v> Dec 2022</c:v>
                </c:pt>
                <c:pt idx="109">
                  <c:v> Mar 2023</c:v>
                </c:pt>
              </c:strCache>
            </c:strRef>
          </c:cat>
          <c:val>
            <c:numRef>
              <c:f>Sheet1!$B$14:$DJ$14</c:f>
              <c:numCache>
                <c:formatCode>_(* #,##0.00_);_(* \(#,##0.00\);_(* "-"??_);_(@_)</c:formatCode>
                <c:ptCount val="113"/>
                <c:pt idx="0">
                  <c:v>1</c:v>
                </c:pt>
                <c:pt idx="1">
                  <c:v>1</c:v>
                </c:pt>
                <c:pt idx="2">
                  <c:v>1</c:v>
                </c:pt>
                <c:pt idx="3">
                  <c:v>1.0106382978723405</c:v>
                </c:pt>
                <c:pt idx="4">
                  <c:v>1.0308510638297872</c:v>
                </c:pt>
                <c:pt idx="5">
                  <c:v>1.0212765957446808</c:v>
                </c:pt>
                <c:pt idx="6">
                  <c:v>1.0313829787234043</c:v>
                </c:pt>
                <c:pt idx="7">
                  <c:v>1.0425531914893618</c:v>
                </c:pt>
                <c:pt idx="8">
                  <c:v>1.0637234042553192</c:v>
                </c:pt>
                <c:pt idx="9">
                  <c:v>1.0845212765957446</c:v>
                </c:pt>
                <c:pt idx="10">
                  <c:v>1.1063829787234043</c:v>
                </c:pt>
                <c:pt idx="11">
                  <c:v>1.1143617021276595</c:v>
                </c:pt>
                <c:pt idx="12">
                  <c:v>1.1117021276595744</c:v>
                </c:pt>
                <c:pt idx="13">
                  <c:v>1.1382978723404256</c:v>
                </c:pt>
                <c:pt idx="14">
                  <c:v>1.1489361702127661</c:v>
                </c:pt>
                <c:pt idx="15">
                  <c:v>1.1914893617021276</c:v>
                </c:pt>
                <c:pt idx="16">
                  <c:v>1.2334574468085107</c:v>
                </c:pt>
                <c:pt idx="17">
                  <c:v>1.2446808510638299</c:v>
                </c:pt>
                <c:pt idx="18">
                  <c:v>1.2755319148936171</c:v>
                </c:pt>
                <c:pt idx="19">
                  <c:v>1.2764893617021276</c:v>
                </c:pt>
                <c:pt idx="20">
                  <c:v>1.2978723404255319</c:v>
                </c:pt>
                <c:pt idx="21">
                  <c:v>1.3510638297872339</c:v>
                </c:pt>
                <c:pt idx="22">
                  <c:v>1.3936170212765957</c:v>
                </c:pt>
                <c:pt idx="23">
                  <c:v>1.446808510638298</c:v>
                </c:pt>
                <c:pt idx="24">
                  <c:v>1.5</c:v>
                </c:pt>
                <c:pt idx="25">
                  <c:v>1.5627659574468085</c:v>
                </c:pt>
                <c:pt idx="26">
                  <c:v>1.6382978723404256</c:v>
                </c:pt>
                <c:pt idx="27">
                  <c:v>1.7446808510638299</c:v>
                </c:pt>
                <c:pt idx="28">
                  <c:v>1.8510638297872339</c:v>
                </c:pt>
                <c:pt idx="29">
                  <c:v>1.9356382978723403</c:v>
                </c:pt>
                <c:pt idx="30">
                  <c:v>2.0425531914893615</c:v>
                </c:pt>
                <c:pt idx="31">
                  <c:v>2.2340425531914891</c:v>
                </c:pt>
                <c:pt idx="32">
                  <c:v>2.4255319148936172</c:v>
                </c:pt>
                <c:pt idx="33">
                  <c:v>2.5026595744680851</c:v>
                </c:pt>
                <c:pt idx="34">
                  <c:v>2.6063829787234041</c:v>
                </c:pt>
                <c:pt idx="35">
                  <c:v>2.6595744680851063</c:v>
                </c:pt>
                <c:pt idx="36">
                  <c:v>2.7659574468085109</c:v>
                </c:pt>
                <c:pt idx="37">
                  <c:v>2.8510638297872339</c:v>
                </c:pt>
                <c:pt idx="38">
                  <c:v>2.9138297872340426</c:v>
                </c:pt>
                <c:pt idx="39">
                  <c:v>2.9255319148936172</c:v>
                </c:pt>
                <c:pt idx="40">
                  <c:v>2.8723404255319149</c:v>
                </c:pt>
                <c:pt idx="41">
                  <c:v>2.8510638297872339</c:v>
                </c:pt>
                <c:pt idx="42">
                  <c:v>2.8723404255319149</c:v>
                </c:pt>
                <c:pt idx="43">
                  <c:v>2.8936170212765959</c:v>
                </c:pt>
                <c:pt idx="44">
                  <c:v>2.9574468085106385</c:v>
                </c:pt>
                <c:pt idx="45">
                  <c:v>2.978723404255319</c:v>
                </c:pt>
                <c:pt idx="46">
                  <c:v>2.978723404255319</c:v>
                </c:pt>
                <c:pt idx="47">
                  <c:v>3.0106382978723403</c:v>
                </c:pt>
                <c:pt idx="48">
                  <c:v>3.0319148936170213</c:v>
                </c:pt>
                <c:pt idx="49">
                  <c:v>3.0319148936170213</c:v>
                </c:pt>
                <c:pt idx="50">
                  <c:v>2.978723404255319</c:v>
                </c:pt>
                <c:pt idx="51">
                  <c:v>2.9414893617021276</c:v>
                </c:pt>
                <c:pt idx="52">
                  <c:v>2.8297872340425534</c:v>
                </c:pt>
                <c:pt idx="53">
                  <c:v>2.8031914893617023</c:v>
                </c:pt>
                <c:pt idx="54">
                  <c:v>2.7658510638297873</c:v>
                </c:pt>
                <c:pt idx="55">
                  <c:v>2.7658510638297873</c:v>
                </c:pt>
                <c:pt idx="56">
                  <c:v>2.8085106382978724</c:v>
                </c:pt>
                <c:pt idx="57">
                  <c:v>2.7872340425531914</c:v>
                </c:pt>
                <c:pt idx="58">
                  <c:v>2.8351063829787235</c:v>
                </c:pt>
                <c:pt idx="59">
                  <c:v>2.8510638297872339</c:v>
                </c:pt>
                <c:pt idx="60">
                  <c:v>2.8404255319148937</c:v>
                </c:pt>
                <c:pt idx="61">
                  <c:v>2.8510638297872339</c:v>
                </c:pt>
                <c:pt idx="62">
                  <c:v>2.8712765957446806</c:v>
                </c:pt>
                <c:pt idx="63">
                  <c:v>2.8085106382978724</c:v>
                </c:pt>
                <c:pt idx="64">
                  <c:v>2.7659574468085109</c:v>
                </c:pt>
                <c:pt idx="65">
                  <c:v>2.7659574468085109</c:v>
                </c:pt>
                <c:pt idx="66">
                  <c:v>2.7659574468085109</c:v>
                </c:pt>
                <c:pt idx="67">
                  <c:v>2.8084574468085108</c:v>
                </c:pt>
                <c:pt idx="68">
                  <c:v>2.8297872340425534</c:v>
                </c:pt>
                <c:pt idx="69">
                  <c:v>2.8297872340425534</c:v>
                </c:pt>
                <c:pt idx="70">
                  <c:v>2.8723404255319149</c:v>
                </c:pt>
                <c:pt idx="71">
                  <c:v>2.9148936170212765</c:v>
                </c:pt>
                <c:pt idx="72">
                  <c:v>2.8935957446808511</c:v>
                </c:pt>
                <c:pt idx="73">
                  <c:v>2.9042553191489362</c:v>
                </c:pt>
                <c:pt idx="74">
                  <c:v>2.9255319148936172</c:v>
                </c:pt>
                <c:pt idx="75">
                  <c:v>2.9574468085106385</c:v>
                </c:pt>
                <c:pt idx="76">
                  <c:v>2.978723404255319</c:v>
                </c:pt>
                <c:pt idx="77">
                  <c:v>3.0840425531914892</c:v>
                </c:pt>
                <c:pt idx="78">
                  <c:v>3.0851063829787235</c:v>
                </c:pt>
                <c:pt idx="79">
                  <c:v>3.1489361702127661</c:v>
                </c:pt>
                <c:pt idx="80">
                  <c:v>3.1702127659574466</c:v>
                </c:pt>
                <c:pt idx="81">
                  <c:v>3.2340425531914891</c:v>
                </c:pt>
                <c:pt idx="82">
                  <c:v>3.3510638297872339</c:v>
                </c:pt>
                <c:pt idx="83">
                  <c:v>3.4042553191489362</c:v>
                </c:pt>
                <c:pt idx="84">
                  <c:v>3.4042553191489362</c:v>
                </c:pt>
                <c:pt idx="85">
                  <c:v>3.4468085106382977</c:v>
                </c:pt>
                <c:pt idx="86">
                  <c:v>3.4574468085106385</c:v>
                </c:pt>
                <c:pt idx="87">
                  <c:v>3.4574468085106385</c:v>
                </c:pt>
                <c:pt idx="88">
                  <c:v>3.5106382978723403</c:v>
                </c:pt>
                <c:pt idx="89">
                  <c:v>3.5106382978723403</c:v>
                </c:pt>
                <c:pt idx="90">
                  <c:v>3.6170212765957448</c:v>
                </c:pt>
                <c:pt idx="91">
                  <c:v>3.7234042553191489</c:v>
                </c:pt>
                <c:pt idx="92">
                  <c:v>3.7659574468085109</c:v>
                </c:pt>
                <c:pt idx="93">
                  <c:v>3.7978723404255321</c:v>
                </c:pt>
                <c:pt idx="94">
                  <c:v>3.8297872340425534</c:v>
                </c:pt>
                <c:pt idx="95">
                  <c:v>3.9361702127659575</c:v>
                </c:pt>
                <c:pt idx="96">
                  <c:v>3.9574468085106385</c:v>
                </c:pt>
                <c:pt idx="97">
                  <c:v>4.0319148936170217</c:v>
                </c:pt>
                <c:pt idx="98">
                  <c:v>4.042553191489362</c:v>
                </c:pt>
                <c:pt idx="99">
                  <c:v>4.1010638297872344</c:v>
                </c:pt>
                <c:pt idx="100">
                  <c:v>4.2553191489361701</c:v>
                </c:pt>
                <c:pt idx="101">
                  <c:v>4.4680851063829783</c:v>
                </c:pt>
                <c:pt idx="102">
                  <c:v>4.5744680851063828</c:v>
                </c:pt>
                <c:pt idx="103">
                  <c:v>4.6808510638297873</c:v>
                </c:pt>
                <c:pt idx="104">
                  <c:v>4.6808510638297873</c:v>
                </c:pt>
                <c:pt idx="105">
                  <c:v>4.6808510638297873</c:v>
                </c:pt>
                <c:pt idx="106">
                  <c:v>4.7234042553191493</c:v>
                </c:pt>
                <c:pt idx="107">
                  <c:v>4.8457446808510642</c:v>
                </c:pt>
                <c:pt idx="108">
                  <c:v>4.951063829787234</c:v>
                </c:pt>
                <c:pt idx="109">
                  <c:v>5</c:v>
                </c:pt>
              </c:numCache>
            </c:numRef>
          </c:val>
          <c:smooth val="0"/>
          <c:extLst>
            <c:ext xmlns:c16="http://schemas.microsoft.com/office/drawing/2014/chart" uri="{C3380CC4-5D6E-409C-BE32-E72D297353CC}">
              <c16:uniqueId val="{00000002-09A0-4150-8CB9-3FF35D0B750F}"/>
            </c:ext>
          </c:extLst>
        </c:ser>
        <c:ser>
          <c:idx val="4"/>
          <c:order val="3"/>
          <c:tx>
            <c:strRef>
              <c:f>Sheet1!$A$15</c:f>
              <c:strCache>
                <c:ptCount val="1"/>
                <c:pt idx="0">
                  <c:v>Gedling</c:v>
                </c:pt>
              </c:strCache>
            </c:strRef>
          </c:tx>
          <c:spPr>
            <a:ln w="28575" cap="rnd">
              <a:solidFill>
                <a:schemeClr val="accent5"/>
              </a:solidFill>
              <a:round/>
            </a:ln>
            <a:effectLst/>
          </c:spPr>
          <c:marker>
            <c:symbol val="none"/>
          </c:marker>
          <c:cat>
            <c:strRef>
              <c:f>Sheet1!$B$11:$DG$11</c:f>
              <c:strCache>
                <c:ptCount val="110"/>
                <c:pt idx="0">
                  <c:v> Dec 1995</c:v>
                </c:pt>
                <c:pt idx="1">
                  <c:v> Mar 1996</c:v>
                </c:pt>
                <c:pt idx="2">
                  <c:v> Jun 1996</c:v>
                </c:pt>
                <c:pt idx="3">
                  <c:v> Sep 1996</c:v>
                </c:pt>
                <c:pt idx="4">
                  <c:v> Dec 1996</c:v>
                </c:pt>
                <c:pt idx="5">
                  <c:v> Mar 1997</c:v>
                </c:pt>
                <c:pt idx="6">
                  <c:v> Jun 1997</c:v>
                </c:pt>
                <c:pt idx="7">
                  <c:v> Sep 1997</c:v>
                </c:pt>
                <c:pt idx="8">
                  <c:v> Dec 1997</c:v>
                </c:pt>
                <c:pt idx="9">
                  <c:v> Mar 1998</c:v>
                </c:pt>
                <c:pt idx="10">
                  <c:v> Jun 1998</c:v>
                </c:pt>
                <c:pt idx="11">
                  <c:v> Sep 1998</c:v>
                </c:pt>
                <c:pt idx="12">
                  <c:v> Dec 1998</c:v>
                </c:pt>
                <c:pt idx="13">
                  <c:v> Mar 1999</c:v>
                </c:pt>
                <c:pt idx="14">
                  <c:v> Jun 1999</c:v>
                </c:pt>
                <c:pt idx="15">
                  <c:v> Sep 1999</c:v>
                </c:pt>
                <c:pt idx="16">
                  <c:v> Dec 1999</c:v>
                </c:pt>
                <c:pt idx="17">
                  <c:v> Mar 2000</c:v>
                </c:pt>
                <c:pt idx="18">
                  <c:v> Jun 2000</c:v>
                </c:pt>
                <c:pt idx="19">
                  <c:v> Sep 2000</c:v>
                </c:pt>
                <c:pt idx="20">
                  <c:v> Dec 2000</c:v>
                </c:pt>
                <c:pt idx="21">
                  <c:v> Mar 2001</c:v>
                </c:pt>
                <c:pt idx="22">
                  <c:v> Jun 2001</c:v>
                </c:pt>
                <c:pt idx="23">
                  <c:v> Sep 2001</c:v>
                </c:pt>
                <c:pt idx="24">
                  <c:v> Dec 2001</c:v>
                </c:pt>
                <c:pt idx="25">
                  <c:v> Mar 2002</c:v>
                </c:pt>
                <c:pt idx="26">
                  <c:v> Jun 2002</c:v>
                </c:pt>
                <c:pt idx="27">
                  <c:v> Sep 2002</c:v>
                </c:pt>
                <c:pt idx="28">
                  <c:v> Dec 2002</c:v>
                </c:pt>
                <c:pt idx="29">
                  <c:v> Mar 2003</c:v>
                </c:pt>
                <c:pt idx="30">
                  <c:v> Jun 2003</c:v>
                </c:pt>
                <c:pt idx="31">
                  <c:v> Sep 2003</c:v>
                </c:pt>
                <c:pt idx="32">
                  <c:v> Dec 2003</c:v>
                </c:pt>
                <c:pt idx="33">
                  <c:v> Mar 2004</c:v>
                </c:pt>
                <c:pt idx="34">
                  <c:v> Jun 2004</c:v>
                </c:pt>
                <c:pt idx="35">
                  <c:v> Sep 2004</c:v>
                </c:pt>
                <c:pt idx="36">
                  <c:v> Dec 2004</c:v>
                </c:pt>
                <c:pt idx="37">
                  <c:v> Mar 2005</c:v>
                </c:pt>
                <c:pt idx="38">
                  <c:v> Jun 2005</c:v>
                </c:pt>
                <c:pt idx="39">
                  <c:v> Sep 2005</c:v>
                </c:pt>
                <c:pt idx="40">
                  <c:v> Dec 2005</c:v>
                </c:pt>
                <c:pt idx="41">
                  <c:v> Mar 2006</c:v>
                </c:pt>
                <c:pt idx="42">
                  <c:v> Jun 2006</c:v>
                </c:pt>
                <c:pt idx="43">
                  <c:v> Sep 2006</c:v>
                </c:pt>
                <c:pt idx="44">
                  <c:v> Dec 2006</c:v>
                </c:pt>
                <c:pt idx="45">
                  <c:v> Mar 2007</c:v>
                </c:pt>
                <c:pt idx="46">
                  <c:v> Jun 2007</c:v>
                </c:pt>
                <c:pt idx="47">
                  <c:v> Sep 2007</c:v>
                </c:pt>
                <c:pt idx="48">
                  <c:v> Dec 2007</c:v>
                </c:pt>
                <c:pt idx="49">
                  <c:v> Mar 2008</c:v>
                </c:pt>
                <c:pt idx="50">
                  <c:v> Jun 2008</c:v>
                </c:pt>
                <c:pt idx="51">
                  <c:v> Sep 2008</c:v>
                </c:pt>
                <c:pt idx="52">
                  <c:v> Dec 2008</c:v>
                </c:pt>
                <c:pt idx="53">
                  <c:v> Mar 2009</c:v>
                </c:pt>
                <c:pt idx="54">
                  <c:v> Jun 2009</c:v>
                </c:pt>
                <c:pt idx="55">
                  <c:v> Sep 2009</c:v>
                </c:pt>
                <c:pt idx="56">
                  <c:v> Dec 2009</c:v>
                </c:pt>
                <c:pt idx="57">
                  <c:v> Mar 2010</c:v>
                </c:pt>
                <c:pt idx="58">
                  <c:v> Jun 2010</c:v>
                </c:pt>
                <c:pt idx="59">
                  <c:v> Sep 2010</c:v>
                </c:pt>
                <c:pt idx="60">
                  <c:v> Dec 2010</c:v>
                </c:pt>
                <c:pt idx="61">
                  <c:v> Mar 2011</c:v>
                </c:pt>
                <c:pt idx="62">
                  <c:v> Jun 2011</c:v>
                </c:pt>
                <c:pt idx="63">
                  <c:v> Sep 2011</c:v>
                </c:pt>
                <c:pt idx="64">
                  <c:v> Dec 2011</c:v>
                </c:pt>
                <c:pt idx="65">
                  <c:v> Mar 2012</c:v>
                </c:pt>
                <c:pt idx="66">
                  <c:v> Jun 2012</c:v>
                </c:pt>
                <c:pt idx="67">
                  <c:v> Sep 2012</c:v>
                </c:pt>
                <c:pt idx="68">
                  <c:v> Dec 2012</c:v>
                </c:pt>
                <c:pt idx="69">
                  <c:v> Mar 2013</c:v>
                </c:pt>
                <c:pt idx="70">
                  <c:v> Jun 2013</c:v>
                </c:pt>
                <c:pt idx="71">
                  <c:v> Sep 2013</c:v>
                </c:pt>
                <c:pt idx="72">
                  <c:v> Dec 2013</c:v>
                </c:pt>
                <c:pt idx="73">
                  <c:v> Mar 2014</c:v>
                </c:pt>
                <c:pt idx="74">
                  <c:v> Jun 2014</c:v>
                </c:pt>
                <c:pt idx="75">
                  <c:v> Sep 2014</c:v>
                </c:pt>
                <c:pt idx="76">
                  <c:v> Dec 2014</c:v>
                </c:pt>
                <c:pt idx="77">
                  <c:v> Mar 2015</c:v>
                </c:pt>
                <c:pt idx="78">
                  <c:v> Jun 2015</c:v>
                </c:pt>
                <c:pt idx="79">
                  <c:v> Sep 2015</c:v>
                </c:pt>
                <c:pt idx="80">
                  <c:v> Dec 2015</c:v>
                </c:pt>
                <c:pt idx="81">
                  <c:v> Mar 2016</c:v>
                </c:pt>
                <c:pt idx="82">
                  <c:v> Jun 2016</c:v>
                </c:pt>
                <c:pt idx="83">
                  <c:v> Sep 2016</c:v>
                </c:pt>
                <c:pt idx="84">
                  <c:v> Dec 2016</c:v>
                </c:pt>
                <c:pt idx="85">
                  <c:v> Mar 2017</c:v>
                </c:pt>
                <c:pt idx="86">
                  <c:v> Jun 2017</c:v>
                </c:pt>
                <c:pt idx="87">
                  <c:v> Sep 2017</c:v>
                </c:pt>
                <c:pt idx="88">
                  <c:v> Dec 2017</c:v>
                </c:pt>
                <c:pt idx="89">
                  <c:v> Mar 2018</c:v>
                </c:pt>
                <c:pt idx="90">
                  <c:v> Jun 2018</c:v>
                </c:pt>
                <c:pt idx="91">
                  <c:v> Sep 2018</c:v>
                </c:pt>
                <c:pt idx="92">
                  <c:v> Dec 2018</c:v>
                </c:pt>
                <c:pt idx="93">
                  <c:v> Mar 2019</c:v>
                </c:pt>
                <c:pt idx="94">
                  <c:v> Jun 2019</c:v>
                </c:pt>
                <c:pt idx="95">
                  <c:v> Sep 2019</c:v>
                </c:pt>
                <c:pt idx="96">
                  <c:v> Dec 2019</c:v>
                </c:pt>
                <c:pt idx="97">
                  <c:v> Mar 2020</c:v>
                </c:pt>
                <c:pt idx="98">
                  <c:v> Jun 2020</c:v>
                </c:pt>
                <c:pt idx="99">
                  <c:v> Sep 2020</c:v>
                </c:pt>
                <c:pt idx="100">
                  <c:v> Dec 2020</c:v>
                </c:pt>
                <c:pt idx="101">
                  <c:v> Mar 2021</c:v>
                </c:pt>
                <c:pt idx="102">
                  <c:v> Jun 2021</c:v>
                </c:pt>
                <c:pt idx="103">
                  <c:v> Sep 2021</c:v>
                </c:pt>
                <c:pt idx="104">
                  <c:v> Dec 2021</c:v>
                </c:pt>
                <c:pt idx="105">
                  <c:v> Mar 2022</c:v>
                </c:pt>
                <c:pt idx="106">
                  <c:v> Jun 2022</c:v>
                </c:pt>
                <c:pt idx="107">
                  <c:v> Sep 2022</c:v>
                </c:pt>
                <c:pt idx="108">
                  <c:v> Dec 2022</c:v>
                </c:pt>
                <c:pt idx="109">
                  <c:v> Mar 2023</c:v>
                </c:pt>
              </c:strCache>
            </c:strRef>
          </c:cat>
          <c:val>
            <c:numRef>
              <c:f>Sheet1!$B$15:$DJ$15</c:f>
              <c:numCache>
                <c:formatCode>_(* #,##0.00_);_(* \(#,##0.00\);_(* "-"??_);_(@_)</c:formatCode>
                <c:ptCount val="113"/>
                <c:pt idx="0">
                  <c:v>1</c:v>
                </c:pt>
                <c:pt idx="1">
                  <c:v>1.0077659574468085</c:v>
                </c:pt>
                <c:pt idx="2">
                  <c:v>1</c:v>
                </c:pt>
                <c:pt idx="3">
                  <c:v>1.0106382978723405</c:v>
                </c:pt>
                <c:pt idx="4">
                  <c:v>1.0414893617021277</c:v>
                </c:pt>
                <c:pt idx="5">
                  <c:v>1.0424468085106382</c:v>
                </c:pt>
                <c:pt idx="6">
                  <c:v>1.0638297872340425</c:v>
                </c:pt>
                <c:pt idx="7">
                  <c:v>1.0638297872340425</c:v>
                </c:pt>
                <c:pt idx="8">
                  <c:v>1.0755319148936171</c:v>
                </c:pt>
                <c:pt idx="9">
                  <c:v>1.0851063829787233</c:v>
                </c:pt>
                <c:pt idx="10">
                  <c:v>1.0957446808510638</c:v>
                </c:pt>
                <c:pt idx="11">
                  <c:v>1.1063829787234043</c:v>
                </c:pt>
                <c:pt idx="12">
                  <c:v>1.1170212765957446</c:v>
                </c:pt>
                <c:pt idx="13">
                  <c:v>1.1382978723404256</c:v>
                </c:pt>
                <c:pt idx="14">
                  <c:v>1.1622340425531914</c:v>
                </c:pt>
                <c:pt idx="15">
                  <c:v>1.1702127659574468</c:v>
                </c:pt>
                <c:pt idx="16">
                  <c:v>1.1904255319148935</c:v>
                </c:pt>
                <c:pt idx="17">
                  <c:v>1.212659574468085</c:v>
                </c:pt>
                <c:pt idx="18">
                  <c:v>1.2340425531914894</c:v>
                </c:pt>
                <c:pt idx="19">
                  <c:v>1.2755319148936171</c:v>
                </c:pt>
                <c:pt idx="20">
                  <c:v>1.2765957446808511</c:v>
                </c:pt>
                <c:pt idx="21">
                  <c:v>1.2978723404255319</c:v>
                </c:pt>
                <c:pt idx="22">
                  <c:v>1.3819148936170214</c:v>
                </c:pt>
                <c:pt idx="23">
                  <c:v>1.4244680851063829</c:v>
                </c:pt>
                <c:pt idx="24">
                  <c:v>1.4670212765957447</c:v>
                </c:pt>
                <c:pt idx="25">
                  <c:v>1.5308510638297872</c:v>
                </c:pt>
                <c:pt idx="26">
                  <c:v>1.6169148936170212</c:v>
                </c:pt>
                <c:pt idx="27">
                  <c:v>1.7382978723404254</c:v>
                </c:pt>
                <c:pt idx="28">
                  <c:v>1.85</c:v>
                </c:pt>
                <c:pt idx="29">
                  <c:v>1.9148936170212767</c:v>
                </c:pt>
                <c:pt idx="30">
                  <c:v>2.0425531914893615</c:v>
                </c:pt>
                <c:pt idx="31">
                  <c:v>2.1276595744680851</c:v>
                </c:pt>
                <c:pt idx="32">
                  <c:v>2.3393617021276594</c:v>
                </c:pt>
                <c:pt idx="33">
                  <c:v>2.3888510638297871</c:v>
                </c:pt>
                <c:pt idx="34">
                  <c:v>2.4680851063829787</c:v>
                </c:pt>
                <c:pt idx="35">
                  <c:v>2.5531914893617023</c:v>
                </c:pt>
                <c:pt idx="36">
                  <c:v>2.6585106382978725</c:v>
                </c:pt>
                <c:pt idx="37">
                  <c:v>2.7127659574468086</c:v>
                </c:pt>
                <c:pt idx="38">
                  <c:v>2.7446808510638299</c:v>
                </c:pt>
                <c:pt idx="39">
                  <c:v>2.7648936170212766</c:v>
                </c:pt>
                <c:pt idx="40">
                  <c:v>2.7021276595744679</c:v>
                </c:pt>
                <c:pt idx="41">
                  <c:v>2.722340425531915</c:v>
                </c:pt>
                <c:pt idx="42">
                  <c:v>2.7446808510638299</c:v>
                </c:pt>
                <c:pt idx="43">
                  <c:v>2.8085106382978724</c:v>
                </c:pt>
                <c:pt idx="44">
                  <c:v>2.8723404255319149</c:v>
                </c:pt>
                <c:pt idx="45">
                  <c:v>2.8712765957446806</c:v>
                </c:pt>
                <c:pt idx="46">
                  <c:v>2.8723404255319149</c:v>
                </c:pt>
                <c:pt idx="47">
                  <c:v>2.8936170212765959</c:v>
                </c:pt>
                <c:pt idx="48">
                  <c:v>2.9148936170212765</c:v>
                </c:pt>
                <c:pt idx="49">
                  <c:v>2.9148936170212765</c:v>
                </c:pt>
                <c:pt idx="50">
                  <c:v>2.8723404255319149</c:v>
                </c:pt>
                <c:pt idx="51">
                  <c:v>2.7659574468085109</c:v>
                </c:pt>
                <c:pt idx="52">
                  <c:v>2.6595744680851063</c:v>
                </c:pt>
                <c:pt idx="53">
                  <c:v>2.6585106382978725</c:v>
                </c:pt>
                <c:pt idx="54">
                  <c:v>2.6585106382978725</c:v>
                </c:pt>
                <c:pt idx="55">
                  <c:v>2.6595744680851063</c:v>
                </c:pt>
                <c:pt idx="56">
                  <c:v>2.7659574468085109</c:v>
                </c:pt>
                <c:pt idx="57">
                  <c:v>2.8191489361702127</c:v>
                </c:pt>
                <c:pt idx="58">
                  <c:v>2.8297872340425534</c:v>
                </c:pt>
                <c:pt idx="59">
                  <c:v>2.8925531914893616</c:v>
                </c:pt>
                <c:pt idx="60">
                  <c:v>2.8723404255319149</c:v>
                </c:pt>
                <c:pt idx="61">
                  <c:v>2.8510638297872339</c:v>
                </c:pt>
                <c:pt idx="62">
                  <c:v>2.7978723404255321</c:v>
                </c:pt>
                <c:pt idx="63">
                  <c:v>2.8085106382978724</c:v>
                </c:pt>
                <c:pt idx="64">
                  <c:v>2.7659574468085109</c:v>
                </c:pt>
                <c:pt idx="65">
                  <c:v>2.8510638297872339</c:v>
                </c:pt>
                <c:pt idx="66">
                  <c:v>2.8510638297872339</c:v>
                </c:pt>
                <c:pt idx="67">
                  <c:v>2.7659574468085109</c:v>
                </c:pt>
                <c:pt idx="68">
                  <c:v>2.7021276595744679</c:v>
                </c:pt>
                <c:pt idx="69">
                  <c:v>2.6595744680851063</c:v>
                </c:pt>
                <c:pt idx="70">
                  <c:v>2.6595744680851063</c:v>
                </c:pt>
                <c:pt idx="71">
                  <c:v>2.7659574468085109</c:v>
                </c:pt>
                <c:pt idx="72">
                  <c:v>2.8297872340425534</c:v>
                </c:pt>
                <c:pt idx="73">
                  <c:v>2.9255319148936172</c:v>
                </c:pt>
                <c:pt idx="74">
                  <c:v>2.9361702127659575</c:v>
                </c:pt>
                <c:pt idx="75">
                  <c:v>2.978723404255319</c:v>
                </c:pt>
                <c:pt idx="76">
                  <c:v>3.0638297872340425</c:v>
                </c:pt>
                <c:pt idx="77">
                  <c:v>3.0638297872340425</c:v>
                </c:pt>
                <c:pt idx="78">
                  <c:v>3.1382978723404253</c:v>
                </c:pt>
                <c:pt idx="79">
                  <c:v>3.1404255319148935</c:v>
                </c:pt>
                <c:pt idx="80">
                  <c:v>3.1914893617021276</c:v>
                </c:pt>
                <c:pt idx="81">
                  <c:v>3.1914893617021276</c:v>
                </c:pt>
                <c:pt idx="82">
                  <c:v>3.1914893617021276</c:v>
                </c:pt>
                <c:pt idx="83">
                  <c:v>3.2553191489361701</c:v>
                </c:pt>
                <c:pt idx="84">
                  <c:v>3.2968085106382978</c:v>
                </c:pt>
                <c:pt idx="85">
                  <c:v>3.3776595744680851</c:v>
                </c:pt>
                <c:pt idx="86">
                  <c:v>3.4042553191489362</c:v>
                </c:pt>
                <c:pt idx="87">
                  <c:v>3.5106382978723403</c:v>
                </c:pt>
                <c:pt idx="88">
                  <c:v>3.5851063829787235</c:v>
                </c:pt>
                <c:pt idx="89">
                  <c:v>3.6170212765957448</c:v>
                </c:pt>
                <c:pt idx="90">
                  <c:v>3.6702127659574466</c:v>
                </c:pt>
                <c:pt idx="91">
                  <c:v>3.7234042553191489</c:v>
                </c:pt>
                <c:pt idx="92">
                  <c:v>3.7872340425531914</c:v>
                </c:pt>
                <c:pt idx="93">
                  <c:v>3.8297872340425534</c:v>
                </c:pt>
                <c:pt idx="94">
                  <c:v>3.8297872340425534</c:v>
                </c:pt>
                <c:pt idx="95">
                  <c:v>3.8510638297872339</c:v>
                </c:pt>
                <c:pt idx="96">
                  <c:v>3.9361702127659575</c:v>
                </c:pt>
                <c:pt idx="97">
                  <c:v>4.042553191489362</c:v>
                </c:pt>
                <c:pt idx="98">
                  <c:v>4.0904255319148932</c:v>
                </c:pt>
                <c:pt idx="99">
                  <c:v>4.1489361702127656</c:v>
                </c:pt>
                <c:pt idx="100">
                  <c:v>4.2553191489361701</c:v>
                </c:pt>
                <c:pt idx="101">
                  <c:v>4.4680851063829783</c:v>
                </c:pt>
                <c:pt idx="102">
                  <c:v>4.5744680851063828</c:v>
                </c:pt>
                <c:pt idx="103">
                  <c:v>4.6808510638297873</c:v>
                </c:pt>
                <c:pt idx="104">
                  <c:v>4.6808510638297873</c:v>
                </c:pt>
                <c:pt idx="105">
                  <c:v>4.6276595744680851</c:v>
                </c:pt>
                <c:pt idx="106">
                  <c:v>4.6648936170212769</c:v>
                </c:pt>
                <c:pt idx="107">
                  <c:v>4.8936170212765955</c:v>
                </c:pt>
                <c:pt idx="108">
                  <c:v>4.9361702127659575</c:v>
                </c:pt>
                <c:pt idx="109">
                  <c:v>5</c:v>
                </c:pt>
              </c:numCache>
            </c:numRef>
          </c:val>
          <c:smooth val="0"/>
          <c:extLst>
            <c:ext xmlns:c16="http://schemas.microsoft.com/office/drawing/2014/chart" uri="{C3380CC4-5D6E-409C-BE32-E72D297353CC}">
              <c16:uniqueId val="{00000003-09A0-4150-8CB9-3FF35D0B750F}"/>
            </c:ext>
          </c:extLst>
        </c:ser>
        <c:ser>
          <c:idx val="5"/>
          <c:order val="4"/>
          <c:tx>
            <c:strRef>
              <c:f>Sheet1!$A$16</c:f>
              <c:strCache>
                <c:ptCount val="1"/>
                <c:pt idx="0">
                  <c:v>Rushcliffe</c:v>
                </c:pt>
              </c:strCache>
            </c:strRef>
          </c:tx>
          <c:spPr>
            <a:ln w="28575" cap="rnd">
              <a:solidFill>
                <a:schemeClr val="accent6"/>
              </a:solidFill>
              <a:round/>
            </a:ln>
            <a:effectLst/>
          </c:spPr>
          <c:marker>
            <c:symbol val="none"/>
          </c:marker>
          <c:cat>
            <c:strRef>
              <c:f>Sheet1!$B$11:$DG$11</c:f>
              <c:strCache>
                <c:ptCount val="110"/>
                <c:pt idx="0">
                  <c:v> Dec 1995</c:v>
                </c:pt>
                <c:pt idx="1">
                  <c:v> Mar 1996</c:v>
                </c:pt>
                <c:pt idx="2">
                  <c:v> Jun 1996</c:v>
                </c:pt>
                <c:pt idx="3">
                  <c:v> Sep 1996</c:v>
                </c:pt>
                <c:pt idx="4">
                  <c:v> Dec 1996</c:v>
                </c:pt>
                <c:pt idx="5">
                  <c:v> Mar 1997</c:v>
                </c:pt>
                <c:pt idx="6">
                  <c:v> Jun 1997</c:v>
                </c:pt>
                <c:pt idx="7">
                  <c:v> Sep 1997</c:v>
                </c:pt>
                <c:pt idx="8">
                  <c:v> Dec 1997</c:v>
                </c:pt>
                <c:pt idx="9">
                  <c:v> Mar 1998</c:v>
                </c:pt>
                <c:pt idx="10">
                  <c:v> Jun 1998</c:v>
                </c:pt>
                <c:pt idx="11">
                  <c:v> Sep 1998</c:v>
                </c:pt>
                <c:pt idx="12">
                  <c:v> Dec 1998</c:v>
                </c:pt>
                <c:pt idx="13">
                  <c:v> Mar 1999</c:v>
                </c:pt>
                <c:pt idx="14">
                  <c:v> Jun 1999</c:v>
                </c:pt>
                <c:pt idx="15">
                  <c:v> Sep 1999</c:v>
                </c:pt>
                <c:pt idx="16">
                  <c:v> Dec 1999</c:v>
                </c:pt>
                <c:pt idx="17">
                  <c:v> Mar 2000</c:v>
                </c:pt>
                <c:pt idx="18">
                  <c:v> Jun 2000</c:v>
                </c:pt>
                <c:pt idx="19">
                  <c:v> Sep 2000</c:v>
                </c:pt>
                <c:pt idx="20">
                  <c:v> Dec 2000</c:v>
                </c:pt>
                <c:pt idx="21">
                  <c:v> Mar 2001</c:v>
                </c:pt>
                <c:pt idx="22">
                  <c:v> Jun 2001</c:v>
                </c:pt>
                <c:pt idx="23">
                  <c:v> Sep 2001</c:v>
                </c:pt>
                <c:pt idx="24">
                  <c:v> Dec 2001</c:v>
                </c:pt>
                <c:pt idx="25">
                  <c:v> Mar 2002</c:v>
                </c:pt>
                <c:pt idx="26">
                  <c:v> Jun 2002</c:v>
                </c:pt>
                <c:pt idx="27">
                  <c:v> Sep 2002</c:v>
                </c:pt>
                <c:pt idx="28">
                  <c:v> Dec 2002</c:v>
                </c:pt>
                <c:pt idx="29">
                  <c:v> Mar 2003</c:v>
                </c:pt>
                <c:pt idx="30">
                  <c:v> Jun 2003</c:v>
                </c:pt>
                <c:pt idx="31">
                  <c:v> Sep 2003</c:v>
                </c:pt>
                <c:pt idx="32">
                  <c:v> Dec 2003</c:v>
                </c:pt>
                <c:pt idx="33">
                  <c:v> Mar 2004</c:v>
                </c:pt>
                <c:pt idx="34">
                  <c:v> Jun 2004</c:v>
                </c:pt>
                <c:pt idx="35">
                  <c:v> Sep 2004</c:v>
                </c:pt>
                <c:pt idx="36">
                  <c:v> Dec 2004</c:v>
                </c:pt>
                <c:pt idx="37">
                  <c:v> Mar 2005</c:v>
                </c:pt>
                <c:pt idx="38">
                  <c:v> Jun 2005</c:v>
                </c:pt>
                <c:pt idx="39">
                  <c:v> Sep 2005</c:v>
                </c:pt>
                <c:pt idx="40">
                  <c:v> Dec 2005</c:v>
                </c:pt>
                <c:pt idx="41">
                  <c:v> Mar 2006</c:v>
                </c:pt>
                <c:pt idx="42">
                  <c:v> Jun 2006</c:v>
                </c:pt>
                <c:pt idx="43">
                  <c:v> Sep 2006</c:v>
                </c:pt>
                <c:pt idx="44">
                  <c:v> Dec 2006</c:v>
                </c:pt>
                <c:pt idx="45">
                  <c:v> Mar 2007</c:v>
                </c:pt>
                <c:pt idx="46">
                  <c:v> Jun 2007</c:v>
                </c:pt>
                <c:pt idx="47">
                  <c:v> Sep 2007</c:v>
                </c:pt>
                <c:pt idx="48">
                  <c:v> Dec 2007</c:v>
                </c:pt>
                <c:pt idx="49">
                  <c:v> Mar 2008</c:v>
                </c:pt>
                <c:pt idx="50">
                  <c:v> Jun 2008</c:v>
                </c:pt>
                <c:pt idx="51">
                  <c:v> Sep 2008</c:v>
                </c:pt>
                <c:pt idx="52">
                  <c:v> Dec 2008</c:v>
                </c:pt>
                <c:pt idx="53">
                  <c:v> Mar 2009</c:v>
                </c:pt>
                <c:pt idx="54">
                  <c:v> Jun 2009</c:v>
                </c:pt>
                <c:pt idx="55">
                  <c:v> Sep 2009</c:v>
                </c:pt>
                <c:pt idx="56">
                  <c:v> Dec 2009</c:v>
                </c:pt>
                <c:pt idx="57">
                  <c:v> Mar 2010</c:v>
                </c:pt>
                <c:pt idx="58">
                  <c:v> Jun 2010</c:v>
                </c:pt>
                <c:pt idx="59">
                  <c:v> Sep 2010</c:v>
                </c:pt>
                <c:pt idx="60">
                  <c:v> Dec 2010</c:v>
                </c:pt>
                <c:pt idx="61">
                  <c:v> Mar 2011</c:v>
                </c:pt>
                <c:pt idx="62">
                  <c:v> Jun 2011</c:v>
                </c:pt>
                <c:pt idx="63">
                  <c:v> Sep 2011</c:v>
                </c:pt>
                <c:pt idx="64">
                  <c:v> Dec 2011</c:v>
                </c:pt>
                <c:pt idx="65">
                  <c:v> Mar 2012</c:v>
                </c:pt>
                <c:pt idx="66">
                  <c:v> Jun 2012</c:v>
                </c:pt>
                <c:pt idx="67">
                  <c:v> Sep 2012</c:v>
                </c:pt>
                <c:pt idx="68">
                  <c:v> Dec 2012</c:v>
                </c:pt>
                <c:pt idx="69">
                  <c:v> Mar 2013</c:v>
                </c:pt>
                <c:pt idx="70">
                  <c:v> Jun 2013</c:v>
                </c:pt>
                <c:pt idx="71">
                  <c:v> Sep 2013</c:v>
                </c:pt>
                <c:pt idx="72">
                  <c:v> Dec 2013</c:v>
                </c:pt>
                <c:pt idx="73">
                  <c:v> Mar 2014</c:v>
                </c:pt>
                <c:pt idx="74">
                  <c:v> Jun 2014</c:v>
                </c:pt>
                <c:pt idx="75">
                  <c:v> Sep 2014</c:v>
                </c:pt>
                <c:pt idx="76">
                  <c:v> Dec 2014</c:v>
                </c:pt>
                <c:pt idx="77">
                  <c:v> Mar 2015</c:v>
                </c:pt>
                <c:pt idx="78">
                  <c:v> Jun 2015</c:v>
                </c:pt>
                <c:pt idx="79">
                  <c:v> Sep 2015</c:v>
                </c:pt>
                <c:pt idx="80">
                  <c:v> Dec 2015</c:v>
                </c:pt>
                <c:pt idx="81">
                  <c:v> Mar 2016</c:v>
                </c:pt>
                <c:pt idx="82">
                  <c:v> Jun 2016</c:v>
                </c:pt>
                <c:pt idx="83">
                  <c:v> Sep 2016</c:v>
                </c:pt>
                <c:pt idx="84">
                  <c:v> Dec 2016</c:v>
                </c:pt>
                <c:pt idx="85">
                  <c:v> Mar 2017</c:v>
                </c:pt>
                <c:pt idx="86">
                  <c:v> Jun 2017</c:v>
                </c:pt>
                <c:pt idx="87">
                  <c:v> Sep 2017</c:v>
                </c:pt>
                <c:pt idx="88">
                  <c:v> Dec 2017</c:v>
                </c:pt>
                <c:pt idx="89">
                  <c:v> Mar 2018</c:v>
                </c:pt>
                <c:pt idx="90">
                  <c:v> Jun 2018</c:v>
                </c:pt>
                <c:pt idx="91">
                  <c:v> Sep 2018</c:v>
                </c:pt>
                <c:pt idx="92">
                  <c:v> Dec 2018</c:v>
                </c:pt>
                <c:pt idx="93">
                  <c:v> Mar 2019</c:v>
                </c:pt>
                <c:pt idx="94">
                  <c:v> Jun 2019</c:v>
                </c:pt>
                <c:pt idx="95">
                  <c:v> Sep 2019</c:v>
                </c:pt>
                <c:pt idx="96">
                  <c:v> Dec 2019</c:v>
                </c:pt>
                <c:pt idx="97">
                  <c:v> Mar 2020</c:v>
                </c:pt>
                <c:pt idx="98">
                  <c:v> Jun 2020</c:v>
                </c:pt>
                <c:pt idx="99">
                  <c:v> Sep 2020</c:v>
                </c:pt>
                <c:pt idx="100">
                  <c:v> Dec 2020</c:v>
                </c:pt>
                <c:pt idx="101">
                  <c:v> Mar 2021</c:v>
                </c:pt>
                <c:pt idx="102">
                  <c:v> Jun 2021</c:v>
                </c:pt>
                <c:pt idx="103">
                  <c:v> Sep 2021</c:v>
                </c:pt>
                <c:pt idx="104">
                  <c:v> Dec 2021</c:v>
                </c:pt>
                <c:pt idx="105">
                  <c:v> Mar 2022</c:v>
                </c:pt>
                <c:pt idx="106">
                  <c:v> Jun 2022</c:v>
                </c:pt>
                <c:pt idx="107">
                  <c:v> Sep 2022</c:v>
                </c:pt>
                <c:pt idx="108">
                  <c:v> Dec 2022</c:v>
                </c:pt>
                <c:pt idx="109">
                  <c:v> Mar 2023</c:v>
                </c:pt>
              </c:strCache>
            </c:strRef>
          </c:cat>
          <c:val>
            <c:numRef>
              <c:f>Sheet1!$B$16:$DJ$16</c:f>
              <c:numCache>
                <c:formatCode>_(* #,##0.00_);_(* \(#,##0.00\);_(* "-"??_);_(@_)</c:formatCode>
                <c:ptCount val="113"/>
                <c:pt idx="0">
                  <c:v>1</c:v>
                </c:pt>
                <c:pt idx="1">
                  <c:v>1.0069767441860464</c:v>
                </c:pt>
                <c:pt idx="2">
                  <c:v>1.0077519379844961</c:v>
                </c:pt>
                <c:pt idx="3">
                  <c:v>1.0310077519379846</c:v>
                </c:pt>
                <c:pt idx="4">
                  <c:v>1.0534883720930233</c:v>
                </c:pt>
                <c:pt idx="5">
                  <c:v>1.054263565891473</c:v>
                </c:pt>
                <c:pt idx="6">
                  <c:v>1.069767441860465</c:v>
                </c:pt>
                <c:pt idx="7">
                  <c:v>1.1007751937984496</c:v>
                </c:pt>
                <c:pt idx="8">
                  <c:v>1.1085271317829457</c:v>
                </c:pt>
                <c:pt idx="9">
                  <c:v>1.1317829457364341</c:v>
                </c:pt>
                <c:pt idx="10">
                  <c:v>1.1472868217054264</c:v>
                </c:pt>
                <c:pt idx="11">
                  <c:v>1.1627906976744187</c:v>
                </c:pt>
                <c:pt idx="12">
                  <c:v>1.2015503875968991</c:v>
                </c:pt>
                <c:pt idx="13">
                  <c:v>1.2170542635658914</c:v>
                </c:pt>
                <c:pt idx="14">
                  <c:v>1.2558139534883721</c:v>
                </c:pt>
                <c:pt idx="15">
                  <c:v>1.3023255813953489</c:v>
                </c:pt>
                <c:pt idx="16">
                  <c:v>1.317829457364341</c:v>
                </c:pt>
                <c:pt idx="17">
                  <c:v>1.3565891472868217</c:v>
                </c:pt>
                <c:pt idx="18">
                  <c:v>1.3953488372093024</c:v>
                </c:pt>
                <c:pt idx="19">
                  <c:v>1.4573255813953487</c:v>
                </c:pt>
                <c:pt idx="20">
                  <c:v>1.5496124031007752</c:v>
                </c:pt>
                <c:pt idx="21">
                  <c:v>1.5891472868217054</c:v>
                </c:pt>
                <c:pt idx="22">
                  <c:v>1.6433720930232558</c:v>
                </c:pt>
                <c:pt idx="23">
                  <c:v>1.7054263565891472</c:v>
                </c:pt>
                <c:pt idx="24">
                  <c:v>1.7054263565891472</c:v>
                </c:pt>
                <c:pt idx="25">
                  <c:v>1.7364341085271318</c:v>
                </c:pt>
                <c:pt idx="26">
                  <c:v>1.7829457364341086</c:v>
                </c:pt>
                <c:pt idx="27">
                  <c:v>1.8992248062015504</c:v>
                </c:pt>
                <c:pt idx="28">
                  <c:v>2.0322093023255814</c:v>
                </c:pt>
                <c:pt idx="29">
                  <c:v>2.1550387596899223</c:v>
                </c:pt>
                <c:pt idx="30">
                  <c:v>2.2790697674418605</c:v>
                </c:pt>
                <c:pt idx="31">
                  <c:v>2.4031007751937983</c:v>
                </c:pt>
                <c:pt idx="32">
                  <c:v>2.4728682170542635</c:v>
                </c:pt>
                <c:pt idx="33">
                  <c:v>2.5193798449612403</c:v>
                </c:pt>
                <c:pt idx="34">
                  <c:v>2.5728682170542636</c:v>
                </c:pt>
                <c:pt idx="35">
                  <c:v>2.635658914728682</c:v>
                </c:pt>
                <c:pt idx="36">
                  <c:v>2.7441860465116279</c:v>
                </c:pt>
                <c:pt idx="37">
                  <c:v>2.7906976744186047</c:v>
                </c:pt>
                <c:pt idx="38">
                  <c:v>2.8527131782945738</c:v>
                </c:pt>
                <c:pt idx="39">
                  <c:v>2.8527131782945738</c:v>
                </c:pt>
                <c:pt idx="40">
                  <c:v>2.862403100775194</c:v>
                </c:pt>
                <c:pt idx="41">
                  <c:v>2.8217054263565893</c:v>
                </c:pt>
                <c:pt idx="42">
                  <c:v>2.8329457364341084</c:v>
                </c:pt>
                <c:pt idx="43">
                  <c:v>2.8755813953488372</c:v>
                </c:pt>
                <c:pt idx="44">
                  <c:v>2.887596899224806</c:v>
                </c:pt>
                <c:pt idx="45">
                  <c:v>2.945736434108527</c:v>
                </c:pt>
                <c:pt idx="46">
                  <c:v>3.0232558139534884</c:v>
                </c:pt>
                <c:pt idx="47">
                  <c:v>3.0232558139534884</c:v>
                </c:pt>
                <c:pt idx="48">
                  <c:v>3.0689922480620155</c:v>
                </c:pt>
                <c:pt idx="49">
                  <c:v>3.0689922480620155</c:v>
                </c:pt>
                <c:pt idx="50">
                  <c:v>3.0038759689922481</c:v>
                </c:pt>
                <c:pt idx="51">
                  <c:v>2.9302325581395348</c:v>
                </c:pt>
                <c:pt idx="52">
                  <c:v>2.8681782945736436</c:v>
                </c:pt>
                <c:pt idx="53">
                  <c:v>2.8294573643410854</c:v>
                </c:pt>
                <c:pt idx="54">
                  <c:v>2.8100775193798451</c:v>
                </c:pt>
                <c:pt idx="55">
                  <c:v>2.8217054263565893</c:v>
                </c:pt>
                <c:pt idx="56">
                  <c:v>2.7906976744186047</c:v>
                </c:pt>
                <c:pt idx="57">
                  <c:v>2.8682170542635661</c:v>
                </c:pt>
                <c:pt idx="58">
                  <c:v>2.9449612403100773</c:v>
                </c:pt>
                <c:pt idx="59">
                  <c:v>3.0232558139534884</c:v>
                </c:pt>
                <c:pt idx="60">
                  <c:v>3.1007751937984498</c:v>
                </c:pt>
                <c:pt idx="61">
                  <c:v>3.1007751937984498</c:v>
                </c:pt>
                <c:pt idx="62">
                  <c:v>3.0232558139534884</c:v>
                </c:pt>
                <c:pt idx="63">
                  <c:v>2.9844961240310077</c:v>
                </c:pt>
                <c:pt idx="64">
                  <c:v>2.945736434108527</c:v>
                </c:pt>
                <c:pt idx="65">
                  <c:v>2.9310232558139533</c:v>
                </c:pt>
                <c:pt idx="66">
                  <c:v>2.945736434108527</c:v>
                </c:pt>
                <c:pt idx="67">
                  <c:v>2.945736434108527</c:v>
                </c:pt>
                <c:pt idx="68">
                  <c:v>2.9922480620155039</c:v>
                </c:pt>
                <c:pt idx="69">
                  <c:v>3.0465116279069768</c:v>
                </c:pt>
                <c:pt idx="70">
                  <c:v>3.1007364341085273</c:v>
                </c:pt>
                <c:pt idx="71">
                  <c:v>3.1007751937984498</c:v>
                </c:pt>
                <c:pt idx="72">
                  <c:v>3.1007751937984498</c:v>
                </c:pt>
                <c:pt idx="73">
                  <c:v>3.1</c:v>
                </c:pt>
                <c:pt idx="74">
                  <c:v>3.1317829457364339</c:v>
                </c:pt>
                <c:pt idx="75">
                  <c:v>3.2093023255813953</c:v>
                </c:pt>
                <c:pt idx="76">
                  <c:v>3.2635658914728682</c:v>
                </c:pt>
                <c:pt idx="77">
                  <c:v>3.3333333333333335</c:v>
                </c:pt>
                <c:pt idx="78">
                  <c:v>3.4108527131782944</c:v>
                </c:pt>
                <c:pt idx="79">
                  <c:v>3.5654651162790696</c:v>
                </c:pt>
                <c:pt idx="80">
                  <c:v>3.6511627906976742</c:v>
                </c:pt>
                <c:pt idx="81">
                  <c:v>3.7409147286821707</c:v>
                </c:pt>
                <c:pt idx="82">
                  <c:v>3.8217054263565893</c:v>
                </c:pt>
                <c:pt idx="83">
                  <c:v>3.8758914728682172</c:v>
                </c:pt>
                <c:pt idx="84">
                  <c:v>3.8914728682170541</c:v>
                </c:pt>
                <c:pt idx="85">
                  <c:v>3.9538759689922482</c:v>
                </c:pt>
                <c:pt idx="86">
                  <c:v>4.0309302325581395</c:v>
                </c:pt>
                <c:pt idx="87">
                  <c:v>4.1085271317829459</c:v>
                </c:pt>
                <c:pt idx="88">
                  <c:v>4.1085271317829459</c:v>
                </c:pt>
                <c:pt idx="89">
                  <c:v>4.1394573643410855</c:v>
                </c:pt>
                <c:pt idx="90">
                  <c:v>4.2286821705426361</c:v>
                </c:pt>
                <c:pt idx="91">
                  <c:v>4.1852713178294572</c:v>
                </c:pt>
                <c:pt idx="92">
                  <c:v>4.2325581395348841</c:v>
                </c:pt>
                <c:pt idx="93">
                  <c:v>4.3410465116279067</c:v>
                </c:pt>
                <c:pt idx="94">
                  <c:v>4.3410852713178292</c:v>
                </c:pt>
                <c:pt idx="95">
                  <c:v>4.3759689922480618</c:v>
                </c:pt>
                <c:pt idx="96">
                  <c:v>4.3418604651162793</c:v>
                </c:pt>
                <c:pt idx="97">
                  <c:v>4.3410852713178292</c:v>
                </c:pt>
                <c:pt idx="98">
                  <c:v>4.3410852713178292</c:v>
                </c:pt>
                <c:pt idx="99">
                  <c:v>4.4879844961240307</c:v>
                </c:pt>
                <c:pt idx="100">
                  <c:v>4.6511627906976747</c:v>
                </c:pt>
                <c:pt idx="101">
                  <c:v>4.7906976744186043</c:v>
                </c:pt>
                <c:pt idx="102">
                  <c:v>4.8360465116279068</c:v>
                </c:pt>
                <c:pt idx="103">
                  <c:v>4.7286821705426361</c:v>
                </c:pt>
                <c:pt idx="104">
                  <c:v>4.7286821705426361</c:v>
                </c:pt>
                <c:pt idx="105">
                  <c:v>4.6511627906976747</c:v>
                </c:pt>
                <c:pt idx="106">
                  <c:v>4.6356589147286824</c:v>
                </c:pt>
                <c:pt idx="107">
                  <c:v>4.9612403100775193</c:v>
                </c:pt>
                <c:pt idx="108">
                  <c:v>5.0736434108527133</c:v>
                </c:pt>
                <c:pt idx="109">
                  <c:v>5.1395348837209305</c:v>
                </c:pt>
              </c:numCache>
            </c:numRef>
          </c:val>
          <c:smooth val="0"/>
          <c:extLst>
            <c:ext xmlns:c16="http://schemas.microsoft.com/office/drawing/2014/chart" uri="{C3380CC4-5D6E-409C-BE32-E72D297353CC}">
              <c16:uniqueId val="{00000004-09A0-4150-8CB9-3FF35D0B750F}"/>
            </c:ext>
          </c:extLst>
        </c:ser>
        <c:ser>
          <c:idx val="6"/>
          <c:order val="5"/>
          <c:tx>
            <c:strRef>
              <c:f>Sheet1!$A$17</c:f>
              <c:strCache>
                <c:ptCount val="1"/>
                <c:pt idx="0">
                  <c:v>East Midlands</c:v>
                </c:pt>
              </c:strCache>
            </c:strRef>
          </c:tx>
          <c:spPr>
            <a:ln w="28575" cap="rnd">
              <a:solidFill>
                <a:schemeClr val="accent1">
                  <a:lumMod val="60000"/>
                </a:schemeClr>
              </a:solidFill>
              <a:prstDash val="sysDash"/>
              <a:round/>
            </a:ln>
            <a:effectLst/>
          </c:spPr>
          <c:marker>
            <c:symbol val="none"/>
          </c:marker>
          <c:cat>
            <c:strRef>
              <c:f>Sheet1!$B$11:$DG$11</c:f>
              <c:strCache>
                <c:ptCount val="110"/>
                <c:pt idx="0">
                  <c:v> Dec 1995</c:v>
                </c:pt>
                <c:pt idx="1">
                  <c:v> Mar 1996</c:v>
                </c:pt>
                <c:pt idx="2">
                  <c:v> Jun 1996</c:v>
                </c:pt>
                <c:pt idx="3">
                  <c:v> Sep 1996</c:v>
                </c:pt>
                <c:pt idx="4">
                  <c:v> Dec 1996</c:v>
                </c:pt>
                <c:pt idx="5">
                  <c:v> Mar 1997</c:v>
                </c:pt>
                <c:pt idx="6">
                  <c:v> Jun 1997</c:v>
                </c:pt>
                <c:pt idx="7">
                  <c:v> Sep 1997</c:v>
                </c:pt>
                <c:pt idx="8">
                  <c:v> Dec 1997</c:v>
                </c:pt>
                <c:pt idx="9">
                  <c:v> Mar 1998</c:v>
                </c:pt>
                <c:pt idx="10">
                  <c:v> Jun 1998</c:v>
                </c:pt>
                <c:pt idx="11">
                  <c:v> Sep 1998</c:v>
                </c:pt>
                <c:pt idx="12">
                  <c:v> Dec 1998</c:v>
                </c:pt>
                <c:pt idx="13">
                  <c:v> Mar 1999</c:v>
                </c:pt>
                <c:pt idx="14">
                  <c:v> Jun 1999</c:v>
                </c:pt>
                <c:pt idx="15">
                  <c:v> Sep 1999</c:v>
                </c:pt>
                <c:pt idx="16">
                  <c:v> Dec 1999</c:v>
                </c:pt>
                <c:pt idx="17">
                  <c:v> Mar 2000</c:v>
                </c:pt>
                <c:pt idx="18">
                  <c:v> Jun 2000</c:v>
                </c:pt>
                <c:pt idx="19">
                  <c:v> Sep 2000</c:v>
                </c:pt>
                <c:pt idx="20">
                  <c:v> Dec 2000</c:v>
                </c:pt>
                <c:pt idx="21">
                  <c:v> Mar 2001</c:v>
                </c:pt>
                <c:pt idx="22">
                  <c:v> Jun 2001</c:v>
                </c:pt>
                <c:pt idx="23">
                  <c:v> Sep 2001</c:v>
                </c:pt>
                <c:pt idx="24">
                  <c:v> Dec 2001</c:v>
                </c:pt>
                <c:pt idx="25">
                  <c:v> Mar 2002</c:v>
                </c:pt>
                <c:pt idx="26">
                  <c:v> Jun 2002</c:v>
                </c:pt>
                <c:pt idx="27">
                  <c:v> Sep 2002</c:v>
                </c:pt>
                <c:pt idx="28">
                  <c:v> Dec 2002</c:v>
                </c:pt>
                <c:pt idx="29">
                  <c:v> Mar 2003</c:v>
                </c:pt>
                <c:pt idx="30">
                  <c:v> Jun 2003</c:v>
                </c:pt>
                <c:pt idx="31">
                  <c:v> Sep 2003</c:v>
                </c:pt>
                <c:pt idx="32">
                  <c:v> Dec 2003</c:v>
                </c:pt>
                <c:pt idx="33">
                  <c:v> Mar 2004</c:v>
                </c:pt>
                <c:pt idx="34">
                  <c:v> Jun 2004</c:v>
                </c:pt>
                <c:pt idx="35">
                  <c:v> Sep 2004</c:v>
                </c:pt>
                <c:pt idx="36">
                  <c:v> Dec 2004</c:v>
                </c:pt>
                <c:pt idx="37">
                  <c:v> Mar 2005</c:v>
                </c:pt>
                <c:pt idx="38">
                  <c:v> Jun 2005</c:v>
                </c:pt>
                <c:pt idx="39">
                  <c:v> Sep 2005</c:v>
                </c:pt>
                <c:pt idx="40">
                  <c:v> Dec 2005</c:v>
                </c:pt>
                <c:pt idx="41">
                  <c:v> Mar 2006</c:v>
                </c:pt>
                <c:pt idx="42">
                  <c:v> Jun 2006</c:v>
                </c:pt>
                <c:pt idx="43">
                  <c:v> Sep 2006</c:v>
                </c:pt>
                <c:pt idx="44">
                  <c:v> Dec 2006</c:v>
                </c:pt>
                <c:pt idx="45">
                  <c:v> Mar 2007</c:v>
                </c:pt>
                <c:pt idx="46">
                  <c:v> Jun 2007</c:v>
                </c:pt>
                <c:pt idx="47">
                  <c:v> Sep 2007</c:v>
                </c:pt>
                <c:pt idx="48">
                  <c:v> Dec 2007</c:v>
                </c:pt>
                <c:pt idx="49">
                  <c:v> Mar 2008</c:v>
                </c:pt>
                <c:pt idx="50">
                  <c:v> Jun 2008</c:v>
                </c:pt>
                <c:pt idx="51">
                  <c:v> Sep 2008</c:v>
                </c:pt>
                <c:pt idx="52">
                  <c:v> Dec 2008</c:v>
                </c:pt>
                <c:pt idx="53">
                  <c:v> Mar 2009</c:v>
                </c:pt>
                <c:pt idx="54">
                  <c:v> Jun 2009</c:v>
                </c:pt>
                <c:pt idx="55">
                  <c:v> Sep 2009</c:v>
                </c:pt>
                <c:pt idx="56">
                  <c:v> Dec 2009</c:v>
                </c:pt>
                <c:pt idx="57">
                  <c:v> Mar 2010</c:v>
                </c:pt>
                <c:pt idx="58">
                  <c:v> Jun 2010</c:v>
                </c:pt>
                <c:pt idx="59">
                  <c:v> Sep 2010</c:v>
                </c:pt>
                <c:pt idx="60">
                  <c:v> Dec 2010</c:v>
                </c:pt>
                <c:pt idx="61">
                  <c:v> Mar 2011</c:v>
                </c:pt>
                <c:pt idx="62">
                  <c:v> Jun 2011</c:v>
                </c:pt>
                <c:pt idx="63">
                  <c:v> Sep 2011</c:v>
                </c:pt>
                <c:pt idx="64">
                  <c:v> Dec 2011</c:v>
                </c:pt>
                <c:pt idx="65">
                  <c:v> Mar 2012</c:v>
                </c:pt>
                <c:pt idx="66">
                  <c:v> Jun 2012</c:v>
                </c:pt>
                <c:pt idx="67">
                  <c:v> Sep 2012</c:v>
                </c:pt>
                <c:pt idx="68">
                  <c:v> Dec 2012</c:v>
                </c:pt>
                <c:pt idx="69">
                  <c:v> Mar 2013</c:v>
                </c:pt>
                <c:pt idx="70">
                  <c:v> Jun 2013</c:v>
                </c:pt>
                <c:pt idx="71">
                  <c:v> Sep 2013</c:v>
                </c:pt>
                <c:pt idx="72">
                  <c:v> Dec 2013</c:v>
                </c:pt>
                <c:pt idx="73">
                  <c:v> Mar 2014</c:v>
                </c:pt>
                <c:pt idx="74">
                  <c:v> Jun 2014</c:v>
                </c:pt>
                <c:pt idx="75">
                  <c:v> Sep 2014</c:v>
                </c:pt>
                <c:pt idx="76">
                  <c:v> Dec 2014</c:v>
                </c:pt>
                <c:pt idx="77">
                  <c:v> Mar 2015</c:v>
                </c:pt>
                <c:pt idx="78">
                  <c:v> Jun 2015</c:v>
                </c:pt>
                <c:pt idx="79">
                  <c:v> Sep 2015</c:v>
                </c:pt>
                <c:pt idx="80">
                  <c:v> Dec 2015</c:v>
                </c:pt>
                <c:pt idx="81">
                  <c:v> Mar 2016</c:v>
                </c:pt>
                <c:pt idx="82">
                  <c:v> Jun 2016</c:v>
                </c:pt>
                <c:pt idx="83">
                  <c:v> Sep 2016</c:v>
                </c:pt>
                <c:pt idx="84">
                  <c:v> Dec 2016</c:v>
                </c:pt>
                <c:pt idx="85">
                  <c:v> Mar 2017</c:v>
                </c:pt>
                <c:pt idx="86">
                  <c:v> Jun 2017</c:v>
                </c:pt>
                <c:pt idx="87">
                  <c:v> Sep 2017</c:v>
                </c:pt>
                <c:pt idx="88">
                  <c:v> Dec 2017</c:v>
                </c:pt>
                <c:pt idx="89">
                  <c:v> Mar 2018</c:v>
                </c:pt>
                <c:pt idx="90">
                  <c:v> Jun 2018</c:v>
                </c:pt>
                <c:pt idx="91">
                  <c:v> Sep 2018</c:v>
                </c:pt>
                <c:pt idx="92">
                  <c:v> Dec 2018</c:v>
                </c:pt>
                <c:pt idx="93">
                  <c:v> Mar 2019</c:v>
                </c:pt>
                <c:pt idx="94">
                  <c:v> Jun 2019</c:v>
                </c:pt>
                <c:pt idx="95">
                  <c:v> Sep 2019</c:v>
                </c:pt>
                <c:pt idx="96">
                  <c:v> Dec 2019</c:v>
                </c:pt>
                <c:pt idx="97">
                  <c:v> Mar 2020</c:v>
                </c:pt>
                <c:pt idx="98">
                  <c:v> Jun 2020</c:v>
                </c:pt>
                <c:pt idx="99">
                  <c:v> Sep 2020</c:v>
                </c:pt>
                <c:pt idx="100">
                  <c:v> Dec 2020</c:v>
                </c:pt>
                <c:pt idx="101">
                  <c:v> Mar 2021</c:v>
                </c:pt>
                <c:pt idx="102">
                  <c:v> Jun 2021</c:v>
                </c:pt>
                <c:pt idx="103">
                  <c:v> Sep 2021</c:v>
                </c:pt>
                <c:pt idx="104">
                  <c:v> Dec 2021</c:v>
                </c:pt>
                <c:pt idx="105">
                  <c:v> Mar 2022</c:v>
                </c:pt>
                <c:pt idx="106">
                  <c:v> Jun 2022</c:v>
                </c:pt>
                <c:pt idx="107">
                  <c:v> Sep 2022</c:v>
                </c:pt>
                <c:pt idx="108">
                  <c:v> Dec 2022</c:v>
                </c:pt>
                <c:pt idx="109">
                  <c:v> Mar 2023</c:v>
                </c:pt>
              </c:strCache>
            </c:strRef>
          </c:cat>
          <c:val>
            <c:numRef>
              <c:f>Sheet1!$B$17:$DJ$17</c:f>
              <c:numCache>
                <c:formatCode>_(* #,##0.00_);_(* \(#,##0.00\);_(* "-"??_);_(@_)</c:formatCode>
                <c:ptCount val="113"/>
                <c:pt idx="0">
                  <c:v>1</c:v>
                </c:pt>
                <c:pt idx="1">
                  <c:v>0.99130434782608701</c:v>
                </c:pt>
                <c:pt idx="2">
                  <c:v>0.99130434782608701</c:v>
                </c:pt>
                <c:pt idx="3">
                  <c:v>1.008695652173913</c:v>
                </c:pt>
                <c:pt idx="4">
                  <c:v>1.0252173913043479</c:v>
                </c:pt>
                <c:pt idx="5">
                  <c:v>1.0347826086956522</c:v>
                </c:pt>
                <c:pt idx="6">
                  <c:v>1.0434782608695652</c:v>
                </c:pt>
                <c:pt idx="7">
                  <c:v>1.0782608695652174</c:v>
                </c:pt>
                <c:pt idx="8">
                  <c:v>1.1043478260869566</c:v>
                </c:pt>
                <c:pt idx="9">
                  <c:v>1.1295652173913044</c:v>
                </c:pt>
                <c:pt idx="10">
                  <c:v>1.1478260869565218</c:v>
                </c:pt>
                <c:pt idx="11">
                  <c:v>1.1782608695652175</c:v>
                </c:pt>
                <c:pt idx="12">
                  <c:v>1.2</c:v>
                </c:pt>
                <c:pt idx="13">
                  <c:v>1.217304347826087</c:v>
                </c:pt>
                <c:pt idx="14">
                  <c:v>1.2347826086956522</c:v>
                </c:pt>
                <c:pt idx="15">
                  <c:v>1.2868695652173914</c:v>
                </c:pt>
                <c:pt idx="16">
                  <c:v>1.3217391304347825</c:v>
                </c:pt>
                <c:pt idx="17">
                  <c:v>1.3565217391304347</c:v>
                </c:pt>
                <c:pt idx="18">
                  <c:v>1.3913043478260869</c:v>
                </c:pt>
                <c:pt idx="19">
                  <c:v>1.4608695652173913</c:v>
                </c:pt>
                <c:pt idx="20">
                  <c:v>1.5043478260869565</c:v>
                </c:pt>
                <c:pt idx="21">
                  <c:v>1.5469565217391303</c:v>
                </c:pt>
                <c:pt idx="22">
                  <c:v>1.6</c:v>
                </c:pt>
                <c:pt idx="23">
                  <c:v>1.6608695652173913</c:v>
                </c:pt>
                <c:pt idx="24">
                  <c:v>1.7390434782608695</c:v>
                </c:pt>
                <c:pt idx="25">
                  <c:v>1.826086956521739</c:v>
                </c:pt>
                <c:pt idx="26">
                  <c:v>1.9130434782608696</c:v>
                </c:pt>
                <c:pt idx="27">
                  <c:v>2.0608695652173914</c:v>
                </c:pt>
                <c:pt idx="28">
                  <c:v>2.1739130434782608</c:v>
                </c:pt>
                <c:pt idx="29">
                  <c:v>2.2608695652173911</c:v>
                </c:pt>
                <c:pt idx="30">
                  <c:v>2.3652173913043479</c:v>
                </c:pt>
                <c:pt idx="31">
                  <c:v>2.4347826086956523</c:v>
                </c:pt>
                <c:pt idx="32">
                  <c:v>2.5304347826086957</c:v>
                </c:pt>
                <c:pt idx="33">
                  <c:v>2.6086086956521739</c:v>
                </c:pt>
                <c:pt idx="34">
                  <c:v>2.6913043478260867</c:v>
                </c:pt>
                <c:pt idx="35">
                  <c:v>2.7825217391304347</c:v>
                </c:pt>
                <c:pt idx="36">
                  <c:v>2.8521739130434782</c:v>
                </c:pt>
                <c:pt idx="37">
                  <c:v>2.8695652173913042</c:v>
                </c:pt>
                <c:pt idx="38">
                  <c:v>2.9217391304347826</c:v>
                </c:pt>
                <c:pt idx="39">
                  <c:v>2.9391304347826086</c:v>
                </c:pt>
                <c:pt idx="40">
                  <c:v>2.9564347826086959</c:v>
                </c:pt>
                <c:pt idx="41">
                  <c:v>2.9565217391304346</c:v>
                </c:pt>
                <c:pt idx="42">
                  <c:v>2.991304347826087</c:v>
                </c:pt>
                <c:pt idx="43">
                  <c:v>3.0434782608695654</c:v>
                </c:pt>
                <c:pt idx="44">
                  <c:v>3.0956521739130434</c:v>
                </c:pt>
                <c:pt idx="45">
                  <c:v>3.1304347826086958</c:v>
                </c:pt>
                <c:pt idx="46">
                  <c:v>3.2</c:v>
                </c:pt>
                <c:pt idx="47">
                  <c:v>3.2513043478260868</c:v>
                </c:pt>
                <c:pt idx="48">
                  <c:v>3.3043478260869565</c:v>
                </c:pt>
                <c:pt idx="49">
                  <c:v>3.3391304347826085</c:v>
                </c:pt>
                <c:pt idx="50">
                  <c:v>3.3565217391304349</c:v>
                </c:pt>
                <c:pt idx="51">
                  <c:v>3.3043478260869565</c:v>
                </c:pt>
                <c:pt idx="52">
                  <c:v>3.2347826086956522</c:v>
                </c:pt>
                <c:pt idx="53">
                  <c:v>3.1304347826086958</c:v>
                </c:pt>
                <c:pt idx="54">
                  <c:v>3.0434782608695654</c:v>
                </c:pt>
                <c:pt idx="55">
                  <c:v>3.0434782608695654</c:v>
                </c:pt>
                <c:pt idx="56">
                  <c:v>3.0434782608695654</c:v>
                </c:pt>
                <c:pt idx="57">
                  <c:v>3.1130434782608694</c:v>
                </c:pt>
                <c:pt idx="58">
                  <c:v>3.2173913043478262</c:v>
                </c:pt>
                <c:pt idx="59">
                  <c:v>3.2869565217391306</c:v>
                </c:pt>
                <c:pt idx="60">
                  <c:v>3.3913043478260869</c:v>
                </c:pt>
                <c:pt idx="61">
                  <c:v>3.3391304347826085</c:v>
                </c:pt>
                <c:pt idx="62">
                  <c:v>3.3043478260869565</c:v>
                </c:pt>
                <c:pt idx="63">
                  <c:v>3.3043478260869565</c:v>
                </c:pt>
                <c:pt idx="64">
                  <c:v>3.3042608695652174</c:v>
                </c:pt>
                <c:pt idx="65">
                  <c:v>3.3034782608695652</c:v>
                </c:pt>
                <c:pt idx="66">
                  <c:v>3.3043478260869565</c:v>
                </c:pt>
                <c:pt idx="67">
                  <c:v>3.3043478260869565</c:v>
                </c:pt>
                <c:pt idx="68">
                  <c:v>3.3565217391304349</c:v>
                </c:pt>
                <c:pt idx="69">
                  <c:v>3.3913043478260869</c:v>
                </c:pt>
                <c:pt idx="70">
                  <c:v>3.3913043478260869</c:v>
                </c:pt>
                <c:pt idx="71">
                  <c:v>3.4260869565217393</c:v>
                </c:pt>
                <c:pt idx="72">
                  <c:v>3.4782608695652173</c:v>
                </c:pt>
                <c:pt idx="73">
                  <c:v>3.4782608695652173</c:v>
                </c:pt>
                <c:pt idx="74">
                  <c:v>3.5652173913043477</c:v>
                </c:pt>
                <c:pt idx="75">
                  <c:v>3.652173913043478</c:v>
                </c:pt>
                <c:pt idx="76">
                  <c:v>3.7391304347826089</c:v>
                </c:pt>
                <c:pt idx="77">
                  <c:v>3.8260869565217392</c:v>
                </c:pt>
                <c:pt idx="78">
                  <c:v>3.9130434782608696</c:v>
                </c:pt>
                <c:pt idx="79">
                  <c:v>4</c:v>
                </c:pt>
                <c:pt idx="80">
                  <c:v>4.1391304347826088</c:v>
                </c:pt>
                <c:pt idx="81">
                  <c:v>4.1739130434782608</c:v>
                </c:pt>
                <c:pt idx="82">
                  <c:v>4.2956521739130435</c:v>
                </c:pt>
                <c:pt idx="83">
                  <c:v>4.3478260869565215</c:v>
                </c:pt>
                <c:pt idx="84">
                  <c:v>4.4869565217391303</c:v>
                </c:pt>
                <c:pt idx="85">
                  <c:v>4.6086956521739131</c:v>
                </c:pt>
                <c:pt idx="86">
                  <c:v>4.6956521739130439</c:v>
                </c:pt>
                <c:pt idx="87">
                  <c:v>4.7826086956521738</c:v>
                </c:pt>
                <c:pt idx="88">
                  <c:v>4.8347826086956518</c:v>
                </c:pt>
                <c:pt idx="89">
                  <c:v>4.8695652173913047</c:v>
                </c:pt>
                <c:pt idx="90">
                  <c:v>4.8695652173913047</c:v>
                </c:pt>
                <c:pt idx="91">
                  <c:v>4.9564347826086959</c:v>
                </c:pt>
                <c:pt idx="92">
                  <c:v>4.9565217391304346</c:v>
                </c:pt>
                <c:pt idx="93">
                  <c:v>4.9565217391304346</c:v>
                </c:pt>
                <c:pt idx="94">
                  <c:v>4.9913043478260866</c:v>
                </c:pt>
                <c:pt idx="95">
                  <c:v>5</c:v>
                </c:pt>
                <c:pt idx="96">
                  <c:v>5.0433913043478258</c:v>
                </c:pt>
                <c:pt idx="97">
                  <c:v>5.0434782608695654</c:v>
                </c:pt>
                <c:pt idx="98">
                  <c:v>5.0434782608695654</c:v>
                </c:pt>
                <c:pt idx="99">
                  <c:v>5.1304347826086953</c:v>
                </c:pt>
                <c:pt idx="100">
                  <c:v>5.3565217391304349</c:v>
                </c:pt>
                <c:pt idx="101">
                  <c:v>5.5652173913043477</c:v>
                </c:pt>
                <c:pt idx="102">
                  <c:v>5.7391304347826084</c:v>
                </c:pt>
                <c:pt idx="103">
                  <c:v>5.6521739130434785</c:v>
                </c:pt>
                <c:pt idx="104">
                  <c:v>5.6521739130434785</c:v>
                </c:pt>
                <c:pt idx="105">
                  <c:v>5.5652173913043477</c:v>
                </c:pt>
                <c:pt idx="106">
                  <c:v>5.4782608695652177</c:v>
                </c:pt>
                <c:pt idx="107">
                  <c:v>5.7391304347826084</c:v>
                </c:pt>
                <c:pt idx="108">
                  <c:v>5.9130434782608692</c:v>
                </c:pt>
                <c:pt idx="109">
                  <c:v>5.9565217391304346</c:v>
                </c:pt>
              </c:numCache>
            </c:numRef>
          </c:val>
          <c:smooth val="0"/>
          <c:extLst>
            <c:ext xmlns:c16="http://schemas.microsoft.com/office/drawing/2014/chart" uri="{C3380CC4-5D6E-409C-BE32-E72D297353CC}">
              <c16:uniqueId val="{00000005-09A0-4150-8CB9-3FF35D0B750F}"/>
            </c:ext>
          </c:extLst>
        </c:ser>
        <c:ser>
          <c:idx val="7"/>
          <c:order val="6"/>
          <c:tx>
            <c:strRef>
              <c:f>Sheet1!$A$18</c:f>
              <c:strCache>
                <c:ptCount val="1"/>
                <c:pt idx="0">
                  <c:v>England</c:v>
                </c:pt>
              </c:strCache>
            </c:strRef>
          </c:tx>
          <c:spPr>
            <a:ln w="28575" cap="rnd">
              <a:solidFill>
                <a:schemeClr val="accent2">
                  <a:lumMod val="60000"/>
                </a:schemeClr>
              </a:solidFill>
              <a:prstDash val="sysDash"/>
              <a:round/>
            </a:ln>
            <a:effectLst/>
          </c:spPr>
          <c:marker>
            <c:symbol val="none"/>
          </c:marker>
          <c:cat>
            <c:strRef>
              <c:f>Sheet1!$B$11:$DG$11</c:f>
              <c:strCache>
                <c:ptCount val="110"/>
                <c:pt idx="0">
                  <c:v> Dec 1995</c:v>
                </c:pt>
                <c:pt idx="1">
                  <c:v> Mar 1996</c:v>
                </c:pt>
                <c:pt idx="2">
                  <c:v> Jun 1996</c:v>
                </c:pt>
                <c:pt idx="3">
                  <c:v> Sep 1996</c:v>
                </c:pt>
                <c:pt idx="4">
                  <c:v> Dec 1996</c:v>
                </c:pt>
                <c:pt idx="5">
                  <c:v> Mar 1997</c:v>
                </c:pt>
                <c:pt idx="6">
                  <c:v> Jun 1997</c:v>
                </c:pt>
                <c:pt idx="7">
                  <c:v> Sep 1997</c:v>
                </c:pt>
                <c:pt idx="8">
                  <c:v> Dec 1997</c:v>
                </c:pt>
                <c:pt idx="9">
                  <c:v> Mar 1998</c:v>
                </c:pt>
                <c:pt idx="10">
                  <c:v> Jun 1998</c:v>
                </c:pt>
                <c:pt idx="11">
                  <c:v> Sep 1998</c:v>
                </c:pt>
                <c:pt idx="12">
                  <c:v> Dec 1998</c:v>
                </c:pt>
                <c:pt idx="13">
                  <c:v> Mar 1999</c:v>
                </c:pt>
                <c:pt idx="14">
                  <c:v> Jun 1999</c:v>
                </c:pt>
                <c:pt idx="15">
                  <c:v> Sep 1999</c:v>
                </c:pt>
                <c:pt idx="16">
                  <c:v> Dec 1999</c:v>
                </c:pt>
                <c:pt idx="17">
                  <c:v> Mar 2000</c:v>
                </c:pt>
                <c:pt idx="18">
                  <c:v> Jun 2000</c:v>
                </c:pt>
                <c:pt idx="19">
                  <c:v> Sep 2000</c:v>
                </c:pt>
                <c:pt idx="20">
                  <c:v> Dec 2000</c:v>
                </c:pt>
                <c:pt idx="21">
                  <c:v> Mar 2001</c:v>
                </c:pt>
                <c:pt idx="22">
                  <c:v> Jun 2001</c:v>
                </c:pt>
                <c:pt idx="23">
                  <c:v> Sep 2001</c:v>
                </c:pt>
                <c:pt idx="24">
                  <c:v> Dec 2001</c:v>
                </c:pt>
                <c:pt idx="25">
                  <c:v> Mar 2002</c:v>
                </c:pt>
                <c:pt idx="26">
                  <c:v> Jun 2002</c:v>
                </c:pt>
                <c:pt idx="27">
                  <c:v> Sep 2002</c:v>
                </c:pt>
                <c:pt idx="28">
                  <c:v> Dec 2002</c:v>
                </c:pt>
                <c:pt idx="29">
                  <c:v> Mar 2003</c:v>
                </c:pt>
                <c:pt idx="30">
                  <c:v> Jun 2003</c:v>
                </c:pt>
                <c:pt idx="31">
                  <c:v> Sep 2003</c:v>
                </c:pt>
                <c:pt idx="32">
                  <c:v> Dec 2003</c:v>
                </c:pt>
                <c:pt idx="33">
                  <c:v> Mar 2004</c:v>
                </c:pt>
                <c:pt idx="34">
                  <c:v> Jun 2004</c:v>
                </c:pt>
                <c:pt idx="35">
                  <c:v> Sep 2004</c:v>
                </c:pt>
                <c:pt idx="36">
                  <c:v> Dec 2004</c:v>
                </c:pt>
                <c:pt idx="37">
                  <c:v> Mar 2005</c:v>
                </c:pt>
                <c:pt idx="38">
                  <c:v> Jun 2005</c:v>
                </c:pt>
                <c:pt idx="39">
                  <c:v> Sep 2005</c:v>
                </c:pt>
                <c:pt idx="40">
                  <c:v> Dec 2005</c:v>
                </c:pt>
                <c:pt idx="41">
                  <c:v> Mar 2006</c:v>
                </c:pt>
                <c:pt idx="42">
                  <c:v> Jun 2006</c:v>
                </c:pt>
                <c:pt idx="43">
                  <c:v> Sep 2006</c:v>
                </c:pt>
                <c:pt idx="44">
                  <c:v> Dec 2006</c:v>
                </c:pt>
                <c:pt idx="45">
                  <c:v> Mar 2007</c:v>
                </c:pt>
                <c:pt idx="46">
                  <c:v> Jun 2007</c:v>
                </c:pt>
                <c:pt idx="47">
                  <c:v> Sep 2007</c:v>
                </c:pt>
                <c:pt idx="48">
                  <c:v> Dec 2007</c:v>
                </c:pt>
                <c:pt idx="49">
                  <c:v> Mar 2008</c:v>
                </c:pt>
                <c:pt idx="50">
                  <c:v> Jun 2008</c:v>
                </c:pt>
                <c:pt idx="51">
                  <c:v> Sep 2008</c:v>
                </c:pt>
                <c:pt idx="52">
                  <c:v> Dec 2008</c:v>
                </c:pt>
                <c:pt idx="53">
                  <c:v> Mar 2009</c:v>
                </c:pt>
                <c:pt idx="54">
                  <c:v> Jun 2009</c:v>
                </c:pt>
                <c:pt idx="55">
                  <c:v> Sep 2009</c:v>
                </c:pt>
                <c:pt idx="56">
                  <c:v> Dec 2009</c:v>
                </c:pt>
                <c:pt idx="57">
                  <c:v> Mar 2010</c:v>
                </c:pt>
                <c:pt idx="58">
                  <c:v> Jun 2010</c:v>
                </c:pt>
                <c:pt idx="59">
                  <c:v> Sep 2010</c:v>
                </c:pt>
                <c:pt idx="60">
                  <c:v> Dec 2010</c:v>
                </c:pt>
                <c:pt idx="61">
                  <c:v> Mar 2011</c:v>
                </c:pt>
                <c:pt idx="62">
                  <c:v> Jun 2011</c:v>
                </c:pt>
                <c:pt idx="63">
                  <c:v> Sep 2011</c:v>
                </c:pt>
                <c:pt idx="64">
                  <c:v> Dec 2011</c:v>
                </c:pt>
                <c:pt idx="65">
                  <c:v> Mar 2012</c:v>
                </c:pt>
                <c:pt idx="66">
                  <c:v> Jun 2012</c:v>
                </c:pt>
                <c:pt idx="67">
                  <c:v> Sep 2012</c:v>
                </c:pt>
                <c:pt idx="68">
                  <c:v> Dec 2012</c:v>
                </c:pt>
                <c:pt idx="69">
                  <c:v> Mar 2013</c:v>
                </c:pt>
                <c:pt idx="70">
                  <c:v> Jun 2013</c:v>
                </c:pt>
                <c:pt idx="71">
                  <c:v> Sep 2013</c:v>
                </c:pt>
                <c:pt idx="72">
                  <c:v> Dec 2013</c:v>
                </c:pt>
                <c:pt idx="73">
                  <c:v> Mar 2014</c:v>
                </c:pt>
                <c:pt idx="74">
                  <c:v> Jun 2014</c:v>
                </c:pt>
                <c:pt idx="75">
                  <c:v> Sep 2014</c:v>
                </c:pt>
                <c:pt idx="76">
                  <c:v> Dec 2014</c:v>
                </c:pt>
                <c:pt idx="77">
                  <c:v> Mar 2015</c:v>
                </c:pt>
                <c:pt idx="78">
                  <c:v> Jun 2015</c:v>
                </c:pt>
                <c:pt idx="79">
                  <c:v> Sep 2015</c:v>
                </c:pt>
                <c:pt idx="80">
                  <c:v> Dec 2015</c:v>
                </c:pt>
                <c:pt idx="81">
                  <c:v> Mar 2016</c:v>
                </c:pt>
                <c:pt idx="82">
                  <c:v> Jun 2016</c:v>
                </c:pt>
                <c:pt idx="83">
                  <c:v> Sep 2016</c:v>
                </c:pt>
                <c:pt idx="84">
                  <c:v> Dec 2016</c:v>
                </c:pt>
                <c:pt idx="85">
                  <c:v> Mar 2017</c:v>
                </c:pt>
                <c:pt idx="86">
                  <c:v> Jun 2017</c:v>
                </c:pt>
                <c:pt idx="87">
                  <c:v> Sep 2017</c:v>
                </c:pt>
                <c:pt idx="88">
                  <c:v> Dec 2017</c:v>
                </c:pt>
                <c:pt idx="89">
                  <c:v> Mar 2018</c:v>
                </c:pt>
                <c:pt idx="90">
                  <c:v> Jun 2018</c:v>
                </c:pt>
                <c:pt idx="91">
                  <c:v> Sep 2018</c:v>
                </c:pt>
                <c:pt idx="92">
                  <c:v> Dec 2018</c:v>
                </c:pt>
                <c:pt idx="93">
                  <c:v> Mar 2019</c:v>
                </c:pt>
                <c:pt idx="94">
                  <c:v> Jun 2019</c:v>
                </c:pt>
                <c:pt idx="95">
                  <c:v> Sep 2019</c:v>
                </c:pt>
                <c:pt idx="96">
                  <c:v> Dec 2019</c:v>
                </c:pt>
                <c:pt idx="97">
                  <c:v> Mar 2020</c:v>
                </c:pt>
                <c:pt idx="98">
                  <c:v> Jun 2020</c:v>
                </c:pt>
                <c:pt idx="99">
                  <c:v> Sep 2020</c:v>
                </c:pt>
                <c:pt idx="100">
                  <c:v> Dec 2020</c:v>
                </c:pt>
                <c:pt idx="101">
                  <c:v> Mar 2021</c:v>
                </c:pt>
                <c:pt idx="102">
                  <c:v> Jun 2021</c:v>
                </c:pt>
                <c:pt idx="103">
                  <c:v> Sep 2021</c:v>
                </c:pt>
                <c:pt idx="104">
                  <c:v> Dec 2021</c:v>
                </c:pt>
                <c:pt idx="105">
                  <c:v> Mar 2022</c:v>
                </c:pt>
                <c:pt idx="106">
                  <c:v> Jun 2022</c:v>
                </c:pt>
                <c:pt idx="107">
                  <c:v> Sep 2022</c:v>
                </c:pt>
                <c:pt idx="108">
                  <c:v> Dec 2022</c:v>
                </c:pt>
                <c:pt idx="109">
                  <c:v> Mar 2023</c:v>
                </c:pt>
              </c:strCache>
            </c:strRef>
          </c:cat>
          <c:val>
            <c:numRef>
              <c:f>Sheet1!$B$18:$DJ$18</c:f>
              <c:numCache>
                <c:formatCode>_(* #,##0.00_);_(* \(#,##0.00\);_(* "-"??_);_(@_)</c:formatCode>
                <c:ptCount val="113"/>
                <c:pt idx="0">
                  <c:v>1</c:v>
                </c:pt>
                <c:pt idx="1">
                  <c:v>1</c:v>
                </c:pt>
                <c:pt idx="2">
                  <c:v>1.009090909090909</c:v>
                </c:pt>
                <c:pt idx="3">
                  <c:v>1.0272727272727273</c:v>
                </c:pt>
                <c:pt idx="4">
                  <c:v>1.0454545454545454</c:v>
                </c:pt>
                <c:pt idx="5">
                  <c:v>1.0545454545454545</c:v>
                </c:pt>
                <c:pt idx="6">
                  <c:v>1.0818181818181818</c:v>
                </c:pt>
                <c:pt idx="7">
                  <c:v>1.0908181818181819</c:v>
                </c:pt>
                <c:pt idx="8">
                  <c:v>1.0909090909090908</c:v>
                </c:pt>
                <c:pt idx="9">
                  <c:v>1.1363636363636365</c:v>
                </c:pt>
                <c:pt idx="10">
                  <c:v>1.1636363636363636</c:v>
                </c:pt>
                <c:pt idx="11">
                  <c:v>1.1818181818181819</c:v>
                </c:pt>
                <c:pt idx="12">
                  <c:v>1.2</c:v>
                </c:pt>
                <c:pt idx="13">
                  <c:v>1.2181818181818183</c:v>
                </c:pt>
                <c:pt idx="14">
                  <c:v>1.25</c:v>
                </c:pt>
                <c:pt idx="15">
                  <c:v>1.290909090909091</c:v>
                </c:pt>
                <c:pt idx="16">
                  <c:v>1.3454545454545455</c:v>
                </c:pt>
                <c:pt idx="17">
                  <c:v>1.3726363636363637</c:v>
                </c:pt>
                <c:pt idx="18">
                  <c:v>1.4181818181818182</c:v>
                </c:pt>
                <c:pt idx="19">
                  <c:v>1.4544545454545454</c:v>
                </c:pt>
                <c:pt idx="20">
                  <c:v>1.490909090909091</c:v>
                </c:pt>
                <c:pt idx="21">
                  <c:v>1.5181818181818181</c:v>
                </c:pt>
                <c:pt idx="22">
                  <c:v>1.5636363636363637</c:v>
                </c:pt>
                <c:pt idx="23">
                  <c:v>1.6354545454545455</c:v>
                </c:pt>
                <c:pt idx="24">
                  <c:v>1.6727272727272726</c:v>
                </c:pt>
                <c:pt idx="25">
                  <c:v>1.7272727272727273</c:v>
                </c:pt>
                <c:pt idx="26">
                  <c:v>1.8</c:v>
                </c:pt>
                <c:pt idx="27">
                  <c:v>1.9272727272727272</c:v>
                </c:pt>
                <c:pt idx="28">
                  <c:v>2.0727272727272728</c:v>
                </c:pt>
                <c:pt idx="29">
                  <c:v>2.1563636363636363</c:v>
                </c:pt>
                <c:pt idx="30">
                  <c:v>2.2363636363636363</c:v>
                </c:pt>
                <c:pt idx="31">
                  <c:v>2.3177454545454546</c:v>
                </c:pt>
                <c:pt idx="32">
                  <c:v>2.4</c:v>
                </c:pt>
                <c:pt idx="33">
                  <c:v>2.4727272727272727</c:v>
                </c:pt>
                <c:pt idx="34">
                  <c:v>2.581818181818182</c:v>
                </c:pt>
                <c:pt idx="35">
                  <c:v>2.6909090909090909</c:v>
                </c:pt>
                <c:pt idx="36">
                  <c:v>2.7636363636363637</c:v>
                </c:pt>
                <c:pt idx="37">
                  <c:v>2.8181818181818183</c:v>
                </c:pt>
                <c:pt idx="38">
                  <c:v>2.8545454545454545</c:v>
                </c:pt>
                <c:pt idx="39">
                  <c:v>2.8727272727272726</c:v>
                </c:pt>
                <c:pt idx="40">
                  <c:v>2.9081818181818182</c:v>
                </c:pt>
                <c:pt idx="41">
                  <c:v>2.9090909090909092</c:v>
                </c:pt>
                <c:pt idx="42">
                  <c:v>2.95</c:v>
                </c:pt>
                <c:pt idx="43">
                  <c:v>3</c:v>
                </c:pt>
                <c:pt idx="44">
                  <c:v>3.0545454545454547</c:v>
                </c:pt>
                <c:pt idx="45">
                  <c:v>3.0909090909090908</c:v>
                </c:pt>
                <c:pt idx="46">
                  <c:v>3.1454545454545455</c:v>
                </c:pt>
                <c:pt idx="47">
                  <c:v>3.1818181818181817</c:v>
                </c:pt>
                <c:pt idx="48">
                  <c:v>3.2363636363636363</c:v>
                </c:pt>
                <c:pt idx="49">
                  <c:v>3.2726363636363636</c:v>
                </c:pt>
                <c:pt idx="50">
                  <c:v>3.2727272727272729</c:v>
                </c:pt>
                <c:pt idx="51">
                  <c:v>3.2354545454545454</c:v>
                </c:pt>
                <c:pt idx="52">
                  <c:v>3.1635454545454547</c:v>
                </c:pt>
                <c:pt idx="53">
                  <c:v>3.0909090909090908</c:v>
                </c:pt>
                <c:pt idx="54">
                  <c:v>3</c:v>
                </c:pt>
                <c:pt idx="55">
                  <c:v>3.040909090909091</c:v>
                </c:pt>
                <c:pt idx="56">
                  <c:v>3.0909090909090908</c:v>
                </c:pt>
                <c:pt idx="57">
                  <c:v>3.1809090909090911</c:v>
                </c:pt>
                <c:pt idx="58">
                  <c:v>3.1818181818181817</c:v>
                </c:pt>
                <c:pt idx="59">
                  <c:v>3.2727272727272729</c:v>
                </c:pt>
                <c:pt idx="60">
                  <c:v>3.3636363636363638</c:v>
                </c:pt>
                <c:pt idx="61">
                  <c:v>3.3272727272727272</c:v>
                </c:pt>
                <c:pt idx="62">
                  <c:v>3.290909090909091</c:v>
                </c:pt>
                <c:pt idx="63">
                  <c:v>3.2727272727272729</c:v>
                </c:pt>
                <c:pt idx="64">
                  <c:v>3.2727272727272729</c:v>
                </c:pt>
                <c:pt idx="65">
                  <c:v>3.2727272727272729</c:v>
                </c:pt>
                <c:pt idx="66">
                  <c:v>3.2727272727272729</c:v>
                </c:pt>
                <c:pt idx="67">
                  <c:v>3.3</c:v>
                </c:pt>
                <c:pt idx="68">
                  <c:v>3.3295454545454546</c:v>
                </c:pt>
                <c:pt idx="69">
                  <c:v>3.3636363636363638</c:v>
                </c:pt>
                <c:pt idx="70">
                  <c:v>3.3636363636363638</c:v>
                </c:pt>
                <c:pt idx="71">
                  <c:v>3.3636363636363638</c:v>
                </c:pt>
                <c:pt idx="72">
                  <c:v>3.418181818181818</c:v>
                </c:pt>
                <c:pt idx="73">
                  <c:v>3.4545454545454546</c:v>
                </c:pt>
                <c:pt idx="74">
                  <c:v>3.4908181818181818</c:v>
                </c:pt>
                <c:pt idx="75">
                  <c:v>3.5454545454545454</c:v>
                </c:pt>
                <c:pt idx="76">
                  <c:v>3.6</c:v>
                </c:pt>
                <c:pt idx="77">
                  <c:v>3.6363636363636362</c:v>
                </c:pt>
                <c:pt idx="78">
                  <c:v>3.7272727272727271</c:v>
                </c:pt>
                <c:pt idx="79">
                  <c:v>3.8090909090909091</c:v>
                </c:pt>
                <c:pt idx="80">
                  <c:v>3.8636363636363638</c:v>
                </c:pt>
                <c:pt idx="81">
                  <c:v>3.9090909090909092</c:v>
                </c:pt>
                <c:pt idx="82">
                  <c:v>3.9999090909090911</c:v>
                </c:pt>
                <c:pt idx="83">
                  <c:v>4</c:v>
                </c:pt>
                <c:pt idx="84">
                  <c:v>4.09</c:v>
                </c:pt>
                <c:pt idx="85">
                  <c:v>4.0909090909090908</c:v>
                </c:pt>
                <c:pt idx="86">
                  <c:v>4.18</c:v>
                </c:pt>
                <c:pt idx="87">
                  <c:v>4.1818181818181817</c:v>
                </c:pt>
                <c:pt idx="88">
                  <c:v>4.2727272727272725</c:v>
                </c:pt>
                <c:pt idx="89">
                  <c:v>4.2727272727272725</c:v>
                </c:pt>
                <c:pt idx="90">
                  <c:v>4.3090909090909095</c:v>
                </c:pt>
                <c:pt idx="91">
                  <c:v>4.3627272727272723</c:v>
                </c:pt>
                <c:pt idx="92">
                  <c:v>4.3636363636363633</c:v>
                </c:pt>
                <c:pt idx="93">
                  <c:v>4.3636363636363633</c:v>
                </c:pt>
                <c:pt idx="94">
                  <c:v>4.3636363636363633</c:v>
                </c:pt>
                <c:pt idx="95">
                  <c:v>4.4000000000000004</c:v>
                </c:pt>
                <c:pt idx="96">
                  <c:v>4.4545454545454541</c:v>
                </c:pt>
                <c:pt idx="97">
                  <c:v>4.5</c:v>
                </c:pt>
                <c:pt idx="98">
                  <c:v>4.5272727272727273</c:v>
                </c:pt>
                <c:pt idx="99">
                  <c:v>4.5454545454545459</c:v>
                </c:pt>
                <c:pt idx="100">
                  <c:v>4.7727272727272725</c:v>
                </c:pt>
                <c:pt idx="101">
                  <c:v>5.0545454545454547</c:v>
                </c:pt>
                <c:pt idx="102">
                  <c:v>5.2727272727272725</c:v>
                </c:pt>
                <c:pt idx="103">
                  <c:v>5.1818181818181817</c:v>
                </c:pt>
                <c:pt idx="104">
                  <c:v>5.0909090909090908</c:v>
                </c:pt>
                <c:pt idx="105">
                  <c:v>5</c:v>
                </c:pt>
                <c:pt idx="106">
                  <c:v>4.8181818181818183</c:v>
                </c:pt>
                <c:pt idx="107">
                  <c:v>5.0909090909090908</c:v>
                </c:pt>
                <c:pt idx="108">
                  <c:v>5.2727272727272725</c:v>
                </c:pt>
                <c:pt idx="109">
                  <c:v>5.2727272727272725</c:v>
                </c:pt>
              </c:numCache>
            </c:numRef>
          </c:val>
          <c:smooth val="0"/>
          <c:extLst>
            <c:ext xmlns:c16="http://schemas.microsoft.com/office/drawing/2014/chart" uri="{C3380CC4-5D6E-409C-BE32-E72D297353CC}">
              <c16:uniqueId val="{00000006-09A0-4150-8CB9-3FF35D0B750F}"/>
            </c:ext>
          </c:extLst>
        </c:ser>
        <c:dLbls>
          <c:showLegendKey val="0"/>
          <c:showVal val="0"/>
          <c:showCatName val="0"/>
          <c:showSerName val="0"/>
          <c:showPercent val="0"/>
          <c:showBubbleSize val="0"/>
        </c:dLbls>
        <c:smooth val="0"/>
        <c:axId val="595830320"/>
        <c:axId val="171505071"/>
      </c:lineChart>
      <c:catAx>
        <c:axId val="59583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1505071"/>
        <c:crosses val="autoZero"/>
        <c:auto val="1"/>
        <c:lblAlgn val="ctr"/>
        <c:lblOffset val="100"/>
        <c:noMultiLvlLbl val="0"/>
      </c:catAx>
      <c:valAx>
        <c:axId val="1715050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a:t>Index (1= Dec 1995)</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5830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'Aff Rat'!$A$2</c:f>
              <c:strCache>
                <c:ptCount val="1"/>
                <c:pt idx="0">
                  <c:v>Ashfield</c:v>
                </c:pt>
              </c:strCache>
            </c:strRef>
          </c:tx>
          <c:spPr>
            <a:ln w="28575" cap="rnd">
              <a:solidFill>
                <a:schemeClr val="accent1"/>
              </a:solidFill>
              <a:round/>
            </a:ln>
            <a:effectLst/>
          </c:spPr>
          <c:marker>
            <c:symbol val="none"/>
          </c:marker>
          <c:cat>
            <c:strRef>
              <c:f>'Aff Rat'!$B$1:$AA$1</c:f>
              <c:strCache>
                <c:ptCount val="2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strCache>
            </c:strRef>
          </c:cat>
          <c:val>
            <c:numRef>
              <c:f>'Aff Rat'!$B$2:$AA$2</c:f>
              <c:numCache>
                <c:formatCode>#,##0.00</c:formatCode>
                <c:ptCount val="26"/>
                <c:pt idx="0">
                  <c:v>2.59</c:v>
                </c:pt>
                <c:pt idx="1">
                  <c:v>2.74</c:v>
                </c:pt>
                <c:pt idx="2">
                  <c:v>2.64</c:v>
                </c:pt>
                <c:pt idx="3">
                  <c:v>2.72</c:v>
                </c:pt>
                <c:pt idx="4">
                  <c:v>2.61</c:v>
                </c:pt>
                <c:pt idx="5">
                  <c:v>2.96</c:v>
                </c:pt>
                <c:pt idx="6">
                  <c:v>3.72</c:v>
                </c:pt>
                <c:pt idx="7">
                  <c:v>4.5999999999999996</c:v>
                </c:pt>
                <c:pt idx="8">
                  <c:v>4.72</c:v>
                </c:pt>
                <c:pt idx="9">
                  <c:v>4.8899999999999997</c:v>
                </c:pt>
                <c:pt idx="10">
                  <c:v>5.52</c:v>
                </c:pt>
                <c:pt idx="11">
                  <c:v>5.08</c:v>
                </c:pt>
                <c:pt idx="12">
                  <c:v>4.41</c:v>
                </c:pt>
                <c:pt idx="13">
                  <c:v>4.2</c:v>
                </c:pt>
                <c:pt idx="14">
                  <c:v>4.6500000000000004</c:v>
                </c:pt>
                <c:pt idx="15">
                  <c:v>4.55</c:v>
                </c:pt>
                <c:pt idx="16">
                  <c:v>4.57</c:v>
                </c:pt>
                <c:pt idx="17">
                  <c:v>4.9000000000000004</c:v>
                </c:pt>
                <c:pt idx="18">
                  <c:v>5.28</c:v>
                </c:pt>
                <c:pt idx="19">
                  <c:v>4.8499999999999996</c:v>
                </c:pt>
                <c:pt idx="20">
                  <c:v>5.24</c:v>
                </c:pt>
                <c:pt idx="21">
                  <c:v>4.79</c:v>
                </c:pt>
                <c:pt idx="22">
                  <c:v>5.56</c:v>
                </c:pt>
                <c:pt idx="23">
                  <c:v>5.2</c:v>
                </c:pt>
                <c:pt idx="24">
                  <c:v>6.17</c:v>
                </c:pt>
                <c:pt idx="25">
                  <c:v>5.66</c:v>
                </c:pt>
              </c:numCache>
            </c:numRef>
          </c:val>
          <c:smooth val="1"/>
          <c:extLst>
            <c:ext xmlns:c16="http://schemas.microsoft.com/office/drawing/2014/chart" uri="{C3380CC4-5D6E-409C-BE32-E72D297353CC}">
              <c16:uniqueId val="{00000000-A74D-4C07-8154-D126B7CE7A46}"/>
            </c:ext>
          </c:extLst>
        </c:ser>
        <c:ser>
          <c:idx val="1"/>
          <c:order val="1"/>
          <c:tx>
            <c:strRef>
              <c:f>'Aff Rat'!$A$3</c:f>
              <c:strCache>
                <c:ptCount val="1"/>
                <c:pt idx="0">
                  <c:v>Broxtowe</c:v>
                </c:pt>
              </c:strCache>
            </c:strRef>
          </c:tx>
          <c:spPr>
            <a:ln w="28575" cap="rnd">
              <a:solidFill>
                <a:schemeClr val="accent2"/>
              </a:solidFill>
              <a:round/>
            </a:ln>
            <a:effectLst/>
          </c:spPr>
          <c:marker>
            <c:symbol val="none"/>
          </c:marker>
          <c:cat>
            <c:strRef>
              <c:f>'Aff Rat'!$B$1:$AA$1</c:f>
              <c:strCache>
                <c:ptCount val="2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strCache>
            </c:strRef>
          </c:cat>
          <c:val>
            <c:numRef>
              <c:f>'Aff Rat'!$B$3:$AA$3</c:f>
              <c:numCache>
                <c:formatCode>#,##0.00</c:formatCode>
                <c:ptCount val="26"/>
                <c:pt idx="0">
                  <c:v>3.06</c:v>
                </c:pt>
                <c:pt idx="1">
                  <c:v>3.08</c:v>
                </c:pt>
                <c:pt idx="2">
                  <c:v>3.24</c:v>
                </c:pt>
                <c:pt idx="3">
                  <c:v>3.43</c:v>
                </c:pt>
                <c:pt idx="4">
                  <c:v>3.62</c:v>
                </c:pt>
                <c:pt idx="5">
                  <c:v>4.3099999999999996</c:v>
                </c:pt>
                <c:pt idx="6">
                  <c:v>4.7699999999999996</c:v>
                </c:pt>
                <c:pt idx="7">
                  <c:v>5.86</c:v>
                </c:pt>
                <c:pt idx="8">
                  <c:v>5.81</c:v>
                </c:pt>
                <c:pt idx="9">
                  <c:v>5.49</c:v>
                </c:pt>
                <c:pt idx="10">
                  <c:v>5.71</c:v>
                </c:pt>
                <c:pt idx="11">
                  <c:v>5.57</c:v>
                </c:pt>
                <c:pt idx="12">
                  <c:v>5.36</c:v>
                </c:pt>
                <c:pt idx="13">
                  <c:v>5.79</c:v>
                </c:pt>
                <c:pt idx="14">
                  <c:v>5.63</c:v>
                </c:pt>
                <c:pt idx="15">
                  <c:v>5.73</c:v>
                </c:pt>
                <c:pt idx="16">
                  <c:v>5.61</c:v>
                </c:pt>
                <c:pt idx="17">
                  <c:v>5.49</c:v>
                </c:pt>
                <c:pt idx="18">
                  <c:v>5.37</c:v>
                </c:pt>
                <c:pt idx="19">
                  <c:v>5.85</c:v>
                </c:pt>
                <c:pt idx="20">
                  <c:v>5.95</c:v>
                </c:pt>
                <c:pt idx="21">
                  <c:v>6.72</c:v>
                </c:pt>
                <c:pt idx="22">
                  <c:v>6.58</c:v>
                </c:pt>
                <c:pt idx="23">
                  <c:v>7.57</c:v>
                </c:pt>
                <c:pt idx="24">
                  <c:v>7.9</c:v>
                </c:pt>
                <c:pt idx="25">
                  <c:v>7.87</c:v>
                </c:pt>
              </c:numCache>
            </c:numRef>
          </c:val>
          <c:smooth val="1"/>
          <c:extLst>
            <c:ext xmlns:c16="http://schemas.microsoft.com/office/drawing/2014/chart" uri="{C3380CC4-5D6E-409C-BE32-E72D297353CC}">
              <c16:uniqueId val="{00000001-A74D-4C07-8154-D126B7CE7A46}"/>
            </c:ext>
          </c:extLst>
        </c:ser>
        <c:ser>
          <c:idx val="2"/>
          <c:order val="2"/>
          <c:tx>
            <c:strRef>
              <c:f>'Aff Rat'!$A$4</c:f>
              <c:strCache>
                <c:ptCount val="1"/>
                <c:pt idx="0">
                  <c:v>Erewash</c:v>
                </c:pt>
              </c:strCache>
            </c:strRef>
          </c:tx>
          <c:spPr>
            <a:ln w="28575" cap="rnd">
              <a:solidFill>
                <a:schemeClr val="accent3"/>
              </a:solidFill>
              <a:round/>
            </a:ln>
            <a:effectLst/>
          </c:spPr>
          <c:marker>
            <c:symbol val="none"/>
          </c:marker>
          <c:cat>
            <c:strRef>
              <c:f>'Aff Rat'!$B$1:$AA$1</c:f>
              <c:strCache>
                <c:ptCount val="2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strCache>
            </c:strRef>
          </c:cat>
          <c:val>
            <c:numRef>
              <c:f>'Aff Rat'!$B$4:$AA$4</c:f>
              <c:numCache>
                <c:formatCode>#,##0.00</c:formatCode>
                <c:ptCount val="26"/>
                <c:pt idx="0">
                  <c:v>2.82</c:v>
                </c:pt>
                <c:pt idx="1">
                  <c:v>2.81</c:v>
                </c:pt>
                <c:pt idx="2">
                  <c:v>2.88</c:v>
                </c:pt>
                <c:pt idx="3">
                  <c:v>3</c:v>
                </c:pt>
                <c:pt idx="4">
                  <c:v>3.23</c:v>
                </c:pt>
                <c:pt idx="5">
                  <c:v>3.84</c:v>
                </c:pt>
                <c:pt idx="6">
                  <c:v>4.4400000000000004</c:v>
                </c:pt>
                <c:pt idx="7">
                  <c:v>4.91</c:v>
                </c:pt>
                <c:pt idx="8">
                  <c:v>5.77</c:v>
                </c:pt>
                <c:pt idx="9">
                  <c:v>6.14</c:v>
                </c:pt>
                <c:pt idx="10">
                  <c:v>6.14</c:v>
                </c:pt>
                <c:pt idx="11">
                  <c:v>5.92</c:v>
                </c:pt>
                <c:pt idx="12">
                  <c:v>5.42</c:v>
                </c:pt>
                <c:pt idx="13">
                  <c:v>5.49</c:v>
                </c:pt>
                <c:pt idx="14">
                  <c:v>5.75</c:v>
                </c:pt>
                <c:pt idx="15">
                  <c:v>5.12</c:v>
                </c:pt>
                <c:pt idx="16">
                  <c:v>4.9000000000000004</c:v>
                </c:pt>
                <c:pt idx="17">
                  <c:v>5.34</c:v>
                </c:pt>
                <c:pt idx="18">
                  <c:v>5.77</c:v>
                </c:pt>
                <c:pt idx="19">
                  <c:v>5.35</c:v>
                </c:pt>
                <c:pt idx="20">
                  <c:v>5.5</c:v>
                </c:pt>
                <c:pt idx="21">
                  <c:v>5.8</c:v>
                </c:pt>
                <c:pt idx="22">
                  <c:v>6.09</c:v>
                </c:pt>
                <c:pt idx="23">
                  <c:v>6.12</c:v>
                </c:pt>
                <c:pt idx="24">
                  <c:v>6.29</c:v>
                </c:pt>
                <c:pt idx="25">
                  <c:v>6.31</c:v>
                </c:pt>
              </c:numCache>
            </c:numRef>
          </c:val>
          <c:smooth val="1"/>
          <c:extLst>
            <c:ext xmlns:c16="http://schemas.microsoft.com/office/drawing/2014/chart" uri="{C3380CC4-5D6E-409C-BE32-E72D297353CC}">
              <c16:uniqueId val="{00000002-A74D-4C07-8154-D126B7CE7A46}"/>
            </c:ext>
          </c:extLst>
        </c:ser>
        <c:ser>
          <c:idx val="3"/>
          <c:order val="3"/>
          <c:tx>
            <c:strRef>
              <c:f>'Aff Rat'!$A$5</c:f>
              <c:strCache>
                <c:ptCount val="1"/>
                <c:pt idx="0">
                  <c:v>Gedling</c:v>
                </c:pt>
              </c:strCache>
            </c:strRef>
          </c:tx>
          <c:spPr>
            <a:ln w="28575" cap="rnd">
              <a:solidFill>
                <a:schemeClr val="accent4"/>
              </a:solidFill>
              <a:round/>
            </a:ln>
            <a:effectLst/>
          </c:spPr>
          <c:marker>
            <c:symbol val="none"/>
          </c:marker>
          <c:cat>
            <c:strRef>
              <c:f>'Aff Rat'!$B$1:$AA$1</c:f>
              <c:strCache>
                <c:ptCount val="2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strCache>
            </c:strRef>
          </c:cat>
          <c:val>
            <c:numRef>
              <c:f>'Aff Rat'!$B$5:$AA$5</c:f>
              <c:numCache>
                <c:formatCode>#,##0.00</c:formatCode>
                <c:ptCount val="26"/>
                <c:pt idx="0">
                  <c:v>2.9</c:v>
                </c:pt>
                <c:pt idx="1">
                  <c:v>3.14</c:v>
                </c:pt>
                <c:pt idx="2">
                  <c:v>3.39</c:v>
                </c:pt>
                <c:pt idx="3">
                  <c:v>3.37</c:v>
                </c:pt>
                <c:pt idx="4">
                  <c:v>3.7</c:v>
                </c:pt>
                <c:pt idx="5">
                  <c:v>4.04</c:v>
                </c:pt>
                <c:pt idx="6">
                  <c:v>5.1100000000000003</c:v>
                </c:pt>
                <c:pt idx="7">
                  <c:v>5.68</c:v>
                </c:pt>
                <c:pt idx="8">
                  <c:v>5.38</c:v>
                </c:pt>
                <c:pt idx="9">
                  <c:v>5.98</c:v>
                </c:pt>
                <c:pt idx="10">
                  <c:v>5.04</c:v>
                </c:pt>
                <c:pt idx="11">
                  <c:v>5.24</c:v>
                </c:pt>
                <c:pt idx="12">
                  <c:v>4.75</c:v>
                </c:pt>
                <c:pt idx="13">
                  <c:v>5.57</c:v>
                </c:pt>
                <c:pt idx="14">
                  <c:v>6.44</c:v>
                </c:pt>
                <c:pt idx="15">
                  <c:v>4.6500000000000004</c:v>
                </c:pt>
                <c:pt idx="16">
                  <c:v>4.2300000000000004</c:v>
                </c:pt>
                <c:pt idx="17">
                  <c:v>4.55</c:v>
                </c:pt>
                <c:pt idx="18">
                  <c:v>6.11</c:v>
                </c:pt>
                <c:pt idx="19">
                  <c:v>6.15</c:v>
                </c:pt>
                <c:pt idx="20">
                  <c:v>5.34</c:v>
                </c:pt>
                <c:pt idx="21">
                  <c:v>5.14</c:v>
                </c:pt>
                <c:pt idx="22">
                  <c:v>6.08</c:v>
                </c:pt>
                <c:pt idx="23">
                  <c:v>6.51</c:v>
                </c:pt>
                <c:pt idx="24">
                  <c:v>8.17</c:v>
                </c:pt>
                <c:pt idx="25">
                  <c:v>6.83</c:v>
                </c:pt>
              </c:numCache>
            </c:numRef>
          </c:val>
          <c:smooth val="0"/>
          <c:extLst>
            <c:ext xmlns:c16="http://schemas.microsoft.com/office/drawing/2014/chart" uri="{C3380CC4-5D6E-409C-BE32-E72D297353CC}">
              <c16:uniqueId val="{00000003-A74D-4C07-8154-D126B7CE7A46}"/>
            </c:ext>
          </c:extLst>
        </c:ser>
        <c:ser>
          <c:idx val="4"/>
          <c:order val="4"/>
          <c:tx>
            <c:strRef>
              <c:f>'Aff Rat'!$A$6</c:f>
              <c:strCache>
                <c:ptCount val="1"/>
                <c:pt idx="0">
                  <c:v>Nottingham</c:v>
                </c:pt>
              </c:strCache>
            </c:strRef>
          </c:tx>
          <c:spPr>
            <a:ln w="28575" cap="rnd">
              <a:solidFill>
                <a:schemeClr val="accent5"/>
              </a:solidFill>
              <a:round/>
            </a:ln>
            <a:effectLst/>
          </c:spPr>
          <c:marker>
            <c:symbol val="none"/>
          </c:marker>
          <c:cat>
            <c:strRef>
              <c:f>'Aff Rat'!$B$1:$AA$1</c:f>
              <c:strCache>
                <c:ptCount val="2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strCache>
            </c:strRef>
          </c:cat>
          <c:val>
            <c:numRef>
              <c:f>'Aff Rat'!$B$6:$AA$6</c:f>
              <c:numCache>
                <c:formatCode>#,##0.00</c:formatCode>
                <c:ptCount val="26"/>
                <c:pt idx="0">
                  <c:v>2.5299999999999998</c:v>
                </c:pt>
                <c:pt idx="1">
                  <c:v>2.62</c:v>
                </c:pt>
                <c:pt idx="2">
                  <c:v>2.63</c:v>
                </c:pt>
                <c:pt idx="3">
                  <c:v>2.5099999999999998</c:v>
                </c:pt>
                <c:pt idx="4">
                  <c:v>2.57</c:v>
                </c:pt>
                <c:pt idx="5">
                  <c:v>3.09</c:v>
                </c:pt>
                <c:pt idx="6">
                  <c:v>4.0999999999999996</c:v>
                </c:pt>
                <c:pt idx="7">
                  <c:v>4.3099999999999996</c:v>
                </c:pt>
                <c:pt idx="8">
                  <c:v>4.41</c:v>
                </c:pt>
                <c:pt idx="9">
                  <c:v>4.6399999999999997</c:v>
                </c:pt>
                <c:pt idx="10">
                  <c:v>4.63</c:v>
                </c:pt>
                <c:pt idx="11">
                  <c:v>4.4800000000000004</c:v>
                </c:pt>
                <c:pt idx="12">
                  <c:v>3.91</c:v>
                </c:pt>
                <c:pt idx="13">
                  <c:v>4.08</c:v>
                </c:pt>
                <c:pt idx="14">
                  <c:v>3.85</c:v>
                </c:pt>
                <c:pt idx="15">
                  <c:v>3.81</c:v>
                </c:pt>
                <c:pt idx="16">
                  <c:v>3.79</c:v>
                </c:pt>
                <c:pt idx="17">
                  <c:v>4.2</c:v>
                </c:pt>
                <c:pt idx="18">
                  <c:v>4.2300000000000004</c:v>
                </c:pt>
                <c:pt idx="19">
                  <c:v>4.54</c:v>
                </c:pt>
                <c:pt idx="20">
                  <c:v>4.8899999999999997</c:v>
                </c:pt>
                <c:pt idx="21">
                  <c:v>5.0199999999999996</c:v>
                </c:pt>
                <c:pt idx="22">
                  <c:v>4.7699999999999996</c:v>
                </c:pt>
                <c:pt idx="23">
                  <c:v>5.1100000000000003</c:v>
                </c:pt>
                <c:pt idx="24">
                  <c:v>5.9</c:v>
                </c:pt>
                <c:pt idx="25">
                  <c:v>6</c:v>
                </c:pt>
              </c:numCache>
            </c:numRef>
          </c:val>
          <c:smooth val="1"/>
          <c:extLst>
            <c:ext xmlns:c16="http://schemas.microsoft.com/office/drawing/2014/chart" uri="{C3380CC4-5D6E-409C-BE32-E72D297353CC}">
              <c16:uniqueId val="{00000004-A74D-4C07-8154-D126B7CE7A46}"/>
            </c:ext>
          </c:extLst>
        </c:ser>
        <c:ser>
          <c:idx val="5"/>
          <c:order val="5"/>
          <c:tx>
            <c:strRef>
              <c:f>'Aff Rat'!$A$7</c:f>
              <c:strCache>
                <c:ptCount val="1"/>
                <c:pt idx="0">
                  <c:v>Rushcliffe</c:v>
                </c:pt>
              </c:strCache>
            </c:strRef>
          </c:tx>
          <c:spPr>
            <a:ln w="28575" cap="rnd">
              <a:solidFill>
                <a:schemeClr val="accent6"/>
              </a:solidFill>
              <a:round/>
            </a:ln>
            <a:effectLst/>
          </c:spPr>
          <c:marker>
            <c:symbol val="none"/>
          </c:marker>
          <c:cat>
            <c:strRef>
              <c:f>'Aff Rat'!$B$1:$AA$1</c:f>
              <c:strCache>
                <c:ptCount val="2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strCache>
            </c:strRef>
          </c:cat>
          <c:val>
            <c:numRef>
              <c:f>'Aff Rat'!$B$7:$AA$7</c:f>
              <c:numCache>
                <c:formatCode>#,##0.00</c:formatCode>
                <c:ptCount val="26"/>
                <c:pt idx="0">
                  <c:v>4.1100000000000003</c:v>
                </c:pt>
                <c:pt idx="1">
                  <c:v>3.85</c:v>
                </c:pt>
                <c:pt idx="2">
                  <c:v>3.97</c:v>
                </c:pt>
                <c:pt idx="3">
                  <c:v>4.53</c:v>
                </c:pt>
                <c:pt idx="4">
                  <c:v>5.44</c:v>
                </c:pt>
                <c:pt idx="5">
                  <c:v>5.35</c:v>
                </c:pt>
                <c:pt idx="6">
                  <c:v>6.58</c:v>
                </c:pt>
                <c:pt idx="7">
                  <c:v>7.49</c:v>
                </c:pt>
                <c:pt idx="8">
                  <c:v>7.22</c:v>
                </c:pt>
                <c:pt idx="9">
                  <c:v>8.08</c:v>
                </c:pt>
                <c:pt idx="10">
                  <c:v>8.19</c:v>
                </c:pt>
                <c:pt idx="11">
                  <c:v>7.29</c:v>
                </c:pt>
                <c:pt idx="12">
                  <c:v>7.21</c:v>
                </c:pt>
                <c:pt idx="13">
                  <c:v>7</c:v>
                </c:pt>
                <c:pt idx="14">
                  <c:v>7.48</c:v>
                </c:pt>
                <c:pt idx="15">
                  <c:v>7.71</c:v>
                </c:pt>
                <c:pt idx="16">
                  <c:v>7.21</c:v>
                </c:pt>
                <c:pt idx="17">
                  <c:v>7.04</c:v>
                </c:pt>
                <c:pt idx="18">
                  <c:v>8.1999999999999993</c:v>
                </c:pt>
                <c:pt idx="19">
                  <c:v>8.7100000000000009</c:v>
                </c:pt>
                <c:pt idx="20">
                  <c:v>9.41</c:v>
                </c:pt>
                <c:pt idx="21">
                  <c:v>8.4</c:v>
                </c:pt>
                <c:pt idx="22">
                  <c:v>8.65</c:v>
                </c:pt>
                <c:pt idx="23">
                  <c:v>8.82</c:v>
                </c:pt>
                <c:pt idx="24">
                  <c:v>10.01</c:v>
                </c:pt>
                <c:pt idx="25">
                  <c:v>9.3800000000000008</c:v>
                </c:pt>
              </c:numCache>
            </c:numRef>
          </c:val>
          <c:smooth val="1"/>
          <c:extLst>
            <c:ext xmlns:c16="http://schemas.microsoft.com/office/drawing/2014/chart" uri="{C3380CC4-5D6E-409C-BE32-E72D297353CC}">
              <c16:uniqueId val="{00000005-A74D-4C07-8154-D126B7CE7A46}"/>
            </c:ext>
          </c:extLst>
        </c:ser>
        <c:ser>
          <c:idx val="6"/>
          <c:order val="6"/>
          <c:tx>
            <c:strRef>
              <c:f>'Aff Rat'!$A$8</c:f>
              <c:strCache>
                <c:ptCount val="1"/>
                <c:pt idx="0">
                  <c:v>East Midlands</c:v>
                </c:pt>
              </c:strCache>
            </c:strRef>
          </c:tx>
          <c:spPr>
            <a:ln w="28575" cap="rnd">
              <a:solidFill>
                <a:schemeClr val="accent1">
                  <a:lumMod val="60000"/>
                </a:schemeClr>
              </a:solidFill>
              <a:prstDash val="dash"/>
              <a:round/>
            </a:ln>
            <a:effectLst/>
          </c:spPr>
          <c:marker>
            <c:symbol val="none"/>
          </c:marker>
          <c:cat>
            <c:strRef>
              <c:f>'Aff Rat'!$B$1:$AA$1</c:f>
              <c:strCache>
                <c:ptCount val="2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strCache>
            </c:strRef>
          </c:cat>
          <c:val>
            <c:numRef>
              <c:f>'Aff Rat'!$B$8:$AA$8</c:f>
              <c:numCache>
                <c:formatCode>#,##0.00</c:formatCode>
                <c:ptCount val="26"/>
                <c:pt idx="0">
                  <c:v>2.98</c:v>
                </c:pt>
                <c:pt idx="1">
                  <c:v>3.07</c:v>
                </c:pt>
                <c:pt idx="2">
                  <c:v>3.22</c:v>
                </c:pt>
                <c:pt idx="3">
                  <c:v>3.31</c:v>
                </c:pt>
                <c:pt idx="4">
                  <c:v>3.5</c:v>
                </c:pt>
                <c:pt idx="5">
                  <c:v>3.97</c:v>
                </c:pt>
                <c:pt idx="6">
                  <c:v>4.79</c:v>
                </c:pt>
                <c:pt idx="7">
                  <c:v>5.8</c:v>
                </c:pt>
                <c:pt idx="8">
                  <c:v>5.89</c:v>
                </c:pt>
                <c:pt idx="9">
                  <c:v>6.06</c:v>
                </c:pt>
                <c:pt idx="10">
                  <c:v>6.3</c:v>
                </c:pt>
                <c:pt idx="11">
                  <c:v>6.02</c:v>
                </c:pt>
                <c:pt idx="12">
                  <c:v>5.34</c:v>
                </c:pt>
                <c:pt idx="13">
                  <c:v>5.72</c:v>
                </c:pt>
                <c:pt idx="14">
                  <c:v>5.62</c:v>
                </c:pt>
                <c:pt idx="15">
                  <c:v>5.48</c:v>
                </c:pt>
                <c:pt idx="16">
                  <c:v>5.48</c:v>
                </c:pt>
                <c:pt idx="17">
                  <c:v>5.8</c:v>
                </c:pt>
                <c:pt idx="18">
                  <c:v>6</c:v>
                </c:pt>
                <c:pt idx="19">
                  <c:v>6.28</c:v>
                </c:pt>
                <c:pt idx="20">
                  <c:v>6.57</c:v>
                </c:pt>
                <c:pt idx="21">
                  <c:v>6.7</c:v>
                </c:pt>
                <c:pt idx="22">
                  <c:v>6.51</c:v>
                </c:pt>
                <c:pt idx="23">
                  <c:v>6.54</c:v>
                </c:pt>
                <c:pt idx="24">
                  <c:v>7.76</c:v>
                </c:pt>
                <c:pt idx="25">
                  <c:v>7.42</c:v>
                </c:pt>
              </c:numCache>
            </c:numRef>
          </c:val>
          <c:smooth val="1"/>
          <c:extLst>
            <c:ext xmlns:c16="http://schemas.microsoft.com/office/drawing/2014/chart" uri="{C3380CC4-5D6E-409C-BE32-E72D297353CC}">
              <c16:uniqueId val="{00000006-A74D-4C07-8154-D126B7CE7A46}"/>
            </c:ext>
          </c:extLst>
        </c:ser>
        <c:ser>
          <c:idx val="7"/>
          <c:order val="7"/>
          <c:tx>
            <c:strRef>
              <c:f>'Aff Rat'!$A$9</c:f>
              <c:strCache>
                <c:ptCount val="1"/>
                <c:pt idx="0">
                  <c:v>England</c:v>
                </c:pt>
              </c:strCache>
            </c:strRef>
          </c:tx>
          <c:spPr>
            <a:ln w="28575" cap="rnd">
              <a:solidFill>
                <a:schemeClr val="accent2">
                  <a:lumMod val="60000"/>
                </a:schemeClr>
              </a:solidFill>
              <a:prstDash val="dash"/>
              <a:round/>
            </a:ln>
            <a:effectLst/>
          </c:spPr>
          <c:marker>
            <c:symbol val="none"/>
          </c:marker>
          <c:cat>
            <c:strRef>
              <c:f>'Aff Rat'!$B$1:$AA$1</c:f>
              <c:strCache>
                <c:ptCount val="2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strCache>
            </c:strRef>
          </c:cat>
          <c:val>
            <c:numRef>
              <c:f>'Aff Rat'!$B$9:$AA$9</c:f>
              <c:numCache>
                <c:formatCode>#,##0.00</c:formatCode>
                <c:ptCount val="26"/>
                <c:pt idx="0">
                  <c:v>3.46</c:v>
                </c:pt>
                <c:pt idx="1">
                  <c:v>3.53</c:v>
                </c:pt>
                <c:pt idx="2">
                  <c:v>3.79</c:v>
                </c:pt>
                <c:pt idx="3">
                  <c:v>4</c:v>
                </c:pt>
                <c:pt idx="4">
                  <c:v>4.3</c:v>
                </c:pt>
                <c:pt idx="5">
                  <c:v>4.93</c:v>
                </c:pt>
                <c:pt idx="6">
                  <c:v>5.81</c:v>
                </c:pt>
                <c:pt idx="7">
                  <c:v>6.47</c:v>
                </c:pt>
                <c:pt idx="8">
                  <c:v>6.66</c:v>
                </c:pt>
                <c:pt idx="9">
                  <c:v>6.93</c:v>
                </c:pt>
                <c:pt idx="10">
                  <c:v>7.15</c:v>
                </c:pt>
                <c:pt idx="11">
                  <c:v>6.93</c:v>
                </c:pt>
                <c:pt idx="12">
                  <c:v>6.41</c:v>
                </c:pt>
                <c:pt idx="13">
                  <c:v>6.89</c:v>
                </c:pt>
                <c:pt idx="14">
                  <c:v>6.8</c:v>
                </c:pt>
                <c:pt idx="15">
                  <c:v>6.71</c:v>
                </c:pt>
                <c:pt idx="16">
                  <c:v>6.72</c:v>
                </c:pt>
                <c:pt idx="17">
                  <c:v>6.95</c:v>
                </c:pt>
                <c:pt idx="18">
                  <c:v>7.33</c:v>
                </c:pt>
                <c:pt idx="19">
                  <c:v>7.54</c:v>
                </c:pt>
                <c:pt idx="20">
                  <c:v>7.74</c:v>
                </c:pt>
                <c:pt idx="21">
                  <c:v>7.7</c:v>
                </c:pt>
                <c:pt idx="22">
                  <c:v>7.59</c:v>
                </c:pt>
                <c:pt idx="23">
                  <c:v>7.61</c:v>
                </c:pt>
                <c:pt idx="24">
                  <c:v>8.91</c:v>
                </c:pt>
                <c:pt idx="25">
                  <c:v>8.2799999999999994</c:v>
                </c:pt>
              </c:numCache>
            </c:numRef>
          </c:val>
          <c:smooth val="1"/>
          <c:extLst>
            <c:ext xmlns:c16="http://schemas.microsoft.com/office/drawing/2014/chart" uri="{C3380CC4-5D6E-409C-BE32-E72D297353CC}">
              <c16:uniqueId val="{00000007-A74D-4C07-8154-D126B7CE7A46}"/>
            </c:ext>
          </c:extLst>
        </c:ser>
        <c:dLbls>
          <c:showLegendKey val="0"/>
          <c:showVal val="0"/>
          <c:showCatName val="0"/>
          <c:showSerName val="0"/>
          <c:showPercent val="0"/>
          <c:showBubbleSize val="0"/>
        </c:dLbls>
        <c:smooth val="0"/>
        <c:axId val="763052296"/>
        <c:axId val="763053736"/>
      </c:lineChart>
      <c:catAx>
        <c:axId val="763052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63053736"/>
        <c:crosses val="autoZero"/>
        <c:auto val="1"/>
        <c:lblAlgn val="ctr"/>
        <c:lblOffset val="100"/>
        <c:noMultiLvlLbl val="0"/>
      </c:catAx>
      <c:valAx>
        <c:axId val="7630537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63052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25947AEC-E308-47C9-8DDF-68E05BCE2434}" type="datetimeFigureOut">
              <a:rPr lang="en-GB" smtClean="0"/>
              <a:t>14/12/2023</a:t>
            </a:fld>
            <a:endParaRPr lang="en-GB" dirty="0"/>
          </a:p>
        </p:txBody>
      </p:sp>
      <p:sp>
        <p:nvSpPr>
          <p:cNvPr id="4" name="Slide Image Placeholder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F214A390-A47C-436A-8E67-D27191B0BAAE}" type="slidenum">
              <a:rPr lang="en-GB" smtClean="0"/>
              <a:t>‹#›</a:t>
            </a:fld>
            <a:endParaRPr lang="en-GB" dirty="0"/>
          </a:p>
        </p:txBody>
      </p:sp>
    </p:spTree>
    <p:extLst>
      <p:ext uri="{BB962C8B-B14F-4D97-AF65-F5344CB8AC3E}">
        <p14:creationId xmlns:p14="http://schemas.microsoft.com/office/powerpoint/2010/main" val="321236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14A390-A47C-436A-8E67-D27191B0BAAE}" type="slidenum">
              <a:rPr lang="en-GB" smtClean="0"/>
              <a:t>1</a:t>
            </a:fld>
            <a:endParaRPr lang="en-GB" dirty="0"/>
          </a:p>
        </p:txBody>
      </p:sp>
    </p:spTree>
    <p:extLst>
      <p:ext uri="{BB962C8B-B14F-4D97-AF65-F5344CB8AC3E}">
        <p14:creationId xmlns:p14="http://schemas.microsoft.com/office/powerpoint/2010/main" val="176264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lnSpc>
                <a:spcPct val="150000"/>
              </a:lnSpc>
              <a:spcAft>
                <a:spcPts val="1800"/>
              </a:spcAft>
              <a:buFont typeface="+mj-lt"/>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214A390-A47C-436A-8E67-D27191B0BAAE}" type="slidenum">
              <a:rPr lang="en-GB" smtClean="0"/>
              <a:t>10</a:t>
            </a:fld>
            <a:endParaRPr lang="en-GB" dirty="0"/>
          </a:p>
        </p:txBody>
      </p:sp>
    </p:spTree>
    <p:extLst>
      <p:ext uri="{BB962C8B-B14F-4D97-AF65-F5344CB8AC3E}">
        <p14:creationId xmlns:p14="http://schemas.microsoft.com/office/powerpoint/2010/main" val="228840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lnSpc>
                <a:spcPct val="150000"/>
              </a:lnSpc>
              <a:spcAft>
                <a:spcPts val="1800"/>
              </a:spcAft>
              <a:buFont typeface="+mj-lt"/>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214A390-A47C-436A-8E67-D27191B0BAAE}" type="slidenum">
              <a:rPr lang="en-GB" smtClean="0"/>
              <a:t>11</a:t>
            </a:fld>
            <a:endParaRPr lang="en-GB" dirty="0"/>
          </a:p>
        </p:txBody>
      </p:sp>
    </p:spTree>
    <p:extLst>
      <p:ext uri="{BB962C8B-B14F-4D97-AF65-F5344CB8AC3E}">
        <p14:creationId xmlns:p14="http://schemas.microsoft.com/office/powerpoint/2010/main" val="142326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a:lnSpc>
                <a:spcPct val="150000"/>
              </a:lnSpc>
              <a:spcAft>
                <a:spcPts val="1800"/>
              </a:spcAft>
              <a:buFont typeface="+mj-lt"/>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214A390-A47C-436A-8E67-D27191B0BAAE}" type="slidenum">
              <a:rPr lang="en-GB" smtClean="0"/>
              <a:t>12</a:t>
            </a:fld>
            <a:endParaRPr lang="en-GB" dirty="0"/>
          </a:p>
        </p:txBody>
      </p:sp>
    </p:spTree>
    <p:extLst>
      <p:ext uri="{BB962C8B-B14F-4D97-AF65-F5344CB8AC3E}">
        <p14:creationId xmlns:p14="http://schemas.microsoft.com/office/powerpoint/2010/main" val="591396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14A390-A47C-436A-8E67-D27191B0BAAE}" type="slidenum">
              <a:rPr lang="en-GB" smtClean="0"/>
              <a:t>13</a:t>
            </a:fld>
            <a:endParaRPr lang="en-GB" dirty="0"/>
          </a:p>
        </p:txBody>
      </p:sp>
    </p:spTree>
    <p:extLst>
      <p:ext uri="{BB962C8B-B14F-4D97-AF65-F5344CB8AC3E}">
        <p14:creationId xmlns:p14="http://schemas.microsoft.com/office/powerpoint/2010/main" val="118837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14</a:t>
            </a:fld>
            <a:endParaRPr lang="en-GB" dirty="0"/>
          </a:p>
        </p:txBody>
      </p:sp>
    </p:spTree>
    <p:extLst>
      <p:ext uri="{BB962C8B-B14F-4D97-AF65-F5344CB8AC3E}">
        <p14:creationId xmlns:p14="http://schemas.microsoft.com/office/powerpoint/2010/main" val="3701747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15</a:t>
            </a:fld>
            <a:endParaRPr lang="en-GB" dirty="0"/>
          </a:p>
        </p:txBody>
      </p:sp>
    </p:spTree>
    <p:extLst>
      <p:ext uri="{BB962C8B-B14F-4D97-AF65-F5344CB8AC3E}">
        <p14:creationId xmlns:p14="http://schemas.microsoft.com/office/powerpoint/2010/main" val="922526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14A390-A47C-436A-8E67-D27191B0BAAE}" type="slidenum">
              <a:rPr lang="en-GB" smtClean="0"/>
              <a:t>16</a:t>
            </a:fld>
            <a:endParaRPr lang="en-GB" dirty="0"/>
          </a:p>
        </p:txBody>
      </p:sp>
    </p:spTree>
    <p:extLst>
      <p:ext uri="{BB962C8B-B14F-4D97-AF65-F5344CB8AC3E}">
        <p14:creationId xmlns:p14="http://schemas.microsoft.com/office/powerpoint/2010/main" val="556283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17</a:t>
            </a:fld>
            <a:endParaRPr lang="en-GB" dirty="0"/>
          </a:p>
        </p:txBody>
      </p:sp>
    </p:spTree>
    <p:extLst>
      <p:ext uri="{BB962C8B-B14F-4D97-AF65-F5344CB8AC3E}">
        <p14:creationId xmlns:p14="http://schemas.microsoft.com/office/powerpoint/2010/main" val="332511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18</a:t>
            </a:fld>
            <a:endParaRPr lang="en-GB" dirty="0"/>
          </a:p>
        </p:txBody>
      </p:sp>
    </p:spTree>
    <p:extLst>
      <p:ext uri="{BB962C8B-B14F-4D97-AF65-F5344CB8AC3E}">
        <p14:creationId xmlns:p14="http://schemas.microsoft.com/office/powerpoint/2010/main" val="440414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19</a:t>
            </a:fld>
            <a:endParaRPr lang="en-GB" dirty="0"/>
          </a:p>
        </p:txBody>
      </p:sp>
    </p:spTree>
    <p:extLst>
      <p:ext uri="{BB962C8B-B14F-4D97-AF65-F5344CB8AC3E}">
        <p14:creationId xmlns:p14="http://schemas.microsoft.com/office/powerpoint/2010/main" val="2269761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14A390-A47C-436A-8E67-D27191B0BAAE}" type="slidenum">
              <a:rPr lang="en-GB" smtClean="0"/>
              <a:t>2</a:t>
            </a:fld>
            <a:endParaRPr lang="en-GB" dirty="0"/>
          </a:p>
        </p:txBody>
      </p:sp>
    </p:spTree>
    <p:extLst>
      <p:ext uri="{BB962C8B-B14F-4D97-AF65-F5344CB8AC3E}">
        <p14:creationId xmlns:p14="http://schemas.microsoft.com/office/powerpoint/2010/main" val="570552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20</a:t>
            </a:fld>
            <a:endParaRPr lang="en-GB" dirty="0"/>
          </a:p>
        </p:txBody>
      </p:sp>
    </p:spTree>
    <p:extLst>
      <p:ext uri="{BB962C8B-B14F-4D97-AF65-F5344CB8AC3E}">
        <p14:creationId xmlns:p14="http://schemas.microsoft.com/office/powerpoint/2010/main" val="144967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21</a:t>
            </a:fld>
            <a:endParaRPr lang="en-GB" dirty="0"/>
          </a:p>
        </p:txBody>
      </p:sp>
    </p:spTree>
    <p:extLst>
      <p:ext uri="{BB962C8B-B14F-4D97-AF65-F5344CB8AC3E}">
        <p14:creationId xmlns:p14="http://schemas.microsoft.com/office/powerpoint/2010/main" val="3050850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14A390-A47C-436A-8E67-D27191B0BAAE}" type="slidenum">
              <a:rPr lang="en-GB" smtClean="0"/>
              <a:t>22</a:t>
            </a:fld>
            <a:endParaRPr lang="en-GB" dirty="0"/>
          </a:p>
        </p:txBody>
      </p:sp>
    </p:spTree>
    <p:extLst>
      <p:ext uri="{BB962C8B-B14F-4D97-AF65-F5344CB8AC3E}">
        <p14:creationId xmlns:p14="http://schemas.microsoft.com/office/powerpoint/2010/main" val="1450409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14A390-A47C-436A-8E67-D27191B0BAAE}" type="slidenum">
              <a:rPr lang="en-GB" smtClean="0"/>
              <a:t>23</a:t>
            </a:fld>
            <a:endParaRPr lang="en-GB" dirty="0"/>
          </a:p>
        </p:txBody>
      </p:sp>
    </p:spTree>
    <p:extLst>
      <p:ext uri="{BB962C8B-B14F-4D97-AF65-F5344CB8AC3E}">
        <p14:creationId xmlns:p14="http://schemas.microsoft.com/office/powerpoint/2010/main" val="1739211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14A390-A47C-436A-8E67-D27191B0BAAE}" type="slidenum">
              <a:rPr lang="en-GB" smtClean="0"/>
              <a:t>24</a:t>
            </a:fld>
            <a:endParaRPr lang="en-GB" dirty="0"/>
          </a:p>
        </p:txBody>
      </p:sp>
    </p:spTree>
    <p:extLst>
      <p:ext uri="{BB962C8B-B14F-4D97-AF65-F5344CB8AC3E}">
        <p14:creationId xmlns:p14="http://schemas.microsoft.com/office/powerpoint/2010/main" val="3726521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25</a:t>
            </a:fld>
            <a:endParaRPr lang="en-GB" dirty="0"/>
          </a:p>
        </p:txBody>
      </p:sp>
    </p:spTree>
    <p:extLst>
      <p:ext uri="{BB962C8B-B14F-4D97-AF65-F5344CB8AC3E}">
        <p14:creationId xmlns:p14="http://schemas.microsoft.com/office/powerpoint/2010/main" val="971231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26</a:t>
            </a:fld>
            <a:endParaRPr lang="en-GB" dirty="0"/>
          </a:p>
        </p:txBody>
      </p:sp>
    </p:spTree>
    <p:extLst>
      <p:ext uri="{BB962C8B-B14F-4D97-AF65-F5344CB8AC3E}">
        <p14:creationId xmlns:p14="http://schemas.microsoft.com/office/powerpoint/2010/main" val="1633368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27</a:t>
            </a:fld>
            <a:endParaRPr lang="en-GB" dirty="0"/>
          </a:p>
        </p:txBody>
      </p:sp>
    </p:spTree>
    <p:extLst>
      <p:ext uri="{BB962C8B-B14F-4D97-AF65-F5344CB8AC3E}">
        <p14:creationId xmlns:p14="http://schemas.microsoft.com/office/powerpoint/2010/main" val="3883547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14A390-A47C-436A-8E67-D27191B0BAAE}" type="slidenum">
              <a:rPr lang="en-GB" smtClean="0"/>
              <a:t>28</a:t>
            </a:fld>
            <a:endParaRPr lang="en-GB" dirty="0"/>
          </a:p>
        </p:txBody>
      </p:sp>
    </p:spTree>
    <p:extLst>
      <p:ext uri="{BB962C8B-B14F-4D97-AF65-F5344CB8AC3E}">
        <p14:creationId xmlns:p14="http://schemas.microsoft.com/office/powerpoint/2010/main" val="273429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3</a:t>
            </a:fld>
            <a:endParaRPr lang="en-GB" dirty="0"/>
          </a:p>
        </p:txBody>
      </p:sp>
    </p:spTree>
    <p:extLst>
      <p:ext uri="{BB962C8B-B14F-4D97-AF65-F5344CB8AC3E}">
        <p14:creationId xmlns:p14="http://schemas.microsoft.com/office/powerpoint/2010/main" val="51075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14A390-A47C-436A-8E67-D27191B0BAAE}" type="slidenum">
              <a:rPr lang="en-GB" smtClean="0"/>
              <a:t>4</a:t>
            </a:fld>
            <a:endParaRPr lang="en-GB" dirty="0"/>
          </a:p>
        </p:txBody>
      </p:sp>
    </p:spTree>
    <p:extLst>
      <p:ext uri="{BB962C8B-B14F-4D97-AF65-F5344CB8AC3E}">
        <p14:creationId xmlns:p14="http://schemas.microsoft.com/office/powerpoint/2010/main" val="127011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5</a:t>
            </a:fld>
            <a:endParaRPr lang="en-GB" dirty="0"/>
          </a:p>
        </p:txBody>
      </p:sp>
    </p:spTree>
    <p:extLst>
      <p:ext uri="{BB962C8B-B14F-4D97-AF65-F5344CB8AC3E}">
        <p14:creationId xmlns:p14="http://schemas.microsoft.com/office/powerpoint/2010/main" val="32645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14A390-A47C-436A-8E67-D27191B0BAAE}" type="slidenum">
              <a:rPr lang="en-GB" smtClean="0"/>
              <a:t>6</a:t>
            </a:fld>
            <a:endParaRPr lang="en-GB" dirty="0"/>
          </a:p>
        </p:txBody>
      </p:sp>
    </p:spTree>
    <p:extLst>
      <p:ext uri="{BB962C8B-B14F-4D97-AF65-F5344CB8AC3E}">
        <p14:creationId xmlns:p14="http://schemas.microsoft.com/office/powerpoint/2010/main" val="2508143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7</a:t>
            </a:fld>
            <a:endParaRPr lang="en-GB" dirty="0"/>
          </a:p>
        </p:txBody>
      </p:sp>
    </p:spTree>
    <p:extLst>
      <p:ext uri="{BB962C8B-B14F-4D97-AF65-F5344CB8AC3E}">
        <p14:creationId xmlns:p14="http://schemas.microsoft.com/office/powerpoint/2010/main" val="807419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14A390-A47C-436A-8E67-D27191B0BAAE}" type="slidenum">
              <a:rPr lang="en-GB" smtClean="0"/>
              <a:t>8</a:t>
            </a:fld>
            <a:endParaRPr lang="en-GB" dirty="0"/>
          </a:p>
        </p:txBody>
      </p:sp>
    </p:spTree>
    <p:extLst>
      <p:ext uri="{BB962C8B-B14F-4D97-AF65-F5344CB8AC3E}">
        <p14:creationId xmlns:p14="http://schemas.microsoft.com/office/powerpoint/2010/main" val="1781876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4A390-A47C-436A-8E67-D27191B0BAAE}" type="slidenum">
              <a:rPr lang="en-GB" smtClean="0"/>
              <a:t>9</a:t>
            </a:fld>
            <a:endParaRPr lang="en-GB" dirty="0"/>
          </a:p>
        </p:txBody>
      </p:sp>
    </p:spTree>
    <p:extLst>
      <p:ext uri="{BB962C8B-B14F-4D97-AF65-F5344CB8AC3E}">
        <p14:creationId xmlns:p14="http://schemas.microsoft.com/office/powerpoint/2010/main" val="3347893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22C5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5ADD-9E76-4ED9-A94E-0ADFB3769E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393D5C-9F72-48B4-8643-13BC28A20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B20500-CC89-40C8-A04D-AAA508D2E2C5}"/>
              </a:ext>
            </a:extLst>
          </p:cNvPr>
          <p:cNvSpPr>
            <a:spLocks noGrp="1"/>
          </p:cNvSpPr>
          <p:nvPr>
            <p:ph type="dt" sz="half" idx="10"/>
          </p:nvPr>
        </p:nvSpPr>
        <p:spPr/>
        <p:txBody>
          <a:bodyPr/>
          <a:lstStyle/>
          <a:p>
            <a:fld id="{8504D502-A41F-4646-8E7D-E4CB7D6F7CD0}" type="datetimeFigureOut">
              <a:rPr lang="en-GB" smtClean="0"/>
              <a:t>14/12/2023</a:t>
            </a:fld>
            <a:endParaRPr lang="en-GB" dirty="0"/>
          </a:p>
        </p:txBody>
      </p:sp>
      <p:sp>
        <p:nvSpPr>
          <p:cNvPr id="5" name="Footer Placeholder 4">
            <a:extLst>
              <a:ext uri="{FF2B5EF4-FFF2-40B4-BE49-F238E27FC236}">
                <a16:creationId xmlns:a16="http://schemas.microsoft.com/office/drawing/2014/main" id="{FACB3D22-8793-4388-9C49-A059ABEBD3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77B1A5A-0041-49D4-B596-933FE8439C73}"/>
              </a:ext>
            </a:extLst>
          </p:cNvPr>
          <p:cNvSpPr>
            <a:spLocks noGrp="1"/>
          </p:cNvSpPr>
          <p:nvPr>
            <p:ph type="sldNum" sz="quarter" idx="12"/>
          </p:nvPr>
        </p:nvSpPr>
        <p:spPr/>
        <p:txBody>
          <a:bodyPr/>
          <a:lstStyle/>
          <a:p>
            <a:fld id="{333201F8-1469-46D0-8E38-EB8A885EEBBD}" type="slidenum">
              <a:rPr lang="en-GB" smtClean="0"/>
              <a:t>‹#›</a:t>
            </a:fld>
            <a:endParaRPr lang="en-GB" dirty="0"/>
          </a:p>
        </p:txBody>
      </p:sp>
      <p:sp>
        <p:nvSpPr>
          <p:cNvPr id="16" name="Rectangle 15">
            <a:extLst>
              <a:ext uri="{FF2B5EF4-FFF2-40B4-BE49-F238E27FC236}">
                <a16:creationId xmlns:a16="http://schemas.microsoft.com/office/drawing/2014/main" id="{9C9ABC64-0F14-4D6E-B697-33BD19543BED}"/>
              </a:ext>
            </a:extLst>
          </p:cNvPr>
          <p:cNvSpPr/>
          <p:nvPr userDrawn="1"/>
        </p:nvSpPr>
        <p:spPr>
          <a:xfrm>
            <a:off x="0" y="0"/>
            <a:ext cx="6098400" cy="144000"/>
          </a:xfrm>
          <a:prstGeom prst="rect">
            <a:avLst/>
          </a:prstGeom>
          <a:solidFill>
            <a:srgbClr val="3FAE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F19C1682-542C-4951-A814-4347FB9B896E}"/>
              </a:ext>
            </a:extLst>
          </p:cNvPr>
          <p:cNvSpPr/>
          <p:nvPr userDrawn="1"/>
        </p:nvSpPr>
        <p:spPr>
          <a:xfrm>
            <a:off x="6093600" y="6714000"/>
            <a:ext cx="6098400" cy="144000"/>
          </a:xfrm>
          <a:prstGeom prst="rect">
            <a:avLst/>
          </a:prstGeom>
          <a:solidFill>
            <a:srgbClr val="DD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id="{42E68A4D-D967-4B7B-AF98-2C91F35576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7502" y="4981078"/>
            <a:ext cx="1643259" cy="1643259"/>
          </a:xfrm>
          <a:prstGeom prst="rect">
            <a:avLst/>
          </a:prstGeom>
        </p:spPr>
      </p:pic>
    </p:spTree>
    <p:extLst>
      <p:ext uri="{BB962C8B-B14F-4D97-AF65-F5344CB8AC3E}">
        <p14:creationId xmlns:p14="http://schemas.microsoft.com/office/powerpoint/2010/main" val="42549592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34ADC-4C00-4A38-B3F0-37F45D20CB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FBDC23-CF8A-41B3-971E-86B5B593FDA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87FD50-9F50-4ED2-880E-31E8567B50F3}"/>
              </a:ext>
            </a:extLst>
          </p:cNvPr>
          <p:cNvSpPr>
            <a:spLocks noGrp="1"/>
          </p:cNvSpPr>
          <p:nvPr>
            <p:ph type="dt" sz="half" idx="10"/>
          </p:nvPr>
        </p:nvSpPr>
        <p:spPr/>
        <p:txBody>
          <a:bodyPr/>
          <a:lstStyle/>
          <a:p>
            <a:fld id="{8504D502-A41F-4646-8E7D-E4CB7D6F7CD0}" type="datetimeFigureOut">
              <a:rPr lang="en-GB" smtClean="0"/>
              <a:t>14/12/2023</a:t>
            </a:fld>
            <a:endParaRPr lang="en-GB" dirty="0"/>
          </a:p>
        </p:txBody>
      </p:sp>
      <p:sp>
        <p:nvSpPr>
          <p:cNvPr id="5" name="Footer Placeholder 4">
            <a:extLst>
              <a:ext uri="{FF2B5EF4-FFF2-40B4-BE49-F238E27FC236}">
                <a16:creationId xmlns:a16="http://schemas.microsoft.com/office/drawing/2014/main" id="{FCDB60A8-D886-429B-9E9B-99D5DCFD23C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E264B5-67B6-4448-8FE2-6D6602EC5B2F}"/>
              </a:ext>
            </a:extLst>
          </p:cNvPr>
          <p:cNvSpPr>
            <a:spLocks noGrp="1"/>
          </p:cNvSpPr>
          <p:nvPr>
            <p:ph type="sldNum" sz="quarter" idx="12"/>
          </p:nvPr>
        </p:nvSpPr>
        <p:spPr/>
        <p:txBody>
          <a:bodyPr/>
          <a:lstStyle/>
          <a:p>
            <a:fld id="{333201F8-1469-46D0-8E38-EB8A885EEBBD}" type="slidenum">
              <a:rPr lang="en-GB" smtClean="0"/>
              <a:t>‹#›</a:t>
            </a:fld>
            <a:endParaRPr lang="en-GB" dirty="0"/>
          </a:p>
        </p:txBody>
      </p:sp>
    </p:spTree>
    <p:extLst>
      <p:ext uri="{BB962C8B-B14F-4D97-AF65-F5344CB8AC3E}">
        <p14:creationId xmlns:p14="http://schemas.microsoft.com/office/powerpoint/2010/main" val="2324831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E66728-8F43-43B6-8C4F-2FB6EDF2E4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67D39F-4B73-42D7-A629-70E3C57971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C96775-3CF9-432C-B5CA-178E13C65B22}"/>
              </a:ext>
            </a:extLst>
          </p:cNvPr>
          <p:cNvSpPr>
            <a:spLocks noGrp="1"/>
          </p:cNvSpPr>
          <p:nvPr>
            <p:ph type="dt" sz="half" idx="10"/>
          </p:nvPr>
        </p:nvSpPr>
        <p:spPr/>
        <p:txBody>
          <a:bodyPr/>
          <a:lstStyle/>
          <a:p>
            <a:fld id="{8504D502-A41F-4646-8E7D-E4CB7D6F7CD0}" type="datetimeFigureOut">
              <a:rPr lang="en-GB" smtClean="0"/>
              <a:t>14/12/2023</a:t>
            </a:fld>
            <a:endParaRPr lang="en-GB" dirty="0"/>
          </a:p>
        </p:txBody>
      </p:sp>
      <p:sp>
        <p:nvSpPr>
          <p:cNvPr id="5" name="Footer Placeholder 4">
            <a:extLst>
              <a:ext uri="{FF2B5EF4-FFF2-40B4-BE49-F238E27FC236}">
                <a16:creationId xmlns:a16="http://schemas.microsoft.com/office/drawing/2014/main" id="{BEE908E7-7572-468A-A883-9F4B28259C4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F06C312-88A9-4E04-8989-D606F581EEE8}"/>
              </a:ext>
            </a:extLst>
          </p:cNvPr>
          <p:cNvSpPr>
            <a:spLocks noGrp="1"/>
          </p:cNvSpPr>
          <p:nvPr>
            <p:ph type="sldNum" sz="quarter" idx="12"/>
          </p:nvPr>
        </p:nvSpPr>
        <p:spPr/>
        <p:txBody>
          <a:bodyPr/>
          <a:lstStyle/>
          <a:p>
            <a:fld id="{333201F8-1469-46D0-8E38-EB8A885EEBBD}" type="slidenum">
              <a:rPr lang="en-GB" smtClean="0"/>
              <a:t>‹#›</a:t>
            </a:fld>
            <a:endParaRPr lang="en-GB" dirty="0"/>
          </a:p>
        </p:txBody>
      </p:sp>
    </p:spTree>
    <p:extLst>
      <p:ext uri="{BB962C8B-B14F-4D97-AF65-F5344CB8AC3E}">
        <p14:creationId xmlns:p14="http://schemas.microsoft.com/office/powerpoint/2010/main" val="178949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32784-FD06-4EFA-B7A3-8CC793EAE5CD}"/>
              </a:ext>
            </a:extLst>
          </p:cNvPr>
          <p:cNvSpPr>
            <a:spLocks noGrp="1"/>
          </p:cNvSpPr>
          <p:nvPr>
            <p:ph type="title"/>
          </p:nvPr>
        </p:nvSpPr>
        <p:spPr>
          <a:xfrm>
            <a:off x="838200" y="365125"/>
            <a:ext cx="10515600" cy="637765"/>
          </a:xfrm>
          <a:solidFill>
            <a:srgbClr val="182C56"/>
          </a:solidFill>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6B3C5EE-FEE7-42FB-A311-9DC393C3C86A}"/>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4EAEF47-9668-4EFC-89A2-EBCDA08E67E8}"/>
              </a:ext>
            </a:extLst>
          </p:cNvPr>
          <p:cNvSpPr>
            <a:spLocks noGrp="1"/>
          </p:cNvSpPr>
          <p:nvPr>
            <p:ph type="dt" sz="half" idx="10"/>
          </p:nvPr>
        </p:nvSpPr>
        <p:spPr/>
        <p:txBody>
          <a:bodyPr/>
          <a:lstStyle/>
          <a:p>
            <a:fld id="{8504D502-A41F-4646-8E7D-E4CB7D6F7CD0}" type="datetimeFigureOut">
              <a:rPr lang="en-GB" smtClean="0"/>
              <a:t>14/12/2023</a:t>
            </a:fld>
            <a:endParaRPr lang="en-GB" dirty="0"/>
          </a:p>
        </p:txBody>
      </p:sp>
      <p:sp>
        <p:nvSpPr>
          <p:cNvPr id="5" name="Footer Placeholder 4">
            <a:extLst>
              <a:ext uri="{FF2B5EF4-FFF2-40B4-BE49-F238E27FC236}">
                <a16:creationId xmlns:a16="http://schemas.microsoft.com/office/drawing/2014/main" id="{80C5CCF4-AF39-417C-9DCF-C9E487357A4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4A9CE70-3E21-4688-8D44-3A61986FD98E}"/>
              </a:ext>
            </a:extLst>
          </p:cNvPr>
          <p:cNvSpPr>
            <a:spLocks noGrp="1"/>
          </p:cNvSpPr>
          <p:nvPr>
            <p:ph type="sldNum" sz="quarter" idx="12"/>
          </p:nvPr>
        </p:nvSpPr>
        <p:spPr/>
        <p:txBody>
          <a:bodyPr/>
          <a:lstStyle/>
          <a:p>
            <a:fld id="{333201F8-1469-46D0-8E38-EB8A885EEBBD}" type="slidenum">
              <a:rPr lang="en-GB" smtClean="0"/>
              <a:t>‹#›</a:t>
            </a:fld>
            <a:endParaRPr lang="en-GB" dirty="0"/>
          </a:p>
        </p:txBody>
      </p:sp>
      <p:pic>
        <p:nvPicPr>
          <p:cNvPr id="8" name="Picture 7">
            <a:extLst>
              <a:ext uri="{FF2B5EF4-FFF2-40B4-BE49-F238E27FC236}">
                <a16:creationId xmlns:a16="http://schemas.microsoft.com/office/drawing/2014/main" id="{71F207A6-5077-4E85-A0DA-B2C3797FC55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92384" y="5420296"/>
            <a:ext cx="1118616" cy="1118616"/>
          </a:xfrm>
          <a:prstGeom prst="rect">
            <a:avLst/>
          </a:prstGeom>
        </p:spPr>
      </p:pic>
    </p:spTree>
    <p:extLst>
      <p:ext uri="{BB962C8B-B14F-4D97-AF65-F5344CB8AC3E}">
        <p14:creationId xmlns:p14="http://schemas.microsoft.com/office/powerpoint/2010/main" val="371150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46B59-4443-4D64-BC77-00DC4A994E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AC143A-66D6-4ED5-B0BA-4E8530F787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5900BC-E52B-441D-8A53-489122EEF1C8}"/>
              </a:ext>
            </a:extLst>
          </p:cNvPr>
          <p:cNvSpPr>
            <a:spLocks noGrp="1"/>
          </p:cNvSpPr>
          <p:nvPr>
            <p:ph type="dt" sz="half" idx="10"/>
          </p:nvPr>
        </p:nvSpPr>
        <p:spPr/>
        <p:txBody>
          <a:bodyPr/>
          <a:lstStyle/>
          <a:p>
            <a:fld id="{8504D502-A41F-4646-8E7D-E4CB7D6F7CD0}" type="datetimeFigureOut">
              <a:rPr lang="en-GB" smtClean="0"/>
              <a:t>14/12/2023</a:t>
            </a:fld>
            <a:endParaRPr lang="en-GB" dirty="0"/>
          </a:p>
        </p:txBody>
      </p:sp>
      <p:sp>
        <p:nvSpPr>
          <p:cNvPr id="5" name="Footer Placeholder 4">
            <a:extLst>
              <a:ext uri="{FF2B5EF4-FFF2-40B4-BE49-F238E27FC236}">
                <a16:creationId xmlns:a16="http://schemas.microsoft.com/office/drawing/2014/main" id="{ED54A3DB-9723-479E-851B-F7837B629B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186A8D4-CC08-4EAB-89E7-8629B323137D}"/>
              </a:ext>
            </a:extLst>
          </p:cNvPr>
          <p:cNvSpPr>
            <a:spLocks noGrp="1"/>
          </p:cNvSpPr>
          <p:nvPr>
            <p:ph type="sldNum" sz="quarter" idx="12"/>
          </p:nvPr>
        </p:nvSpPr>
        <p:spPr/>
        <p:txBody>
          <a:bodyPr/>
          <a:lstStyle/>
          <a:p>
            <a:fld id="{333201F8-1469-46D0-8E38-EB8A885EEBBD}" type="slidenum">
              <a:rPr lang="en-GB" smtClean="0"/>
              <a:t>‹#›</a:t>
            </a:fld>
            <a:endParaRPr lang="en-GB" dirty="0"/>
          </a:p>
        </p:txBody>
      </p:sp>
    </p:spTree>
    <p:extLst>
      <p:ext uri="{BB962C8B-B14F-4D97-AF65-F5344CB8AC3E}">
        <p14:creationId xmlns:p14="http://schemas.microsoft.com/office/powerpoint/2010/main" val="2312407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BD054-29F3-48C6-A0F4-2ECB71B9AA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307CDC-70FF-4E2B-96B4-C570005F1F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0919D4-E560-44D0-8A50-74072601EFA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5A5589-3FC0-45D2-A633-2EDD7AC1E0EE}"/>
              </a:ext>
            </a:extLst>
          </p:cNvPr>
          <p:cNvSpPr>
            <a:spLocks noGrp="1"/>
          </p:cNvSpPr>
          <p:nvPr>
            <p:ph type="dt" sz="half" idx="10"/>
          </p:nvPr>
        </p:nvSpPr>
        <p:spPr/>
        <p:txBody>
          <a:bodyPr/>
          <a:lstStyle/>
          <a:p>
            <a:fld id="{8504D502-A41F-4646-8E7D-E4CB7D6F7CD0}" type="datetimeFigureOut">
              <a:rPr lang="en-GB" smtClean="0"/>
              <a:t>14/12/2023</a:t>
            </a:fld>
            <a:endParaRPr lang="en-GB" dirty="0"/>
          </a:p>
        </p:txBody>
      </p:sp>
      <p:sp>
        <p:nvSpPr>
          <p:cNvPr id="6" name="Footer Placeholder 5">
            <a:extLst>
              <a:ext uri="{FF2B5EF4-FFF2-40B4-BE49-F238E27FC236}">
                <a16:creationId xmlns:a16="http://schemas.microsoft.com/office/drawing/2014/main" id="{E794B9EE-64F8-4F14-9B9C-DA3B3B0BCE1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E4D86B5-9C78-4700-B7BC-84A250C87616}"/>
              </a:ext>
            </a:extLst>
          </p:cNvPr>
          <p:cNvSpPr>
            <a:spLocks noGrp="1"/>
          </p:cNvSpPr>
          <p:nvPr>
            <p:ph type="sldNum" sz="quarter" idx="12"/>
          </p:nvPr>
        </p:nvSpPr>
        <p:spPr/>
        <p:txBody>
          <a:bodyPr/>
          <a:lstStyle/>
          <a:p>
            <a:fld id="{333201F8-1469-46D0-8E38-EB8A885EEBBD}" type="slidenum">
              <a:rPr lang="en-GB" smtClean="0"/>
              <a:t>‹#›</a:t>
            </a:fld>
            <a:endParaRPr lang="en-GB" dirty="0"/>
          </a:p>
        </p:txBody>
      </p:sp>
    </p:spTree>
    <p:extLst>
      <p:ext uri="{BB962C8B-B14F-4D97-AF65-F5344CB8AC3E}">
        <p14:creationId xmlns:p14="http://schemas.microsoft.com/office/powerpoint/2010/main" val="218841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8CCA-E8F3-46EE-9184-B1C87A52C1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0D6A5F-AFA2-43DA-8B1A-8C69A9D6D1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32AE2D-61F7-435A-BB78-3164C285207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1B6B44-89EF-46F9-88A7-695005EFB3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ED23C5-5C83-4CE6-BB07-3CA878F2E6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4F19CC-354A-4B3C-AD14-3938DC2502D5}"/>
              </a:ext>
            </a:extLst>
          </p:cNvPr>
          <p:cNvSpPr>
            <a:spLocks noGrp="1"/>
          </p:cNvSpPr>
          <p:nvPr>
            <p:ph type="dt" sz="half" idx="10"/>
          </p:nvPr>
        </p:nvSpPr>
        <p:spPr/>
        <p:txBody>
          <a:bodyPr/>
          <a:lstStyle/>
          <a:p>
            <a:fld id="{8504D502-A41F-4646-8E7D-E4CB7D6F7CD0}" type="datetimeFigureOut">
              <a:rPr lang="en-GB" smtClean="0"/>
              <a:t>14/12/2023</a:t>
            </a:fld>
            <a:endParaRPr lang="en-GB" dirty="0"/>
          </a:p>
        </p:txBody>
      </p:sp>
      <p:sp>
        <p:nvSpPr>
          <p:cNvPr id="8" name="Footer Placeholder 7">
            <a:extLst>
              <a:ext uri="{FF2B5EF4-FFF2-40B4-BE49-F238E27FC236}">
                <a16:creationId xmlns:a16="http://schemas.microsoft.com/office/drawing/2014/main" id="{B4395824-9B95-4EA0-9EDE-3E92613802F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7113764-9BE2-4618-9AE8-F6776F4FD322}"/>
              </a:ext>
            </a:extLst>
          </p:cNvPr>
          <p:cNvSpPr>
            <a:spLocks noGrp="1"/>
          </p:cNvSpPr>
          <p:nvPr>
            <p:ph type="sldNum" sz="quarter" idx="12"/>
          </p:nvPr>
        </p:nvSpPr>
        <p:spPr/>
        <p:txBody>
          <a:bodyPr/>
          <a:lstStyle/>
          <a:p>
            <a:fld id="{333201F8-1469-46D0-8E38-EB8A885EEBBD}" type="slidenum">
              <a:rPr lang="en-GB" smtClean="0"/>
              <a:t>‹#›</a:t>
            </a:fld>
            <a:endParaRPr lang="en-GB" dirty="0"/>
          </a:p>
        </p:txBody>
      </p:sp>
    </p:spTree>
    <p:extLst>
      <p:ext uri="{BB962C8B-B14F-4D97-AF65-F5344CB8AC3E}">
        <p14:creationId xmlns:p14="http://schemas.microsoft.com/office/powerpoint/2010/main" val="50349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222C5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32BF-05B5-431F-8646-BD15BDFD899C}"/>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A94E016F-12DC-4BB0-AFBA-8945E797412D}"/>
              </a:ext>
            </a:extLst>
          </p:cNvPr>
          <p:cNvSpPr>
            <a:spLocks noGrp="1"/>
          </p:cNvSpPr>
          <p:nvPr>
            <p:ph type="dt" sz="half" idx="10"/>
          </p:nvPr>
        </p:nvSpPr>
        <p:spPr/>
        <p:txBody>
          <a:bodyPr/>
          <a:lstStyle/>
          <a:p>
            <a:fld id="{8504D502-A41F-4646-8E7D-E4CB7D6F7CD0}" type="datetimeFigureOut">
              <a:rPr lang="en-GB" smtClean="0"/>
              <a:t>14/12/2023</a:t>
            </a:fld>
            <a:endParaRPr lang="en-GB" dirty="0"/>
          </a:p>
        </p:txBody>
      </p:sp>
      <p:sp>
        <p:nvSpPr>
          <p:cNvPr id="4" name="Footer Placeholder 3">
            <a:extLst>
              <a:ext uri="{FF2B5EF4-FFF2-40B4-BE49-F238E27FC236}">
                <a16:creationId xmlns:a16="http://schemas.microsoft.com/office/drawing/2014/main" id="{E54D58A2-786F-458E-8EDA-08736FCC8D4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ECA4728-C3A2-418A-91F8-2E664C356AA7}"/>
              </a:ext>
            </a:extLst>
          </p:cNvPr>
          <p:cNvSpPr>
            <a:spLocks noGrp="1"/>
          </p:cNvSpPr>
          <p:nvPr>
            <p:ph type="sldNum" sz="quarter" idx="12"/>
          </p:nvPr>
        </p:nvSpPr>
        <p:spPr/>
        <p:txBody>
          <a:bodyPr/>
          <a:lstStyle/>
          <a:p>
            <a:fld id="{333201F8-1469-46D0-8E38-EB8A885EEBBD}" type="slidenum">
              <a:rPr lang="en-GB" smtClean="0"/>
              <a:t>‹#›</a:t>
            </a:fld>
            <a:endParaRPr lang="en-GB" dirty="0"/>
          </a:p>
        </p:txBody>
      </p:sp>
      <p:pic>
        <p:nvPicPr>
          <p:cNvPr id="9" name="Picture 8">
            <a:extLst>
              <a:ext uri="{FF2B5EF4-FFF2-40B4-BE49-F238E27FC236}">
                <a16:creationId xmlns:a16="http://schemas.microsoft.com/office/drawing/2014/main" id="{BAE061B3-CA7D-4DEF-80A4-4B6073BDB05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761846" y="5355005"/>
            <a:ext cx="1183907" cy="1183907"/>
          </a:xfrm>
          <a:prstGeom prst="rect">
            <a:avLst/>
          </a:prstGeom>
        </p:spPr>
      </p:pic>
    </p:spTree>
    <p:extLst>
      <p:ext uri="{BB962C8B-B14F-4D97-AF65-F5344CB8AC3E}">
        <p14:creationId xmlns:p14="http://schemas.microsoft.com/office/powerpoint/2010/main" val="201132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B4E62-D6B4-4987-B1CD-F54F2D5BEEE2}"/>
              </a:ext>
            </a:extLst>
          </p:cNvPr>
          <p:cNvSpPr>
            <a:spLocks noGrp="1"/>
          </p:cNvSpPr>
          <p:nvPr>
            <p:ph type="dt" sz="half" idx="10"/>
          </p:nvPr>
        </p:nvSpPr>
        <p:spPr/>
        <p:txBody>
          <a:bodyPr/>
          <a:lstStyle/>
          <a:p>
            <a:fld id="{8504D502-A41F-4646-8E7D-E4CB7D6F7CD0}" type="datetimeFigureOut">
              <a:rPr lang="en-GB" smtClean="0"/>
              <a:t>14/12/2023</a:t>
            </a:fld>
            <a:endParaRPr lang="en-GB" dirty="0"/>
          </a:p>
        </p:txBody>
      </p:sp>
      <p:sp>
        <p:nvSpPr>
          <p:cNvPr id="3" name="Footer Placeholder 2">
            <a:extLst>
              <a:ext uri="{FF2B5EF4-FFF2-40B4-BE49-F238E27FC236}">
                <a16:creationId xmlns:a16="http://schemas.microsoft.com/office/drawing/2014/main" id="{71837DC6-15D7-40E2-AC0B-0C5D1107E35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911C22B-48DA-403D-A5C1-E839BDCC807E}"/>
              </a:ext>
            </a:extLst>
          </p:cNvPr>
          <p:cNvSpPr>
            <a:spLocks noGrp="1"/>
          </p:cNvSpPr>
          <p:nvPr>
            <p:ph type="sldNum" sz="quarter" idx="12"/>
          </p:nvPr>
        </p:nvSpPr>
        <p:spPr/>
        <p:txBody>
          <a:bodyPr/>
          <a:lstStyle/>
          <a:p>
            <a:fld id="{333201F8-1469-46D0-8E38-EB8A885EEBBD}" type="slidenum">
              <a:rPr lang="en-GB" smtClean="0"/>
              <a:t>‹#›</a:t>
            </a:fld>
            <a:endParaRPr lang="en-GB" dirty="0"/>
          </a:p>
        </p:txBody>
      </p:sp>
    </p:spTree>
    <p:extLst>
      <p:ext uri="{BB962C8B-B14F-4D97-AF65-F5344CB8AC3E}">
        <p14:creationId xmlns:p14="http://schemas.microsoft.com/office/powerpoint/2010/main" val="125439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1963-2522-43E0-97D0-82C052D40F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D35E90-35BA-48F0-960E-B21A30D906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477EDC-3240-49D1-AAB9-090583182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47829E-B9BB-48F3-BCB3-8D138DE7491F}"/>
              </a:ext>
            </a:extLst>
          </p:cNvPr>
          <p:cNvSpPr>
            <a:spLocks noGrp="1"/>
          </p:cNvSpPr>
          <p:nvPr>
            <p:ph type="dt" sz="half" idx="10"/>
          </p:nvPr>
        </p:nvSpPr>
        <p:spPr/>
        <p:txBody>
          <a:bodyPr/>
          <a:lstStyle/>
          <a:p>
            <a:fld id="{8504D502-A41F-4646-8E7D-E4CB7D6F7CD0}" type="datetimeFigureOut">
              <a:rPr lang="en-GB" smtClean="0"/>
              <a:t>14/12/2023</a:t>
            </a:fld>
            <a:endParaRPr lang="en-GB" dirty="0"/>
          </a:p>
        </p:txBody>
      </p:sp>
      <p:sp>
        <p:nvSpPr>
          <p:cNvPr id="6" name="Footer Placeholder 5">
            <a:extLst>
              <a:ext uri="{FF2B5EF4-FFF2-40B4-BE49-F238E27FC236}">
                <a16:creationId xmlns:a16="http://schemas.microsoft.com/office/drawing/2014/main" id="{C29539A9-26EB-4F27-9345-53D994DDA93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1E6D1CC-F6B7-45C7-A175-9700B72D665A}"/>
              </a:ext>
            </a:extLst>
          </p:cNvPr>
          <p:cNvSpPr>
            <a:spLocks noGrp="1"/>
          </p:cNvSpPr>
          <p:nvPr>
            <p:ph type="sldNum" sz="quarter" idx="12"/>
          </p:nvPr>
        </p:nvSpPr>
        <p:spPr/>
        <p:txBody>
          <a:bodyPr/>
          <a:lstStyle/>
          <a:p>
            <a:fld id="{333201F8-1469-46D0-8E38-EB8A885EEBBD}" type="slidenum">
              <a:rPr lang="en-GB" smtClean="0"/>
              <a:t>‹#›</a:t>
            </a:fld>
            <a:endParaRPr lang="en-GB" dirty="0"/>
          </a:p>
        </p:txBody>
      </p:sp>
    </p:spTree>
    <p:extLst>
      <p:ext uri="{BB962C8B-B14F-4D97-AF65-F5344CB8AC3E}">
        <p14:creationId xmlns:p14="http://schemas.microsoft.com/office/powerpoint/2010/main" val="2151524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BE44C-2823-4DF4-89BD-77BF31B07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C1A6F12-DBCE-49A5-A45E-F18FDA76F9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F09425E-2E97-4406-A157-F9987D853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FA0063-C1F5-40FE-AB4D-CFAA223CA5D6}"/>
              </a:ext>
            </a:extLst>
          </p:cNvPr>
          <p:cNvSpPr>
            <a:spLocks noGrp="1"/>
          </p:cNvSpPr>
          <p:nvPr>
            <p:ph type="dt" sz="half" idx="10"/>
          </p:nvPr>
        </p:nvSpPr>
        <p:spPr/>
        <p:txBody>
          <a:bodyPr/>
          <a:lstStyle/>
          <a:p>
            <a:fld id="{8504D502-A41F-4646-8E7D-E4CB7D6F7CD0}" type="datetimeFigureOut">
              <a:rPr lang="en-GB" smtClean="0"/>
              <a:t>14/12/2023</a:t>
            </a:fld>
            <a:endParaRPr lang="en-GB" dirty="0"/>
          </a:p>
        </p:txBody>
      </p:sp>
      <p:sp>
        <p:nvSpPr>
          <p:cNvPr id="6" name="Footer Placeholder 5">
            <a:extLst>
              <a:ext uri="{FF2B5EF4-FFF2-40B4-BE49-F238E27FC236}">
                <a16:creationId xmlns:a16="http://schemas.microsoft.com/office/drawing/2014/main" id="{F226A94F-A0C5-4104-9B9F-57D4BDF8F72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22A46E5-1F5B-4965-9F8A-B40FEE9BE229}"/>
              </a:ext>
            </a:extLst>
          </p:cNvPr>
          <p:cNvSpPr>
            <a:spLocks noGrp="1"/>
          </p:cNvSpPr>
          <p:nvPr>
            <p:ph type="sldNum" sz="quarter" idx="12"/>
          </p:nvPr>
        </p:nvSpPr>
        <p:spPr/>
        <p:txBody>
          <a:bodyPr/>
          <a:lstStyle/>
          <a:p>
            <a:fld id="{333201F8-1469-46D0-8E38-EB8A885EEBBD}" type="slidenum">
              <a:rPr lang="en-GB" smtClean="0"/>
              <a:t>‹#›</a:t>
            </a:fld>
            <a:endParaRPr lang="en-GB" dirty="0"/>
          </a:p>
        </p:txBody>
      </p:sp>
    </p:spTree>
    <p:extLst>
      <p:ext uri="{BB962C8B-B14F-4D97-AF65-F5344CB8AC3E}">
        <p14:creationId xmlns:p14="http://schemas.microsoft.com/office/powerpoint/2010/main" val="26185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F98C4B-ACA8-46E1-97F7-838A78CB9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09767B7-2A8C-4E9C-A348-5CC05BED73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3208DDC-B425-40FB-8EDC-6E71E1FAE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4D502-A41F-4646-8E7D-E4CB7D6F7CD0}" type="datetimeFigureOut">
              <a:rPr lang="en-GB" smtClean="0"/>
              <a:t>14/12/2023</a:t>
            </a:fld>
            <a:endParaRPr lang="en-GB" dirty="0"/>
          </a:p>
        </p:txBody>
      </p:sp>
      <p:sp>
        <p:nvSpPr>
          <p:cNvPr id="5" name="Footer Placeholder 4">
            <a:extLst>
              <a:ext uri="{FF2B5EF4-FFF2-40B4-BE49-F238E27FC236}">
                <a16:creationId xmlns:a16="http://schemas.microsoft.com/office/drawing/2014/main" id="{0925A106-8F72-4B1A-8F08-44473E86DA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CAB6906-AC98-47C0-88D5-B08E852646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201F8-1469-46D0-8E38-EB8A885EEBBD}" type="slidenum">
              <a:rPr lang="en-GB" smtClean="0"/>
              <a:t>‹#›</a:t>
            </a:fld>
            <a:endParaRPr lang="en-GB" dirty="0"/>
          </a:p>
        </p:txBody>
      </p:sp>
    </p:spTree>
    <p:extLst>
      <p:ext uri="{BB962C8B-B14F-4D97-AF65-F5344CB8AC3E}">
        <p14:creationId xmlns:p14="http://schemas.microsoft.com/office/powerpoint/2010/main" val="23525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3707-DF59-D449-AC3D-214D02BC4225}"/>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D92A70D0-BF00-6A4B-8880-44CBB52A17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7" y="-641"/>
            <a:ext cx="12191144" cy="6857518"/>
          </a:xfrm>
          <a:prstGeom prst="rect">
            <a:avLst/>
          </a:prstGeom>
        </p:spPr>
      </p:pic>
      <p:sp>
        <p:nvSpPr>
          <p:cNvPr id="4" name="TextBox 3">
            <a:extLst>
              <a:ext uri="{FF2B5EF4-FFF2-40B4-BE49-F238E27FC236}">
                <a16:creationId xmlns:a16="http://schemas.microsoft.com/office/drawing/2014/main" id="{D86FE987-C274-431F-8DD9-A7521D8C8BC4}"/>
              </a:ext>
            </a:extLst>
          </p:cNvPr>
          <p:cNvSpPr txBox="1"/>
          <p:nvPr/>
        </p:nvSpPr>
        <p:spPr>
          <a:xfrm>
            <a:off x="482223" y="4814195"/>
            <a:ext cx="8846834" cy="1025537"/>
          </a:xfrm>
          <a:prstGeom prst="rect">
            <a:avLst/>
          </a:prstGeom>
          <a:noFill/>
        </p:spPr>
        <p:txBody>
          <a:bodyPr wrap="square" rtlCol="0">
            <a:spAutoFit/>
          </a:bodyPr>
          <a:lstStyle/>
          <a:p>
            <a:r>
              <a:rPr lang="en-GB" sz="3032" dirty="0">
                <a:solidFill>
                  <a:schemeClr val="bg1"/>
                </a:solidFill>
                <a:latin typeface="Aileron Black" panose="00000A00000000000000" pitchFamily="50" charset="0"/>
              </a:rPr>
              <a:t>Greater Nottingham and Ashfield – Housing Needs Update – JPAB December 2023</a:t>
            </a:r>
          </a:p>
        </p:txBody>
      </p:sp>
    </p:spTree>
    <p:extLst>
      <p:ext uri="{BB962C8B-B14F-4D97-AF65-F5344CB8AC3E}">
        <p14:creationId xmlns:p14="http://schemas.microsoft.com/office/powerpoint/2010/main" val="254060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FF6E-73EB-4DB4-92CC-FC8E060F058B}"/>
              </a:ext>
            </a:extLst>
          </p:cNvPr>
          <p:cNvSpPr>
            <a:spLocks noGrp="1"/>
          </p:cNvSpPr>
          <p:nvPr>
            <p:ph type="title"/>
          </p:nvPr>
        </p:nvSpPr>
        <p:spPr/>
        <p:txBody>
          <a:bodyPr>
            <a:normAutofit fontScale="90000"/>
          </a:bodyPr>
          <a:lstStyle/>
          <a:p>
            <a:r>
              <a:rPr lang="en-GB" dirty="0"/>
              <a:t>Median House Price Change</a:t>
            </a:r>
          </a:p>
        </p:txBody>
      </p:sp>
      <p:sp>
        <p:nvSpPr>
          <p:cNvPr id="4" name="Content Placeholder 2">
            <a:extLst>
              <a:ext uri="{FF2B5EF4-FFF2-40B4-BE49-F238E27FC236}">
                <a16:creationId xmlns:a16="http://schemas.microsoft.com/office/drawing/2014/main" id="{DE37A8D7-A4F2-49C8-DC19-EDB5F7862139}"/>
              </a:ext>
            </a:extLst>
          </p:cNvPr>
          <p:cNvSpPr>
            <a:spLocks noGrp="1"/>
          </p:cNvSpPr>
          <p:nvPr>
            <p:ph idx="1"/>
          </p:nvPr>
        </p:nvSpPr>
        <p:spPr>
          <a:xfrm>
            <a:off x="729342" y="5822598"/>
            <a:ext cx="10515599" cy="752373"/>
          </a:xfrm>
        </p:spPr>
        <p:txBody>
          <a:bodyPr>
            <a:normAutofit/>
          </a:bodyPr>
          <a:lstStyle/>
          <a:p>
            <a:pPr>
              <a:lnSpc>
                <a:spcPct val="150000"/>
              </a:lnSpc>
            </a:pPr>
            <a:r>
              <a:rPr lang="en-GB" sz="2000" dirty="0"/>
              <a:t>House price growth has been below both the regional and national equivalents.</a:t>
            </a:r>
            <a:endParaRPr lang="en-GB" dirty="0"/>
          </a:p>
        </p:txBody>
      </p:sp>
      <p:graphicFrame>
        <p:nvGraphicFramePr>
          <p:cNvPr id="6" name="Chart 5">
            <a:extLst>
              <a:ext uri="{FF2B5EF4-FFF2-40B4-BE49-F238E27FC236}">
                <a16:creationId xmlns:a16="http://schemas.microsoft.com/office/drawing/2014/main" id="{AF2C52EF-368C-4109-0318-61D96B4922A0}"/>
              </a:ext>
            </a:extLst>
          </p:cNvPr>
          <p:cNvGraphicFramePr/>
          <p:nvPr>
            <p:extLst>
              <p:ext uri="{D42A27DB-BD31-4B8C-83A1-F6EECF244321}">
                <p14:modId xmlns:p14="http://schemas.microsoft.com/office/powerpoint/2010/main" val="683463999"/>
              </p:ext>
            </p:extLst>
          </p:nvPr>
        </p:nvGraphicFramePr>
        <p:xfrm>
          <a:off x="838199" y="1179988"/>
          <a:ext cx="10624458" cy="4642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2430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FF6E-73EB-4DB4-92CC-FC8E060F058B}"/>
              </a:ext>
            </a:extLst>
          </p:cNvPr>
          <p:cNvSpPr>
            <a:spLocks noGrp="1"/>
          </p:cNvSpPr>
          <p:nvPr>
            <p:ph type="title"/>
          </p:nvPr>
        </p:nvSpPr>
        <p:spPr/>
        <p:txBody>
          <a:bodyPr>
            <a:normAutofit fontScale="90000"/>
          </a:bodyPr>
          <a:lstStyle/>
          <a:p>
            <a:r>
              <a:rPr lang="en-GB" dirty="0"/>
              <a:t>Affordability – Median Workplace Based</a:t>
            </a:r>
          </a:p>
        </p:txBody>
      </p:sp>
      <p:sp>
        <p:nvSpPr>
          <p:cNvPr id="3" name="Content Placeholder 2">
            <a:extLst>
              <a:ext uri="{FF2B5EF4-FFF2-40B4-BE49-F238E27FC236}">
                <a16:creationId xmlns:a16="http://schemas.microsoft.com/office/drawing/2014/main" id="{720B9B19-FEB8-97D2-C7B0-C795F3592278}"/>
              </a:ext>
            </a:extLst>
          </p:cNvPr>
          <p:cNvSpPr>
            <a:spLocks noGrp="1"/>
          </p:cNvSpPr>
          <p:nvPr>
            <p:ph idx="1"/>
          </p:nvPr>
        </p:nvSpPr>
        <p:spPr>
          <a:xfrm>
            <a:off x="838200" y="1322705"/>
            <a:ext cx="4216400" cy="4807211"/>
          </a:xfrm>
        </p:spPr>
        <p:txBody>
          <a:bodyPr>
            <a:normAutofit/>
          </a:bodyPr>
          <a:lstStyle/>
          <a:p>
            <a:pPr>
              <a:lnSpc>
                <a:spcPct val="150000"/>
              </a:lnSpc>
            </a:pPr>
            <a:r>
              <a:rPr lang="en-GB" sz="2000" dirty="0"/>
              <a:t>Except for Rushcliffe the area is more affordable than the national average.</a:t>
            </a:r>
          </a:p>
          <a:p>
            <a:pPr>
              <a:lnSpc>
                <a:spcPct val="150000"/>
              </a:lnSpc>
            </a:pPr>
            <a:r>
              <a:rPr lang="en-GB" sz="2000" dirty="0"/>
              <a:t>However, even in Ashfield, house prices are almost 6 times incomes</a:t>
            </a:r>
          </a:p>
          <a:p>
            <a:pPr>
              <a:lnSpc>
                <a:spcPct val="150000"/>
              </a:lnSpc>
            </a:pPr>
            <a:r>
              <a:rPr lang="en-GB" sz="2000" dirty="0"/>
              <a:t>This directly impacts housing need</a:t>
            </a:r>
          </a:p>
          <a:p>
            <a:pPr>
              <a:lnSpc>
                <a:spcPct val="150000"/>
              </a:lnSpc>
            </a:pPr>
            <a:endParaRPr lang="en-GB" dirty="0"/>
          </a:p>
        </p:txBody>
      </p:sp>
      <p:graphicFrame>
        <p:nvGraphicFramePr>
          <p:cNvPr id="5" name="Chart 4">
            <a:extLst>
              <a:ext uri="{FF2B5EF4-FFF2-40B4-BE49-F238E27FC236}">
                <a16:creationId xmlns:a16="http://schemas.microsoft.com/office/drawing/2014/main" id="{12553505-E022-7A5C-914C-433E6B48592C}"/>
              </a:ext>
            </a:extLst>
          </p:cNvPr>
          <p:cNvGraphicFramePr/>
          <p:nvPr>
            <p:extLst>
              <p:ext uri="{D42A27DB-BD31-4B8C-83A1-F6EECF244321}">
                <p14:modId xmlns:p14="http://schemas.microsoft.com/office/powerpoint/2010/main" val="2418147615"/>
              </p:ext>
            </p:extLst>
          </p:nvPr>
        </p:nvGraphicFramePr>
        <p:xfrm>
          <a:off x="5886450" y="1114878"/>
          <a:ext cx="5467350" cy="49049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5327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FF6E-73EB-4DB4-92CC-FC8E060F058B}"/>
              </a:ext>
            </a:extLst>
          </p:cNvPr>
          <p:cNvSpPr>
            <a:spLocks noGrp="1"/>
          </p:cNvSpPr>
          <p:nvPr>
            <p:ph type="title"/>
          </p:nvPr>
        </p:nvSpPr>
        <p:spPr/>
        <p:txBody>
          <a:bodyPr>
            <a:normAutofit fontScale="90000"/>
          </a:bodyPr>
          <a:lstStyle/>
          <a:p>
            <a:r>
              <a:rPr lang="en-GB" dirty="0"/>
              <a:t>Rent</a:t>
            </a:r>
          </a:p>
        </p:txBody>
      </p:sp>
      <p:sp>
        <p:nvSpPr>
          <p:cNvPr id="3" name="Content Placeholder 2">
            <a:extLst>
              <a:ext uri="{FF2B5EF4-FFF2-40B4-BE49-F238E27FC236}">
                <a16:creationId xmlns:a16="http://schemas.microsoft.com/office/drawing/2014/main" id="{F6781A6E-C906-EA7B-085B-42C117983139}"/>
              </a:ext>
            </a:extLst>
          </p:cNvPr>
          <p:cNvSpPr>
            <a:spLocks noGrp="1"/>
          </p:cNvSpPr>
          <p:nvPr>
            <p:ph idx="1"/>
          </p:nvPr>
        </p:nvSpPr>
        <p:spPr>
          <a:xfrm>
            <a:off x="838200" y="1322705"/>
            <a:ext cx="4953000" cy="4807211"/>
          </a:xfrm>
        </p:spPr>
        <p:txBody>
          <a:bodyPr>
            <a:normAutofit/>
          </a:bodyPr>
          <a:lstStyle/>
          <a:p>
            <a:pPr>
              <a:lnSpc>
                <a:spcPct val="150000"/>
              </a:lnSpc>
            </a:pPr>
            <a:r>
              <a:rPr lang="en-GB" sz="2000" dirty="0"/>
              <a:t>PRS stock has grown considerably and now equate to 15% of the stock in Rushcliffe to 29% in Nottingham</a:t>
            </a:r>
          </a:p>
          <a:p>
            <a:pPr>
              <a:lnSpc>
                <a:spcPct val="150000"/>
              </a:lnSpc>
            </a:pPr>
            <a:r>
              <a:rPr lang="en-GB" sz="2000" dirty="0"/>
              <a:t>Rents in Nottingham have grown by around 40% since 2013/14 and it is now, in theory, cheaper to buy.</a:t>
            </a:r>
          </a:p>
          <a:p>
            <a:pPr>
              <a:lnSpc>
                <a:spcPct val="150000"/>
              </a:lnSpc>
            </a:pPr>
            <a:r>
              <a:rPr lang="en-GB" sz="2000" dirty="0"/>
              <a:t>Median Rents range from £600 </a:t>
            </a:r>
            <a:r>
              <a:rPr lang="en-GB" sz="2000" dirty="0" err="1"/>
              <a:t>pcm</a:t>
            </a:r>
            <a:r>
              <a:rPr lang="en-GB" sz="2000" dirty="0"/>
              <a:t> in Ashfield to £775 in Rushcliffe</a:t>
            </a:r>
          </a:p>
          <a:p>
            <a:pPr>
              <a:lnSpc>
                <a:spcPct val="150000"/>
              </a:lnSpc>
            </a:pPr>
            <a:endParaRPr lang="en-GB" dirty="0"/>
          </a:p>
        </p:txBody>
      </p:sp>
      <p:graphicFrame>
        <p:nvGraphicFramePr>
          <p:cNvPr id="5" name="Table 4">
            <a:extLst>
              <a:ext uri="{FF2B5EF4-FFF2-40B4-BE49-F238E27FC236}">
                <a16:creationId xmlns:a16="http://schemas.microsoft.com/office/drawing/2014/main" id="{BA317CE8-1A8A-F039-4A50-942FA5E305AC}"/>
              </a:ext>
            </a:extLst>
          </p:cNvPr>
          <p:cNvGraphicFramePr>
            <a:graphicFrameLocks noGrp="1"/>
          </p:cNvGraphicFramePr>
          <p:nvPr>
            <p:extLst>
              <p:ext uri="{D42A27DB-BD31-4B8C-83A1-F6EECF244321}">
                <p14:modId xmlns:p14="http://schemas.microsoft.com/office/powerpoint/2010/main" val="1558313303"/>
              </p:ext>
            </p:extLst>
          </p:nvPr>
        </p:nvGraphicFramePr>
        <p:xfrm>
          <a:off x="5954486" y="1110343"/>
          <a:ext cx="5399314" cy="4178693"/>
        </p:xfrm>
        <a:graphic>
          <a:graphicData uri="http://schemas.openxmlformats.org/drawingml/2006/table">
            <a:tbl>
              <a:tblPr firstRow="1" firstCol="1" bandRow="1">
                <a:tableStyleId>{5C22544A-7EE6-4342-B048-85BDC9FD1C3A}</a:tableStyleId>
              </a:tblPr>
              <a:tblGrid>
                <a:gridCol w="2788206">
                  <a:extLst>
                    <a:ext uri="{9D8B030D-6E8A-4147-A177-3AD203B41FA5}">
                      <a16:colId xmlns:a16="http://schemas.microsoft.com/office/drawing/2014/main" val="572611426"/>
                    </a:ext>
                  </a:extLst>
                </a:gridCol>
                <a:gridCol w="2611108">
                  <a:extLst>
                    <a:ext uri="{9D8B030D-6E8A-4147-A177-3AD203B41FA5}">
                      <a16:colId xmlns:a16="http://schemas.microsoft.com/office/drawing/2014/main" val="270996535"/>
                    </a:ext>
                  </a:extLst>
                </a:gridCol>
              </a:tblGrid>
              <a:tr h="425007">
                <a:tc>
                  <a:txBody>
                    <a:bodyPr/>
                    <a:lstStyle/>
                    <a:p>
                      <a:pPr indent="-450215" algn="just">
                        <a:lnSpc>
                          <a:spcPct val="150000"/>
                        </a:lnSpc>
                        <a:spcAft>
                          <a:spcPts val="1800"/>
                        </a:spcAft>
                      </a:pPr>
                      <a:r>
                        <a:rPr lang="en-GB" sz="1800" dirty="0">
                          <a:effectLst/>
                        </a:rPr>
                        <a:t>Area</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indent="-450215" algn="ctr">
                        <a:lnSpc>
                          <a:spcPct val="150000"/>
                        </a:lnSpc>
                        <a:spcAft>
                          <a:spcPts val="1800"/>
                        </a:spcAft>
                      </a:pPr>
                      <a:r>
                        <a:rPr lang="en-GB" sz="1800" dirty="0">
                          <a:effectLst/>
                        </a:rPr>
                        <a:t>Median Average Rent (PCM)</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3578156662"/>
                  </a:ext>
                </a:extLst>
              </a:tr>
              <a:tr h="425007">
                <a:tc>
                  <a:txBody>
                    <a:bodyPr/>
                    <a:lstStyle/>
                    <a:p>
                      <a:pPr indent="-450215" algn="just">
                        <a:lnSpc>
                          <a:spcPct val="150000"/>
                        </a:lnSpc>
                        <a:spcAft>
                          <a:spcPts val="1800"/>
                        </a:spcAft>
                      </a:pPr>
                      <a:r>
                        <a:rPr lang="en-GB" sz="1800" dirty="0">
                          <a:effectLst/>
                        </a:rPr>
                        <a:t>Ashfield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indent="-450215" algn="ctr">
                        <a:lnSpc>
                          <a:spcPct val="150000"/>
                        </a:lnSpc>
                        <a:spcAft>
                          <a:spcPts val="1800"/>
                        </a:spcAft>
                      </a:pPr>
                      <a:r>
                        <a:rPr lang="en-GB" sz="2000" dirty="0">
                          <a:effectLst/>
                        </a:rPr>
                        <a:t>£600</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9662926"/>
                  </a:ext>
                </a:extLst>
              </a:tr>
              <a:tr h="425007">
                <a:tc>
                  <a:txBody>
                    <a:bodyPr/>
                    <a:lstStyle/>
                    <a:p>
                      <a:pPr indent="-450215" algn="just">
                        <a:lnSpc>
                          <a:spcPct val="150000"/>
                        </a:lnSpc>
                        <a:spcAft>
                          <a:spcPts val="1800"/>
                        </a:spcAft>
                      </a:pPr>
                      <a:r>
                        <a:rPr lang="en-GB" sz="1800">
                          <a:effectLst/>
                        </a:rPr>
                        <a:t>Broxtowe</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indent="-450215" algn="ctr">
                        <a:lnSpc>
                          <a:spcPct val="150000"/>
                        </a:lnSpc>
                        <a:spcAft>
                          <a:spcPts val="1800"/>
                        </a:spcAft>
                      </a:pPr>
                      <a:r>
                        <a:rPr lang="en-GB" sz="2000" dirty="0">
                          <a:effectLst/>
                        </a:rPr>
                        <a:t>£725</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04763014"/>
                  </a:ext>
                </a:extLst>
              </a:tr>
              <a:tr h="425007">
                <a:tc>
                  <a:txBody>
                    <a:bodyPr/>
                    <a:lstStyle/>
                    <a:p>
                      <a:pPr indent="-450215" algn="just">
                        <a:lnSpc>
                          <a:spcPct val="150000"/>
                        </a:lnSpc>
                        <a:spcAft>
                          <a:spcPts val="1800"/>
                        </a:spcAft>
                      </a:pPr>
                      <a:r>
                        <a:rPr lang="en-GB" sz="1800" dirty="0">
                          <a:effectLst/>
                        </a:rPr>
                        <a:t>Erewash</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indent="-450215" algn="ctr">
                        <a:lnSpc>
                          <a:spcPct val="150000"/>
                        </a:lnSpc>
                        <a:spcAft>
                          <a:spcPts val="1800"/>
                        </a:spcAft>
                      </a:pPr>
                      <a:r>
                        <a:rPr lang="en-GB" sz="2000">
                          <a:effectLst/>
                        </a:rPr>
                        <a:t>£665</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13378817"/>
                  </a:ext>
                </a:extLst>
              </a:tr>
              <a:tr h="425007">
                <a:tc>
                  <a:txBody>
                    <a:bodyPr/>
                    <a:lstStyle/>
                    <a:p>
                      <a:pPr indent="-450215" algn="just">
                        <a:lnSpc>
                          <a:spcPct val="150000"/>
                        </a:lnSpc>
                        <a:spcAft>
                          <a:spcPts val="1800"/>
                        </a:spcAft>
                      </a:pPr>
                      <a:r>
                        <a:rPr lang="en-GB" sz="1800">
                          <a:effectLst/>
                        </a:rPr>
                        <a:t>Gedling</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indent="-450215" algn="ctr">
                        <a:lnSpc>
                          <a:spcPct val="150000"/>
                        </a:lnSpc>
                        <a:spcAft>
                          <a:spcPts val="1800"/>
                        </a:spcAft>
                      </a:pPr>
                      <a:r>
                        <a:rPr lang="en-GB" sz="2000" dirty="0">
                          <a:effectLst/>
                        </a:rPr>
                        <a:t>£695</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82169838"/>
                  </a:ext>
                </a:extLst>
              </a:tr>
              <a:tr h="425007">
                <a:tc>
                  <a:txBody>
                    <a:bodyPr/>
                    <a:lstStyle/>
                    <a:p>
                      <a:pPr indent="-450215" algn="just">
                        <a:lnSpc>
                          <a:spcPct val="150000"/>
                        </a:lnSpc>
                        <a:spcAft>
                          <a:spcPts val="1800"/>
                        </a:spcAft>
                      </a:pPr>
                      <a:r>
                        <a:rPr lang="en-GB" sz="1800" dirty="0">
                          <a:effectLst/>
                        </a:rPr>
                        <a:t>Nottingham</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indent="-450215" algn="ctr">
                        <a:lnSpc>
                          <a:spcPct val="150000"/>
                        </a:lnSpc>
                        <a:spcAft>
                          <a:spcPts val="1800"/>
                        </a:spcAft>
                      </a:pPr>
                      <a:r>
                        <a:rPr lang="en-GB" sz="2000" dirty="0">
                          <a:effectLst/>
                        </a:rPr>
                        <a:t>£725</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60807064"/>
                  </a:ext>
                </a:extLst>
              </a:tr>
              <a:tr h="425007">
                <a:tc>
                  <a:txBody>
                    <a:bodyPr/>
                    <a:lstStyle/>
                    <a:p>
                      <a:pPr indent="-450215" algn="just">
                        <a:lnSpc>
                          <a:spcPct val="150000"/>
                        </a:lnSpc>
                        <a:spcAft>
                          <a:spcPts val="1800"/>
                        </a:spcAft>
                      </a:pPr>
                      <a:r>
                        <a:rPr lang="en-GB" sz="1800" dirty="0">
                          <a:effectLst/>
                        </a:rPr>
                        <a:t>Rushcliffe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indent="-450215" algn="ctr">
                        <a:lnSpc>
                          <a:spcPct val="150000"/>
                        </a:lnSpc>
                        <a:spcAft>
                          <a:spcPts val="1800"/>
                        </a:spcAft>
                      </a:pPr>
                      <a:r>
                        <a:rPr lang="en-GB" sz="2000" dirty="0">
                          <a:effectLst/>
                        </a:rPr>
                        <a:t>£775</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35376299"/>
                  </a:ext>
                </a:extLst>
              </a:tr>
              <a:tr h="425007">
                <a:tc>
                  <a:txBody>
                    <a:bodyPr/>
                    <a:lstStyle/>
                    <a:p>
                      <a:pPr indent="-450215" algn="just">
                        <a:lnSpc>
                          <a:spcPct val="150000"/>
                        </a:lnSpc>
                        <a:spcAft>
                          <a:spcPts val="1800"/>
                        </a:spcAft>
                      </a:pPr>
                      <a:r>
                        <a:rPr lang="en-GB" sz="1800" dirty="0">
                          <a:effectLst/>
                        </a:rPr>
                        <a:t>East Midlands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indent="-450215" algn="ctr">
                        <a:lnSpc>
                          <a:spcPct val="150000"/>
                        </a:lnSpc>
                        <a:spcAft>
                          <a:spcPts val="1800"/>
                        </a:spcAft>
                      </a:pPr>
                      <a:r>
                        <a:rPr lang="en-GB" sz="2000" dirty="0">
                          <a:effectLst/>
                        </a:rPr>
                        <a:t>£675</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9303326"/>
                  </a:ext>
                </a:extLst>
              </a:tr>
              <a:tr h="425007">
                <a:tc>
                  <a:txBody>
                    <a:bodyPr/>
                    <a:lstStyle/>
                    <a:p>
                      <a:pPr indent="-450215" algn="just">
                        <a:lnSpc>
                          <a:spcPct val="150000"/>
                        </a:lnSpc>
                        <a:spcAft>
                          <a:spcPts val="1800"/>
                        </a:spcAft>
                      </a:pPr>
                      <a:r>
                        <a:rPr lang="en-GB" sz="1800" dirty="0">
                          <a:effectLst/>
                        </a:rPr>
                        <a:t>England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indent="-450215" algn="ctr">
                        <a:lnSpc>
                          <a:spcPct val="150000"/>
                        </a:lnSpc>
                        <a:spcAft>
                          <a:spcPts val="1800"/>
                        </a:spcAft>
                      </a:pPr>
                      <a:r>
                        <a:rPr lang="en-GB" sz="2000" dirty="0">
                          <a:effectLst/>
                        </a:rPr>
                        <a:t>£825</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580624"/>
                  </a:ext>
                </a:extLst>
              </a:tr>
            </a:tbl>
          </a:graphicData>
        </a:graphic>
      </p:graphicFrame>
    </p:spTree>
    <p:extLst>
      <p:ext uri="{BB962C8B-B14F-4D97-AF65-F5344CB8AC3E}">
        <p14:creationId xmlns:p14="http://schemas.microsoft.com/office/powerpoint/2010/main" val="3978848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724F-5BD1-43A7-8287-75D9A32AA01D}"/>
              </a:ext>
            </a:extLst>
          </p:cNvPr>
          <p:cNvSpPr>
            <a:spLocks noGrp="1"/>
          </p:cNvSpPr>
          <p:nvPr>
            <p:ph type="title"/>
          </p:nvPr>
        </p:nvSpPr>
        <p:spPr/>
        <p:txBody>
          <a:bodyPr/>
          <a:lstStyle/>
          <a:p>
            <a:r>
              <a:rPr lang="en-GB" dirty="0"/>
              <a:t>Housing Need and Demographics</a:t>
            </a:r>
          </a:p>
        </p:txBody>
      </p:sp>
    </p:spTree>
    <p:extLst>
      <p:ext uri="{BB962C8B-B14F-4D97-AF65-F5344CB8AC3E}">
        <p14:creationId xmlns:p14="http://schemas.microsoft.com/office/powerpoint/2010/main" val="3329471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0A767-4A9F-BC49-9E8B-26406F713797}"/>
              </a:ext>
            </a:extLst>
          </p:cNvPr>
          <p:cNvSpPr>
            <a:spLocks noGrp="1"/>
          </p:cNvSpPr>
          <p:nvPr>
            <p:ph type="title"/>
          </p:nvPr>
        </p:nvSpPr>
        <p:spPr/>
        <p:txBody>
          <a:bodyPr>
            <a:normAutofit fontScale="90000"/>
          </a:bodyPr>
          <a:lstStyle/>
          <a:p>
            <a:r>
              <a:rPr lang="en-US" dirty="0"/>
              <a:t>Housing Need</a:t>
            </a:r>
          </a:p>
        </p:txBody>
      </p:sp>
      <p:sp>
        <p:nvSpPr>
          <p:cNvPr id="3" name="Content Placeholder 2">
            <a:extLst>
              <a:ext uri="{FF2B5EF4-FFF2-40B4-BE49-F238E27FC236}">
                <a16:creationId xmlns:a16="http://schemas.microsoft.com/office/drawing/2014/main" id="{4D8D990F-065B-0344-9FCD-D29494DD8982}"/>
              </a:ext>
            </a:extLst>
          </p:cNvPr>
          <p:cNvSpPr>
            <a:spLocks noGrp="1"/>
          </p:cNvSpPr>
          <p:nvPr>
            <p:ph idx="1"/>
          </p:nvPr>
        </p:nvSpPr>
        <p:spPr/>
        <p:txBody>
          <a:bodyPr>
            <a:normAutofit/>
          </a:bodyPr>
          <a:lstStyle/>
          <a:p>
            <a:pPr marL="0" indent="0">
              <a:buNone/>
            </a:pPr>
            <a:endParaRPr lang="en-GB" b="1" dirty="0"/>
          </a:p>
          <a:p>
            <a:pPr marL="0" indent="0">
              <a:buNone/>
            </a:pPr>
            <a:endParaRPr lang="en-GB" dirty="0"/>
          </a:p>
        </p:txBody>
      </p:sp>
      <p:graphicFrame>
        <p:nvGraphicFramePr>
          <p:cNvPr id="4" name="Table 3">
            <a:extLst>
              <a:ext uri="{FF2B5EF4-FFF2-40B4-BE49-F238E27FC236}">
                <a16:creationId xmlns:a16="http://schemas.microsoft.com/office/drawing/2014/main" id="{D36D9AF0-B33B-B5A6-4F03-25A090B41CD0}"/>
              </a:ext>
            </a:extLst>
          </p:cNvPr>
          <p:cNvGraphicFramePr>
            <a:graphicFrameLocks noGrp="1"/>
          </p:cNvGraphicFramePr>
          <p:nvPr>
            <p:extLst>
              <p:ext uri="{D42A27DB-BD31-4B8C-83A1-F6EECF244321}">
                <p14:modId xmlns:p14="http://schemas.microsoft.com/office/powerpoint/2010/main" val="3209572344"/>
              </p:ext>
            </p:extLst>
          </p:nvPr>
        </p:nvGraphicFramePr>
        <p:xfrm>
          <a:off x="838200" y="1342706"/>
          <a:ext cx="10515600" cy="2455866"/>
        </p:xfrm>
        <a:graphic>
          <a:graphicData uri="http://schemas.openxmlformats.org/drawingml/2006/table">
            <a:tbl>
              <a:tblPr firstRow="1" firstCol="1" bandRow="1">
                <a:tableStyleId>{5C22544A-7EE6-4342-B048-85BDC9FD1C3A}</a:tableStyleId>
              </a:tblPr>
              <a:tblGrid>
                <a:gridCol w="3906958">
                  <a:extLst>
                    <a:ext uri="{9D8B030D-6E8A-4147-A177-3AD203B41FA5}">
                      <a16:colId xmlns:a16="http://schemas.microsoft.com/office/drawing/2014/main" val="1968438895"/>
                    </a:ext>
                  </a:extLst>
                </a:gridCol>
                <a:gridCol w="3304321">
                  <a:extLst>
                    <a:ext uri="{9D8B030D-6E8A-4147-A177-3AD203B41FA5}">
                      <a16:colId xmlns:a16="http://schemas.microsoft.com/office/drawing/2014/main" val="217624909"/>
                    </a:ext>
                  </a:extLst>
                </a:gridCol>
                <a:gridCol w="3304321">
                  <a:extLst>
                    <a:ext uri="{9D8B030D-6E8A-4147-A177-3AD203B41FA5}">
                      <a16:colId xmlns:a16="http://schemas.microsoft.com/office/drawing/2014/main" val="4200219248"/>
                    </a:ext>
                  </a:extLst>
                </a:gridCol>
              </a:tblGrid>
              <a:tr h="0">
                <a:tc>
                  <a:txBody>
                    <a:bodyPr/>
                    <a:lstStyle/>
                    <a:p>
                      <a:endParaRPr lang="en-GB" sz="2000" dirty="0">
                        <a:effectLst/>
                        <a:latin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000" dirty="0">
                          <a:effectLst/>
                        </a:rPr>
                        <a:t>Annual Need</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2060"/>
                    </a:solidFill>
                  </a:tcPr>
                </a:tc>
                <a:tc>
                  <a:txBody>
                    <a:bodyPr/>
                    <a:lstStyle/>
                    <a:p>
                      <a:pPr algn="ctr">
                        <a:lnSpc>
                          <a:spcPct val="125000"/>
                        </a:lnSpc>
                        <a:spcAft>
                          <a:spcPts val="1800"/>
                        </a:spcAft>
                      </a:pPr>
                      <a:r>
                        <a:rPr lang="en-GB" sz="2000" dirty="0">
                          <a:effectLst/>
                        </a:rPr>
                        <a:t>Total</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2060"/>
                    </a:solidFill>
                  </a:tcPr>
                </a:tc>
                <a:extLst>
                  <a:ext uri="{0D108BD9-81ED-4DB2-BD59-A6C34878D82A}">
                    <a16:rowId xmlns:a16="http://schemas.microsoft.com/office/drawing/2014/main" val="559245270"/>
                  </a:ext>
                </a:extLst>
              </a:tr>
              <a:tr h="0">
                <a:tc>
                  <a:txBody>
                    <a:bodyPr/>
                    <a:lstStyle/>
                    <a:p>
                      <a:pPr algn="l">
                        <a:lnSpc>
                          <a:spcPct val="125000"/>
                        </a:lnSpc>
                        <a:spcAft>
                          <a:spcPts val="1800"/>
                        </a:spcAft>
                      </a:pPr>
                      <a:r>
                        <a:rPr lang="en-GB" sz="2000" dirty="0">
                          <a:effectLst/>
                        </a:rPr>
                        <a:t>Nottingham</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000">
                          <a:effectLst/>
                        </a:rPr>
                        <a:t>-</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1800"/>
                        </a:spcAft>
                      </a:pPr>
                      <a:r>
                        <a:rPr lang="en-GB" sz="2000">
                          <a:effectLst/>
                        </a:rPr>
                        <a:t>26,685</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1592108"/>
                  </a:ext>
                </a:extLst>
              </a:tr>
              <a:tr h="0">
                <a:tc>
                  <a:txBody>
                    <a:bodyPr/>
                    <a:lstStyle/>
                    <a:p>
                      <a:pPr algn="l">
                        <a:lnSpc>
                          <a:spcPct val="125000"/>
                        </a:lnSpc>
                        <a:spcAft>
                          <a:spcPts val="1800"/>
                        </a:spcAft>
                      </a:pPr>
                      <a:r>
                        <a:rPr lang="en-GB" sz="2000">
                          <a:effectLst/>
                        </a:rPr>
                        <a:t>Ashfield</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000">
                          <a:effectLst/>
                        </a:rPr>
                        <a:t>446</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1800"/>
                        </a:spcAft>
                      </a:pPr>
                      <a:r>
                        <a:rPr lang="en-GB" sz="2000">
                          <a:effectLst/>
                        </a:rPr>
                        <a:t>8,028</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304176"/>
                  </a:ext>
                </a:extLst>
              </a:tr>
              <a:tr h="0">
                <a:tc>
                  <a:txBody>
                    <a:bodyPr/>
                    <a:lstStyle/>
                    <a:p>
                      <a:pPr algn="l">
                        <a:lnSpc>
                          <a:spcPct val="125000"/>
                        </a:lnSpc>
                        <a:spcAft>
                          <a:spcPts val="1800"/>
                        </a:spcAft>
                      </a:pPr>
                      <a:r>
                        <a:rPr lang="en-GB" sz="2000">
                          <a:effectLst/>
                        </a:rPr>
                        <a:t>Broxtowe</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000">
                          <a:effectLst/>
                        </a:rPr>
                        <a:t>388</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1800"/>
                        </a:spcAft>
                      </a:pPr>
                      <a:r>
                        <a:rPr lang="en-GB" sz="2000">
                          <a:effectLst/>
                        </a:rPr>
                        <a:t>6,984</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758059"/>
                  </a:ext>
                </a:extLst>
              </a:tr>
              <a:tr h="0">
                <a:tc>
                  <a:txBody>
                    <a:bodyPr/>
                    <a:lstStyle/>
                    <a:p>
                      <a:pPr algn="l">
                        <a:lnSpc>
                          <a:spcPct val="125000"/>
                        </a:lnSpc>
                        <a:spcAft>
                          <a:spcPts val="1800"/>
                        </a:spcAft>
                      </a:pPr>
                      <a:r>
                        <a:rPr lang="en-GB" sz="2000" dirty="0">
                          <a:effectLst/>
                        </a:rPr>
                        <a:t>Gedling</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000">
                          <a:effectLst/>
                        </a:rPr>
                        <a:t>463</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1800"/>
                        </a:spcAft>
                      </a:pPr>
                      <a:r>
                        <a:rPr lang="en-GB" sz="2000">
                          <a:effectLst/>
                        </a:rPr>
                        <a:t>8,334</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2298941"/>
                  </a:ext>
                </a:extLst>
              </a:tr>
              <a:tr h="0">
                <a:tc>
                  <a:txBody>
                    <a:bodyPr/>
                    <a:lstStyle/>
                    <a:p>
                      <a:pPr algn="l">
                        <a:lnSpc>
                          <a:spcPct val="125000"/>
                        </a:lnSpc>
                        <a:spcAft>
                          <a:spcPts val="1800"/>
                        </a:spcAft>
                      </a:pPr>
                      <a:r>
                        <a:rPr lang="en-GB" sz="2000">
                          <a:effectLst/>
                        </a:rPr>
                        <a:t>Rushcliffe</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000">
                          <a:effectLst/>
                        </a:rPr>
                        <a:t>595</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1800"/>
                        </a:spcAft>
                      </a:pPr>
                      <a:r>
                        <a:rPr lang="en-GB" sz="2000">
                          <a:effectLst/>
                        </a:rPr>
                        <a:t>10,710</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1987815"/>
                  </a:ext>
                </a:extLst>
              </a:tr>
              <a:tr h="0">
                <a:tc>
                  <a:txBody>
                    <a:bodyPr/>
                    <a:lstStyle/>
                    <a:p>
                      <a:pPr algn="l">
                        <a:lnSpc>
                          <a:spcPct val="125000"/>
                        </a:lnSpc>
                        <a:spcAft>
                          <a:spcPts val="1800"/>
                        </a:spcAft>
                      </a:pPr>
                      <a:r>
                        <a:rPr lang="en-GB" sz="2000" dirty="0">
                          <a:effectLst/>
                        </a:rPr>
                        <a:t>Greater Nottingham and Ashfield</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000">
                          <a:effectLst/>
                        </a:rPr>
                        <a:t>-</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1800"/>
                        </a:spcAft>
                      </a:pPr>
                      <a:r>
                        <a:rPr lang="en-GB" sz="2000" dirty="0">
                          <a:effectLst/>
                        </a:rPr>
                        <a:t>60,741</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90570154"/>
                  </a:ext>
                </a:extLst>
              </a:tr>
            </a:tbl>
          </a:graphicData>
        </a:graphic>
      </p:graphicFrame>
      <p:sp>
        <p:nvSpPr>
          <p:cNvPr id="5" name="Content Placeholder 2">
            <a:extLst>
              <a:ext uri="{FF2B5EF4-FFF2-40B4-BE49-F238E27FC236}">
                <a16:creationId xmlns:a16="http://schemas.microsoft.com/office/drawing/2014/main" id="{CC5F0EE7-8C5B-BC29-7528-5980701F197B}"/>
              </a:ext>
            </a:extLst>
          </p:cNvPr>
          <p:cNvSpPr txBox="1">
            <a:spLocks/>
          </p:cNvSpPr>
          <p:nvPr/>
        </p:nvSpPr>
        <p:spPr>
          <a:xfrm>
            <a:off x="838200" y="4138388"/>
            <a:ext cx="10515599" cy="2164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2400" dirty="0"/>
              <a:t>Need based on the standard method in all areas except Nottingham which is a capacity-driven figure.</a:t>
            </a:r>
          </a:p>
          <a:p>
            <a:pPr>
              <a:lnSpc>
                <a:spcPct val="150000"/>
              </a:lnSpc>
            </a:pPr>
            <a:r>
              <a:rPr lang="en-GB" sz="2400" dirty="0"/>
              <a:t>Total need of over 60,000 for the period 2023-2041</a:t>
            </a:r>
            <a:endParaRPr lang="en-GB" sz="3600" dirty="0"/>
          </a:p>
        </p:txBody>
      </p:sp>
    </p:spTree>
    <p:extLst>
      <p:ext uri="{BB962C8B-B14F-4D97-AF65-F5344CB8AC3E}">
        <p14:creationId xmlns:p14="http://schemas.microsoft.com/office/powerpoint/2010/main" val="65583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0A767-4A9F-BC49-9E8B-26406F713797}"/>
              </a:ext>
            </a:extLst>
          </p:cNvPr>
          <p:cNvSpPr>
            <a:spLocks noGrp="1"/>
          </p:cNvSpPr>
          <p:nvPr>
            <p:ph type="title"/>
          </p:nvPr>
        </p:nvSpPr>
        <p:spPr/>
        <p:txBody>
          <a:bodyPr>
            <a:normAutofit fontScale="90000"/>
          </a:bodyPr>
          <a:lstStyle/>
          <a:p>
            <a:r>
              <a:rPr lang="en-US" dirty="0"/>
              <a:t>Population Growth</a:t>
            </a:r>
          </a:p>
        </p:txBody>
      </p:sp>
      <p:sp>
        <p:nvSpPr>
          <p:cNvPr id="6" name="Content Placeholder 2">
            <a:extLst>
              <a:ext uri="{FF2B5EF4-FFF2-40B4-BE49-F238E27FC236}">
                <a16:creationId xmlns:a16="http://schemas.microsoft.com/office/drawing/2014/main" id="{01EB654D-FF32-860C-0342-3FA99E02F022}"/>
              </a:ext>
            </a:extLst>
          </p:cNvPr>
          <p:cNvSpPr txBox="1">
            <a:spLocks/>
          </p:cNvSpPr>
          <p:nvPr/>
        </p:nvSpPr>
        <p:spPr>
          <a:xfrm>
            <a:off x="838199" y="1322705"/>
            <a:ext cx="10515599" cy="53989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1800"/>
              </a:spcAft>
              <a:buNone/>
            </a:pPr>
            <a:endParaRPr lang="en-GB" sz="4000" dirty="0"/>
          </a:p>
          <a:p>
            <a:endParaRPr lang="en-GB" dirty="0"/>
          </a:p>
        </p:txBody>
      </p:sp>
      <p:sp>
        <p:nvSpPr>
          <p:cNvPr id="4" name="TextBox 3">
            <a:extLst>
              <a:ext uri="{FF2B5EF4-FFF2-40B4-BE49-F238E27FC236}">
                <a16:creationId xmlns:a16="http://schemas.microsoft.com/office/drawing/2014/main" id="{D01237E5-8BE6-72F3-6152-9C1D4DA7A632}"/>
              </a:ext>
            </a:extLst>
          </p:cNvPr>
          <p:cNvSpPr txBox="1"/>
          <p:nvPr/>
        </p:nvSpPr>
        <p:spPr>
          <a:xfrm>
            <a:off x="838198" y="1322705"/>
            <a:ext cx="9775373" cy="4132606"/>
          </a:xfrm>
          <a:prstGeom prst="rect">
            <a:avLst/>
          </a:prstGeom>
          <a:noFill/>
        </p:spPr>
        <p:txBody>
          <a:bodyPr wrap="square">
            <a:spAutoFit/>
          </a:bodyPr>
          <a:lstStyle/>
          <a:p>
            <a:pPr marL="342900" lvl="0" indent="-342900" algn="just">
              <a:lnSpc>
                <a:spcPct val="125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cs typeface="Arial" panose="020B0604020202020204" pitchFamily="34" charset="0"/>
              </a:rPr>
              <a:t>Linked to the housing need, a bespoke population projections has been modelled</a:t>
            </a:r>
          </a:p>
          <a:p>
            <a:pPr marL="342900" lvl="0" indent="-342900" algn="just">
              <a:lnSpc>
                <a:spcPct val="125000"/>
              </a:lnSpc>
              <a:buFont typeface="Symbol" panose="05050102010706020507" pitchFamily="18" charset="2"/>
              <a:buChar char=""/>
            </a:pPr>
            <a:endParaRPr lang="en-GB"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25000"/>
              </a:lnSpc>
              <a:buFont typeface="Symbol" panose="05050102010706020507" pitchFamily="18" charset="2"/>
              <a:buChar char=""/>
            </a:pP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25000"/>
              </a:lnSpc>
              <a:buFont typeface="Symbol" panose="05050102010706020507" pitchFamily="18" charset="2"/>
              <a:buChar char=""/>
            </a:pPr>
            <a:endParaRPr lang="en-GB"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25000"/>
              </a:lnSpc>
              <a:buFont typeface="Symbol" panose="05050102010706020507" pitchFamily="18" charset="2"/>
              <a:buChar char=""/>
            </a:pP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25000"/>
              </a:lnSpc>
              <a:buFont typeface="Symbol" panose="05050102010706020507" pitchFamily="18" charset="2"/>
              <a:buChar char=""/>
            </a:pPr>
            <a:endParaRPr lang="en-GB"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25000"/>
              </a:lnSpc>
              <a:buFont typeface="Symbol" panose="05050102010706020507" pitchFamily="18" charset="2"/>
              <a:buChar char=""/>
            </a:pPr>
            <a:endParaRPr lang="en-GB" sz="2400"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25000"/>
              </a:lnSpc>
            </a:pP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e 2">
            <a:extLst>
              <a:ext uri="{FF2B5EF4-FFF2-40B4-BE49-F238E27FC236}">
                <a16:creationId xmlns:a16="http://schemas.microsoft.com/office/drawing/2014/main" id="{C7FA68FB-5362-BC7E-61B6-03E48B444256}"/>
              </a:ext>
            </a:extLst>
          </p:cNvPr>
          <p:cNvGraphicFramePr>
            <a:graphicFrameLocks noGrp="1"/>
          </p:cNvGraphicFramePr>
          <p:nvPr>
            <p:extLst>
              <p:ext uri="{D42A27DB-BD31-4B8C-83A1-F6EECF244321}">
                <p14:modId xmlns:p14="http://schemas.microsoft.com/office/powerpoint/2010/main" val="1730344978"/>
              </p:ext>
            </p:extLst>
          </p:nvPr>
        </p:nvGraphicFramePr>
        <p:xfrm>
          <a:off x="838197" y="2277342"/>
          <a:ext cx="10515601" cy="2562225"/>
        </p:xfrm>
        <a:graphic>
          <a:graphicData uri="http://schemas.openxmlformats.org/drawingml/2006/table">
            <a:tbl>
              <a:tblPr firstRow="1" firstCol="1" lastRow="1" lastCol="1" bandRow="1" bandCol="1">
                <a:tableStyleId>{5C22544A-7EE6-4342-B048-85BDC9FD1C3A}</a:tableStyleId>
              </a:tblPr>
              <a:tblGrid>
                <a:gridCol w="2102641">
                  <a:extLst>
                    <a:ext uri="{9D8B030D-6E8A-4147-A177-3AD203B41FA5}">
                      <a16:colId xmlns:a16="http://schemas.microsoft.com/office/drawing/2014/main" val="3277761792"/>
                    </a:ext>
                  </a:extLst>
                </a:gridCol>
                <a:gridCol w="2102641">
                  <a:extLst>
                    <a:ext uri="{9D8B030D-6E8A-4147-A177-3AD203B41FA5}">
                      <a16:colId xmlns:a16="http://schemas.microsoft.com/office/drawing/2014/main" val="1321709002"/>
                    </a:ext>
                  </a:extLst>
                </a:gridCol>
                <a:gridCol w="2103839">
                  <a:extLst>
                    <a:ext uri="{9D8B030D-6E8A-4147-A177-3AD203B41FA5}">
                      <a16:colId xmlns:a16="http://schemas.microsoft.com/office/drawing/2014/main" val="4212737092"/>
                    </a:ext>
                  </a:extLst>
                </a:gridCol>
                <a:gridCol w="2102641">
                  <a:extLst>
                    <a:ext uri="{9D8B030D-6E8A-4147-A177-3AD203B41FA5}">
                      <a16:colId xmlns:a16="http://schemas.microsoft.com/office/drawing/2014/main" val="3388386421"/>
                    </a:ext>
                  </a:extLst>
                </a:gridCol>
                <a:gridCol w="2103839">
                  <a:extLst>
                    <a:ext uri="{9D8B030D-6E8A-4147-A177-3AD203B41FA5}">
                      <a16:colId xmlns:a16="http://schemas.microsoft.com/office/drawing/2014/main" val="1267007131"/>
                    </a:ext>
                  </a:extLst>
                </a:gridCol>
              </a:tblGrid>
              <a:tr h="171768">
                <a:tc>
                  <a:txBody>
                    <a:bodyPr/>
                    <a:lstStyle/>
                    <a:p>
                      <a:pPr algn="l">
                        <a:lnSpc>
                          <a:spcPct val="125000"/>
                        </a:lnSpc>
                        <a:spcAft>
                          <a:spcPts val="1800"/>
                        </a:spcAft>
                      </a:pPr>
                      <a:r>
                        <a:rPr lang="en-GB" sz="2400" dirty="0">
                          <a:effectLst/>
                        </a:rPr>
                        <a:t> </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400" dirty="0">
                          <a:effectLst/>
                        </a:rPr>
                        <a:t>2023</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400">
                          <a:effectLst/>
                        </a:rPr>
                        <a:t>2041</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400">
                          <a:effectLst/>
                        </a:rPr>
                        <a:t>Change in population</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400" dirty="0">
                          <a:effectLst/>
                        </a:rPr>
                        <a:t>% change from 2023</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759759689"/>
                  </a:ext>
                </a:extLst>
              </a:tr>
              <a:tr h="171768">
                <a:tc>
                  <a:txBody>
                    <a:bodyPr/>
                    <a:lstStyle/>
                    <a:p>
                      <a:pPr algn="just">
                        <a:lnSpc>
                          <a:spcPct val="125000"/>
                        </a:lnSpc>
                        <a:spcAft>
                          <a:spcPts val="1800"/>
                        </a:spcAft>
                      </a:pPr>
                      <a:r>
                        <a:rPr lang="en-GB" sz="2400" dirty="0">
                          <a:solidFill>
                            <a:schemeClr val="tx1"/>
                          </a:solidFill>
                          <a:effectLst/>
                        </a:rPr>
                        <a:t>Under 16</a:t>
                      </a:r>
                      <a:endParaRPr lang="en-GB"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ctr">
                        <a:lnSpc>
                          <a:spcPct val="125000"/>
                        </a:lnSpc>
                        <a:spcAft>
                          <a:spcPts val="1800"/>
                        </a:spcAft>
                      </a:pPr>
                      <a:r>
                        <a:rPr lang="en-GB" sz="2400">
                          <a:solidFill>
                            <a:schemeClr val="tx1"/>
                          </a:solidFill>
                          <a:effectLst/>
                        </a:rPr>
                        <a:t>143,982</a:t>
                      </a:r>
                      <a:endParaRPr lang="en-GB" sz="2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2"/>
                    </a:solidFill>
                  </a:tcPr>
                </a:tc>
                <a:tc>
                  <a:txBody>
                    <a:bodyPr/>
                    <a:lstStyle/>
                    <a:p>
                      <a:pPr algn="ctr">
                        <a:lnSpc>
                          <a:spcPct val="125000"/>
                        </a:lnSpc>
                        <a:spcAft>
                          <a:spcPts val="1800"/>
                        </a:spcAft>
                      </a:pPr>
                      <a:r>
                        <a:rPr lang="en-GB" sz="2400">
                          <a:solidFill>
                            <a:schemeClr val="tx1"/>
                          </a:solidFill>
                          <a:effectLst/>
                        </a:rPr>
                        <a:t>159,052</a:t>
                      </a:r>
                      <a:endParaRPr lang="en-GB" sz="2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2"/>
                    </a:solidFill>
                  </a:tcPr>
                </a:tc>
                <a:tc>
                  <a:txBody>
                    <a:bodyPr/>
                    <a:lstStyle/>
                    <a:p>
                      <a:pPr algn="ctr">
                        <a:lnSpc>
                          <a:spcPct val="125000"/>
                        </a:lnSpc>
                        <a:spcAft>
                          <a:spcPts val="1800"/>
                        </a:spcAft>
                      </a:pPr>
                      <a:r>
                        <a:rPr lang="en-GB" sz="2400">
                          <a:solidFill>
                            <a:schemeClr val="tx1"/>
                          </a:solidFill>
                          <a:effectLst/>
                        </a:rPr>
                        <a:t>15,070</a:t>
                      </a:r>
                      <a:endParaRPr lang="en-GB" sz="2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2"/>
                    </a:solidFill>
                  </a:tcPr>
                </a:tc>
                <a:tc>
                  <a:txBody>
                    <a:bodyPr/>
                    <a:lstStyle/>
                    <a:p>
                      <a:pPr algn="ctr">
                        <a:lnSpc>
                          <a:spcPct val="125000"/>
                        </a:lnSpc>
                        <a:spcAft>
                          <a:spcPts val="1800"/>
                        </a:spcAft>
                      </a:pPr>
                      <a:r>
                        <a:rPr lang="en-GB" sz="2400">
                          <a:solidFill>
                            <a:schemeClr val="tx1"/>
                          </a:solidFill>
                          <a:effectLst/>
                        </a:rPr>
                        <a:t>10.5%</a:t>
                      </a:r>
                      <a:endParaRPr lang="en-GB" sz="2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2"/>
                    </a:solidFill>
                  </a:tcPr>
                </a:tc>
                <a:extLst>
                  <a:ext uri="{0D108BD9-81ED-4DB2-BD59-A6C34878D82A}">
                    <a16:rowId xmlns:a16="http://schemas.microsoft.com/office/drawing/2014/main" val="597259191"/>
                  </a:ext>
                </a:extLst>
              </a:tr>
              <a:tr h="171768">
                <a:tc>
                  <a:txBody>
                    <a:bodyPr/>
                    <a:lstStyle/>
                    <a:p>
                      <a:pPr algn="just">
                        <a:lnSpc>
                          <a:spcPct val="125000"/>
                        </a:lnSpc>
                        <a:spcAft>
                          <a:spcPts val="1800"/>
                        </a:spcAft>
                      </a:pPr>
                      <a:r>
                        <a:rPr lang="en-GB" sz="2400" dirty="0">
                          <a:solidFill>
                            <a:schemeClr val="tx1"/>
                          </a:solidFill>
                          <a:effectLst/>
                        </a:rPr>
                        <a:t>16-64</a:t>
                      </a:r>
                      <a:endParaRPr lang="en-GB"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ctr">
                        <a:lnSpc>
                          <a:spcPct val="125000"/>
                        </a:lnSpc>
                        <a:spcAft>
                          <a:spcPts val="1800"/>
                        </a:spcAft>
                      </a:pPr>
                      <a:r>
                        <a:rPr lang="en-GB" sz="2400" dirty="0">
                          <a:solidFill>
                            <a:schemeClr val="tx1"/>
                          </a:solidFill>
                          <a:effectLst/>
                        </a:rPr>
                        <a:t>521,324</a:t>
                      </a:r>
                      <a:endParaRPr lang="en-GB"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2"/>
                    </a:solidFill>
                  </a:tcPr>
                </a:tc>
                <a:tc>
                  <a:txBody>
                    <a:bodyPr/>
                    <a:lstStyle/>
                    <a:p>
                      <a:pPr algn="ctr">
                        <a:lnSpc>
                          <a:spcPct val="125000"/>
                        </a:lnSpc>
                        <a:spcAft>
                          <a:spcPts val="1800"/>
                        </a:spcAft>
                      </a:pPr>
                      <a:r>
                        <a:rPr lang="en-GB" sz="2400" dirty="0">
                          <a:solidFill>
                            <a:schemeClr val="tx1"/>
                          </a:solidFill>
                          <a:effectLst/>
                        </a:rPr>
                        <a:t>579,824</a:t>
                      </a:r>
                      <a:endParaRPr lang="en-GB"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2"/>
                    </a:solidFill>
                  </a:tcPr>
                </a:tc>
                <a:tc>
                  <a:txBody>
                    <a:bodyPr/>
                    <a:lstStyle/>
                    <a:p>
                      <a:pPr algn="ctr">
                        <a:lnSpc>
                          <a:spcPct val="125000"/>
                        </a:lnSpc>
                        <a:spcAft>
                          <a:spcPts val="1800"/>
                        </a:spcAft>
                      </a:pPr>
                      <a:r>
                        <a:rPr lang="en-GB" sz="2400" dirty="0">
                          <a:solidFill>
                            <a:schemeClr val="tx1"/>
                          </a:solidFill>
                          <a:effectLst/>
                        </a:rPr>
                        <a:t>58,499</a:t>
                      </a:r>
                      <a:endParaRPr lang="en-GB"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2"/>
                    </a:solidFill>
                  </a:tcPr>
                </a:tc>
                <a:tc>
                  <a:txBody>
                    <a:bodyPr/>
                    <a:lstStyle/>
                    <a:p>
                      <a:pPr algn="ctr">
                        <a:lnSpc>
                          <a:spcPct val="125000"/>
                        </a:lnSpc>
                        <a:spcAft>
                          <a:spcPts val="1800"/>
                        </a:spcAft>
                      </a:pPr>
                      <a:r>
                        <a:rPr lang="en-GB" sz="2400">
                          <a:solidFill>
                            <a:schemeClr val="tx1"/>
                          </a:solidFill>
                          <a:effectLst/>
                        </a:rPr>
                        <a:t>11.2%</a:t>
                      </a:r>
                      <a:endParaRPr lang="en-GB" sz="2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2"/>
                    </a:solidFill>
                  </a:tcPr>
                </a:tc>
                <a:extLst>
                  <a:ext uri="{0D108BD9-81ED-4DB2-BD59-A6C34878D82A}">
                    <a16:rowId xmlns:a16="http://schemas.microsoft.com/office/drawing/2014/main" val="478833063"/>
                  </a:ext>
                </a:extLst>
              </a:tr>
              <a:tr h="171768">
                <a:tc>
                  <a:txBody>
                    <a:bodyPr/>
                    <a:lstStyle/>
                    <a:p>
                      <a:pPr algn="just">
                        <a:lnSpc>
                          <a:spcPct val="125000"/>
                        </a:lnSpc>
                        <a:spcAft>
                          <a:spcPts val="1800"/>
                        </a:spcAft>
                      </a:pPr>
                      <a:r>
                        <a:rPr lang="en-GB" sz="2400">
                          <a:solidFill>
                            <a:schemeClr val="tx1"/>
                          </a:solidFill>
                          <a:effectLst/>
                        </a:rPr>
                        <a:t>65 and over</a:t>
                      </a:r>
                      <a:endParaRPr lang="en-GB" sz="2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ctr">
                        <a:lnSpc>
                          <a:spcPct val="125000"/>
                        </a:lnSpc>
                        <a:spcAft>
                          <a:spcPts val="1800"/>
                        </a:spcAft>
                      </a:pPr>
                      <a:r>
                        <a:rPr lang="en-GB" sz="2400">
                          <a:solidFill>
                            <a:schemeClr val="tx1"/>
                          </a:solidFill>
                          <a:effectLst/>
                        </a:rPr>
                        <a:t>143,122</a:t>
                      </a:r>
                      <a:endParaRPr lang="en-GB" sz="2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2"/>
                    </a:solidFill>
                  </a:tcPr>
                </a:tc>
                <a:tc>
                  <a:txBody>
                    <a:bodyPr/>
                    <a:lstStyle/>
                    <a:p>
                      <a:pPr algn="ctr">
                        <a:lnSpc>
                          <a:spcPct val="125000"/>
                        </a:lnSpc>
                        <a:spcAft>
                          <a:spcPts val="1800"/>
                        </a:spcAft>
                      </a:pPr>
                      <a:r>
                        <a:rPr lang="en-GB" sz="2400" dirty="0">
                          <a:solidFill>
                            <a:schemeClr val="tx1"/>
                          </a:solidFill>
                          <a:effectLst/>
                        </a:rPr>
                        <a:t>188,730</a:t>
                      </a:r>
                      <a:endParaRPr lang="en-GB"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2"/>
                    </a:solidFill>
                  </a:tcPr>
                </a:tc>
                <a:tc>
                  <a:txBody>
                    <a:bodyPr/>
                    <a:lstStyle/>
                    <a:p>
                      <a:pPr algn="ctr">
                        <a:lnSpc>
                          <a:spcPct val="125000"/>
                        </a:lnSpc>
                        <a:spcAft>
                          <a:spcPts val="1800"/>
                        </a:spcAft>
                      </a:pPr>
                      <a:r>
                        <a:rPr lang="en-GB" sz="2400" dirty="0">
                          <a:solidFill>
                            <a:schemeClr val="tx1"/>
                          </a:solidFill>
                          <a:effectLst/>
                        </a:rPr>
                        <a:t>45,608</a:t>
                      </a:r>
                      <a:endParaRPr lang="en-GB"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2"/>
                    </a:solidFill>
                  </a:tcPr>
                </a:tc>
                <a:tc>
                  <a:txBody>
                    <a:bodyPr/>
                    <a:lstStyle/>
                    <a:p>
                      <a:pPr algn="ctr">
                        <a:lnSpc>
                          <a:spcPct val="125000"/>
                        </a:lnSpc>
                        <a:spcAft>
                          <a:spcPts val="1800"/>
                        </a:spcAft>
                      </a:pPr>
                      <a:r>
                        <a:rPr lang="en-GB" sz="2400" dirty="0">
                          <a:solidFill>
                            <a:schemeClr val="tx1"/>
                          </a:solidFill>
                          <a:effectLst/>
                        </a:rPr>
                        <a:t>31.9%</a:t>
                      </a:r>
                      <a:endParaRPr lang="en-GB"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2"/>
                    </a:solidFill>
                  </a:tcPr>
                </a:tc>
                <a:extLst>
                  <a:ext uri="{0D108BD9-81ED-4DB2-BD59-A6C34878D82A}">
                    <a16:rowId xmlns:a16="http://schemas.microsoft.com/office/drawing/2014/main" val="2163064630"/>
                  </a:ext>
                </a:extLst>
              </a:tr>
              <a:tr h="171768">
                <a:tc>
                  <a:txBody>
                    <a:bodyPr/>
                    <a:lstStyle/>
                    <a:p>
                      <a:pPr algn="just">
                        <a:lnSpc>
                          <a:spcPct val="125000"/>
                        </a:lnSpc>
                        <a:spcAft>
                          <a:spcPts val="1800"/>
                        </a:spcAft>
                      </a:pPr>
                      <a:r>
                        <a:rPr lang="en-GB" sz="2400" dirty="0">
                          <a:solidFill>
                            <a:schemeClr val="tx1"/>
                          </a:solidFill>
                          <a:effectLst/>
                        </a:rPr>
                        <a:t>Total</a:t>
                      </a:r>
                      <a:endParaRPr lang="en-GB"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ctr">
                        <a:lnSpc>
                          <a:spcPct val="125000"/>
                        </a:lnSpc>
                        <a:spcAft>
                          <a:spcPts val="1800"/>
                        </a:spcAft>
                      </a:pPr>
                      <a:r>
                        <a:rPr lang="en-GB" sz="2400" dirty="0">
                          <a:solidFill>
                            <a:schemeClr val="tx1"/>
                          </a:solidFill>
                          <a:effectLst/>
                        </a:rPr>
                        <a:t>808,428</a:t>
                      </a:r>
                      <a:endParaRPr lang="en-GB"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2"/>
                    </a:solidFill>
                  </a:tcPr>
                </a:tc>
                <a:tc>
                  <a:txBody>
                    <a:bodyPr/>
                    <a:lstStyle/>
                    <a:p>
                      <a:pPr algn="ctr">
                        <a:lnSpc>
                          <a:spcPct val="125000"/>
                        </a:lnSpc>
                        <a:spcAft>
                          <a:spcPts val="1800"/>
                        </a:spcAft>
                      </a:pPr>
                      <a:r>
                        <a:rPr lang="en-GB" sz="2400">
                          <a:solidFill>
                            <a:schemeClr val="tx1"/>
                          </a:solidFill>
                          <a:effectLst/>
                        </a:rPr>
                        <a:t>927,606</a:t>
                      </a:r>
                      <a:endParaRPr lang="en-GB" sz="2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2"/>
                    </a:solidFill>
                  </a:tcPr>
                </a:tc>
                <a:tc>
                  <a:txBody>
                    <a:bodyPr/>
                    <a:lstStyle/>
                    <a:p>
                      <a:pPr algn="ctr">
                        <a:lnSpc>
                          <a:spcPct val="125000"/>
                        </a:lnSpc>
                        <a:spcAft>
                          <a:spcPts val="1800"/>
                        </a:spcAft>
                      </a:pPr>
                      <a:r>
                        <a:rPr lang="en-GB" sz="2400" dirty="0">
                          <a:solidFill>
                            <a:schemeClr val="tx1"/>
                          </a:solidFill>
                          <a:effectLst/>
                        </a:rPr>
                        <a:t>119,178</a:t>
                      </a:r>
                      <a:endParaRPr lang="en-GB"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2"/>
                    </a:solidFill>
                  </a:tcPr>
                </a:tc>
                <a:tc>
                  <a:txBody>
                    <a:bodyPr/>
                    <a:lstStyle/>
                    <a:p>
                      <a:pPr algn="ctr">
                        <a:lnSpc>
                          <a:spcPct val="125000"/>
                        </a:lnSpc>
                        <a:spcAft>
                          <a:spcPts val="1800"/>
                        </a:spcAft>
                      </a:pPr>
                      <a:r>
                        <a:rPr lang="en-GB" sz="2400" dirty="0">
                          <a:solidFill>
                            <a:schemeClr val="tx1"/>
                          </a:solidFill>
                          <a:effectLst/>
                        </a:rPr>
                        <a:t>14.7%</a:t>
                      </a:r>
                      <a:endParaRPr lang="en-GB"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2"/>
                    </a:solidFill>
                  </a:tcPr>
                </a:tc>
                <a:extLst>
                  <a:ext uri="{0D108BD9-81ED-4DB2-BD59-A6C34878D82A}">
                    <a16:rowId xmlns:a16="http://schemas.microsoft.com/office/drawing/2014/main" val="1481833433"/>
                  </a:ext>
                </a:extLst>
              </a:tr>
            </a:tbl>
          </a:graphicData>
        </a:graphic>
      </p:graphicFrame>
    </p:spTree>
    <p:extLst>
      <p:ext uri="{BB962C8B-B14F-4D97-AF65-F5344CB8AC3E}">
        <p14:creationId xmlns:p14="http://schemas.microsoft.com/office/powerpoint/2010/main" val="1952375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724F-5BD1-43A7-8287-75D9A32AA01D}"/>
              </a:ext>
            </a:extLst>
          </p:cNvPr>
          <p:cNvSpPr>
            <a:spLocks noGrp="1"/>
          </p:cNvSpPr>
          <p:nvPr>
            <p:ph type="title"/>
          </p:nvPr>
        </p:nvSpPr>
        <p:spPr/>
        <p:txBody>
          <a:bodyPr/>
          <a:lstStyle/>
          <a:p>
            <a:r>
              <a:rPr lang="en-GB" dirty="0"/>
              <a:t>Affordable Housing Need</a:t>
            </a:r>
          </a:p>
        </p:txBody>
      </p:sp>
    </p:spTree>
    <p:extLst>
      <p:ext uri="{BB962C8B-B14F-4D97-AF65-F5344CB8AC3E}">
        <p14:creationId xmlns:p14="http://schemas.microsoft.com/office/powerpoint/2010/main" val="133103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FF6E-73EB-4DB4-92CC-FC8E060F058B}"/>
              </a:ext>
            </a:extLst>
          </p:cNvPr>
          <p:cNvSpPr>
            <a:spLocks noGrp="1"/>
          </p:cNvSpPr>
          <p:nvPr>
            <p:ph type="title"/>
          </p:nvPr>
        </p:nvSpPr>
        <p:spPr/>
        <p:txBody>
          <a:bodyPr>
            <a:normAutofit fontScale="90000"/>
          </a:bodyPr>
          <a:lstStyle/>
          <a:p>
            <a:r>
              <a:rPr lang="en-GB" dirty="0"/>
              <a:t>Affordable Housing Need</a:t>
            </a:r>
          </a:p>
        </p:txBody>
      </p:sp>
      <p:grpSp>
        <p:nvGrpSpPr>
          <p:cNvPr id="6" name="Group 5">
            <a:extLst>
              <a:ext uri="{FF2B5EF4-FFF2-40B4-BE49-F238E27FC236}">
                <a16:creationId xmlns:a16="http://schemas.microsoft.com/office/drawing/2014/main" id="{B382EE04-8840-4FD4-AF11-0CB52292D55B}"/>
              </a:ext>
            </a:extLst>
          </p:cNvPr>
          <p:cNvGrpSpPr/>
          <p:nvPr/>
        </p:nvGrpSpPr>
        <p:grpSpPr>
          <a:xfrm>
            <a:off x="1467293" y="3211033"/>
            <a:ext cx="8521347" cy="3012004"/>
            <a:chOff x="0" y="0"/>
            <a:chExt cx="5553075" cy="2114550"/>
          </a:xfrm>
        </p:grpSpPr>
        <p:sp>
          <p:nvSpPr>
            <p:cNvPr id="7" name="Rectangle: Rounded Corners 6">
              <a:extLst>
                <a:ext uri="{FF2B5EF4-FFF2-40B4-BE49-F238E27FC236}">
                  <a16:creationId xmlns:a16="http://schemas.microsoft.com/office/drawing/2014/main" id="{CACAB5BF-FB2D-49DA-961A-EA3881977C61}"/>
                </a:ext>
              </a:extLst>
            </p:cNvPr>
            <p:cNvSpPr/>
            <p:nvPr/>
          </p:nvSpPr>
          <p:spPr>
            <a:xfrm>
              <a:off x="0" y="0"/>
              <a:ext cx="1466850" cy="685800"/>
            </a:xfrm>
            <a:prstGeom prst="roundRect">
              <a:avLst/>
            </a:prstGeom>
            <a:solidFill>
              <a:schemeClr val="accent1">
                <a:lumMod val="40000"/>
                <a:lumOff val="6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5000"/>
                </a:lnSpc>
                <a:spcBef>
                  <a:spcPts val="500"/>
                </a:spcBef>
                <a:spcAft>
                  <a:spcPts val="500"/>
                </a:spcAft>
              </a:pPr>
              <a:r>
                <a:rPr lang="en-GB" dirty="0">
                  <a:solidFill>
                    <a:srgbClr val="002060"/>
                  </a:solidFill>
                  <a:effectLst/>
                  <a:latin typeface="Arial" panose="020B0604020202020204" pitchFamily="34" charset="0"/>
                  <a:ea typeface="Times New Roman" panose="02020603050405020304" pitchFamily="18" charset="0"/>
                </a:rPr>
                <a:t>Current Housing Need (Gross)</a:t>
              </a:r>
              <a:endParaRPr lang="en-GB" sz="2800" dirty="0">
                <a:solidFill>
                  <a:srgbClr val="002060"/>
                </a:solidFill>
                <a:effectLst/>
                <a:latin typeface="Arial" panose="020B0604020202020204" pitchFamily="34" charset="0"/>
                <a:ea typeface="Times New Roman" panose="02020603050405020304" pitchFamily="18" charset="0"/>
              </a:endParaRPr>
            </a:p>
          </p:txBody>
        </p:sp>
        <p:sp>
          <p:nvSpPr>
            <p:cNvPr id="8" name="Rectangle: Rounded Corners 7">
              <a:extLst>
                <a:ext uri="{FF2B5EF4-FFF2-40B4-BE49-F238E27FC236}">
                  <a16:creationId xmlns:a16="http://schemas.microsoft.com/office/drawing/2014/main" id="{C4F1BA15-B75C-444B-BAB7-F2F713921B65}"/>
                </a:ext>
              </a:extLst>
            </p:cNvPr>
            <p:cNvSpPr/>
            <p:nvPr/>
          </p:nvSpPr>
          <p:spPr>
            <a:xfrm>
              <a:off x="19050" y="819150"/>
              <a:ext cx="1466850" cy="685800"/>
            </a:xfrm>
            <a:prstGeom prst="roundRect">
              <a:avLst/>
            </a:prstGeom>
            <a:solidFill>
              <a:schemeClr val="accent1">
                <a:lumMod val="40000"/>
                <a:lumOff val="6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5000"/>
                </a:lnSpc>
                <a:spcBef>
                  <a:spcPts val="500"/>
                </a:spcBef>
                <a:spcAft>
                  <a:spcPts val="500"/>
                </a:spcAft>
              </a:pPr>
              <a:r>
                <a:rPr lang="en-GB" dirty="0">
                  <a:solidFill>
                    <a:srgbClr val="002060"/>
                  </a:solidFill>
                  <a:effectLst/>
                  <a:latin typeface="Arial" panose="020B0604020202020204" pitchFamily="34" charset="0"/>
                  <a:ea typeface="Times New Roman" panose="02020603050405020304" pitchFamily="18" charset="0"/>
                </a:rPr>
                <a:t>Existing &amp; Pipeline Supply Housing</a:t>
              </a:r>
              <a:endParaRPr lang="en-GB" sz="2800" dirty="0">
                <a:solidFill>
                  <a:srgbClr val="002060"/>
                </a:solidFill>
                <a:effectLst/>
                <a:latin typeface="Arial" panose="020B0604020202020204" pitchFamily="34" charset="0"/>
                <a:ea typeface="Times New Roman" panose="02020603050405020304" pitchFamily="18" charset="0"/>
              </a:endParaRPr>
            </a:p>
          </p:txBody>
        </p:sp>
        <p:sp>
          <p:nvSpPr>
            <p:cNvPr id="9" name="Rectangle: Rounded Corners 8">
              <a:extLst>
                <a:ext uri="{FF2B5EF4-FFF2-40B4-BE49-F238E27FC236}">
                  <a16:creationId xmlns:a16="http://schemas.microsoft.com/office/drawing/2014/main" id="{1C27424D-8721-42F1-8222-130B9A4C8FD9}"/>
                </a:ext>
              </a:extLst>
            </p:cNvPr>
            <p:cNvSpPr/>
            <p:nvPr/>
          </p:nvSpPr>
          <p:spPr>
            <a:xfrm>
              <a:off x="4086225" y="0"/>
              <a:ext cx="1466850" cy="685800"/>
            </a:xfrm>
            <a:prstGeom prst="roundRect">
              <a:avLst/>
            </a:prstGeom>
            <a:solidFill>
              <a:schemeClr val="accent1">
                <a:lumMod val="40000"/>
                <a:lumOff val="6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5000"/>
                </a:lnSpc>
                <a:spcBef>
                  <a:spcPts val="500"/>
                </a:spcBef>
                <a:spcAft>
                  <a:spcPts val="500"/>
                </a:spcAft>
              </a:pPr>
              <a:r>
                <a:rPr lang="en-GB" dirty="0">
                  <a:solidFill>
                    <a:srgbClr val="002060"/>
                  </a:solidFill>
                  <a:effectLst/>
                  <a:latin typeface="Arial" panose="020B0604020202020204" pitchFamily="34" charset="0"/>
                  <a:ea typeface="Times New Roman" panose="02020603050405020304" pitchFamily="18" charset="0"/>
                </a:rPr>
                <a:t>Net Newly-Arising Need</a:t>
              </a:r>
              <a:endParaRPr lang="en-GB" sz="2800" dirty="0">
                <a:solidFill>
                  <a:srgbClr val="002060"/>
                </a:solidFill>
                <a:effectLst/>
                <a:latin typeface="Arial" panose="020B0604020202020204" pitchFamily="34" charset="0"/>
                <a:ea typeface="Times New Roman" panose="02020603050405020304" pitchFamily="18" charset="0"/>
              </a:endParaRPr>
            </a:p>
          </p:txBody>
        </p:sp>
        <p:sp>
          <p:nvSpPr>
            <p:cNvPr id="10" name="Rectangle: Rounded Corners 9">
              <a:extLst>
                <a:ext uri="{FF2B5EF4-FFF2-40B4-BE49-F238E27FC236}">
                  <a16:creationId xmlns:a16="http://schemas.microsoft.com/office/drawing/2014/main" id="{F26682FA-4F96-4202-B356-DC94CB719E3B}"/>
                </a:ext>
              </a:extLst>
            </p:cNvPr>
            <p:cNvSpPr/>
            <p:nvPr/>
          </p:nvSpPr>
          <p:spPr>
            <a:xfrm>
              <a:off x="4086225" y="828675"/>
              <a:ext cx="1466850" cy="685800"/>
            </a:xfrm>
            <a:prstGeom prst="roundRect">
              <a:avLst/>
            </a:prstGeom>
            <a:solidFill>
              <a:schemeClr val="accent1">
                <a:lumMod val="40000"/>
                <a:lumOff val="60000"/>
              </a:schemeClr>
            </a:solidFill>
            <a:ln>
              <a:solidFill>
                <a:srgbClr val="002060"/>
              </a:solidFill>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5000"/>
                </a:lnSpc>
                <a:spcBef>
                  <a:spcPts val="500"/>
                </a:spcBef>
                <a:spcAft>
                  <a:spcPts val="500"/>
                </a:spcAft>
              </a:pPr>
              <a:r>
                <a:rPr lang="en-GB" dirty="0">
                  <a:solidFill>
                    <a:srgbClr val="002060"/>
                  </a:solidFill>
                  <a:effectLst/>
                  <a:latin typeface="Arial" panose="020B0604020202020204" pitchFamily="34" charset="0"/>
                  <a:ea typeface="Times New Roman" panose="02020603050405020304" pitchFamily="18" charset="0"/>
                </a:rPr>
                <a:t>Re-let Supply</a:t>
              </a:r>
              <a:endParaRPr lang="en-GB" sz="2800" dirty="0">
                <a:solidFill>
                  <a:srgbClr val="002060"/>
                </a:solidFill>
                <a:effectLst/>
                <a:latin typeface="Arial" panose="020B0604020202020204" pitchFamily="34"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E986EFB5-B9E1-45C5-8720-ECFBE266D5E2}"/>
                </a:ext>
              </a:extLst>
            </p:cNvPr>
            <p:cNvSpPr/>
            <p:nvPr/>
          </p:nvSpPr>
          <p:spPr>
            <a:xfrm>
              <a:off x="1695450" y="87172"/>
              <a:ext cx="1009650" cy="1027253"/>
            </a:xfrm>
            <a:prstGeom prst="roundRect">
              <a:avLst/>
            </a:prstGeom>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5000"/>
                </a:lnSpc>
                <a:spcBef>
                  <a:spcPts val="500"/>
                </a:spcBef>
                <a:spcAft>
                  <a:spcPts val="500"/>
                </a:spcAft>
              </a:pPr>
              <a:r>
                <a:rPr lang="en-GB" dirty="0">
                  <a:effectLst/>
                  <a:latin typeface="Arial" panose="020B0604020202020204" pitchFamily="34" charset="0"/>
                  <a:ea typeface="Times New Roman" panose="02020603050405020304" pitchFamily="18" charset="0"/>
                </a:rPr>
                <a:t>Total Net Current Need</a:t>
              </a:r>
              <a:endParaRPr lang="en-GB" sz="2800" dirty="0">
                <a:effectLst/>
                <a:latin typeface="Arial" panose="020B0604020202020204" pitchFamily="34" charset="0"/>
                <a:ea typeface="Times New Roman" panose="02020603050405020304" pitchFamily="18" charset="0"/>
              </a:endParaRPr>
            </a:p>
          </p:txBody>
        </p:sp>
        <p:sp>
          <p:nvSpPr>
            <p:cNvPr id="12" name="Rectangle: Rounded Corners 11">
              <a:extLst>
                <a:ext uri="{FF2B5EF4-FFF2-40B4-BE49-F238E27FC236}">
                  <a16:creationId xmlns:a16="http://schemas.microsoft.com/office/drawing/2014/main" id="{6078A419-A4AE-462A-ACAA-92C2034F2B5A}"/>
                </a:ext>
              </a:extLst>
            </p:cNvPr>
            <p:cNvSpPr/>
            <p:nvPr/>
          </p:nvSpPr>
          <p:spPr>
            <a:xfrm>
              <a:off x="2800350" y="106222"/>
              <a:ext cx="1009650" cy="1027253"/>
            </a:xfrm>
            <a:prstGeom prst="roundRect">
              <a:avLst/>
            </a:prstGeom>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5000"/>
                </a:lnSpc>
                <a:spcBef>
                  <a:spcPts val="500"/>
                </a:spcBef>
                <a:spcAft>
                  <a:spcPts val="500"/>
                </a:spcAft>
              </a:pPr>
              <a:r>
                <a:rPr lang="en-GB" dirty="0">
                  <a:effectLst/>
                  <a:latin typeface="Arial" panose="020B0604020202020204" pitchFamily="34" charset="0"/>
                  <a:ea typeface="Times New Roman" panose="02020603050405020304" pitchFamily="18" charset="0"/>
                </a:rPr>
                <a:t>Net Newly-Arising Need per Year</a:t>
              </a:r>
              <a:endParaRPr lang="en-GB" sz="2800" dirty="0">
                <a:effectLst/>
                <a:latin typeface="Arial" panose="020B0604020202020204" pitchFamily="34" charset="0"/>
                <a:ea typeface="Times New Roman" panose="02020603050405020304" pitchFamily="18" charset="0"/>
              </a:endParaRPr>
            </a:p>
          </p:txBody>
        </p:sp>
        <p:sp>
          <p:nvSpPr>
            <p:cNvPr id="13" name="Rectangle: Rounded Corners 12">
              <a:extLst>
                <a:ext uri="{FF2B5EF4-FFF2-40B4-BE49-F238E27FC236}">
                  <a16:creationId xmlns:a16="http://schemas.microsoft.com/office/drawing/2014/main" id="{6711A7AD-F7FA-4B7C-9DE4-E06DB2E24C79}"/>
                </a:ext>
              </a:extLst>
            </p:cNvPr>
            <p:cNvSpPr/>
            <p:nvPr/>
          </p:nvSpPr>
          <p:spPr>
            <a:xfrm>
              <a:off x="1695450" y="1409700"/>
              <a:ext cx="2143125" cy="704850"/>
            </a:xfrm>
            <a:prstGeom prst="roundRect">
              <a:avLst/>
            </a:prstGeom>
            <a:solidFill>
              <a:srgbClr val="002060"/>
            </a:solidFill>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25000"/>
                </a:lnSpc>
                <a:spcBef>
                  <a:spcPts val="500"/>
                </a:spcBef>
                <a:spcAft>
                  <a:spcPts val="500"/>
                </a:spcAft>
              </a:pPr>
              <a:r>
                <a:rPr lang="en-GB" dirty="0">
                  <a:effectLst/>
                  <a:latin typeface="Arial" panose="020B0604020202020204" pitchFamily="34" charset="0"/>
                  <a:ea typeface="Times New Roman" panose="02020603050405020304" pitchFamily="18" charset="0"/>
                </a:rPr>
                <a:t>Total Net Current Need </a:t>
              </a:r>
              <a:endParaRPr lang="en-GB" sz="2800" dirty="0">
                <a:effectLst/>
                <a:latin typeface="Arial" panose="020B0604020202020204" pitchFamily="34" charset="0"/>
                <a:ea typeface="Times New Roman" panose="02020603050405020304" pitchFamily="18" charset="0"/>
              </a:endParaRPr>
            </a:p>
            <a:p>
              <a:pPr algn="ctr">
                <a:lnSpc>
                  <a:spcPct val="125000"/>
                </a:lnSpc>
                <a:spcBef>
                  <a:spcPts val="500"/>
                </a:spcBef>
                <a:spcAft>
                  <a:spcPts val="500"/>
                </a:spcAft>
              </a:pPr>
              <a:r>
                <a:rPr lang="en-GB" dirty="0">
                  <a:effectLst/>
                  <a:latin typeface="Arial" panose="020B0604020202020204" pitchFamily="34" charset="0"/>
                  <a:ea typeface="Times New Roman" panose="02020603050405020304" pitchFamily="18" charset="0"/>
                </a:rPr>
                <a:t>over plan period</a:t>
              </a:r>
              <a:endParaRPr lang="en-GB" sz="2800" dirty="0">
                <a:effectLst/>
                <a:latin typeface="Arial" panose="020B0604020202020204" pitchFamily="34" charset="0"/>
                <a:ea typeface="Times New Roman" panose="02020603050405020304" pitchFamily="18" charset="0"/>
              </a:endParaRPr>
            </a:p>
          </p:txBody>
        </p:sp>
        <p:sp>
          <p:nvSpPr>
            <p:cNvPr id="14" name="Arrow: Right 13">
              <a:extLst>
                <a:ext uri="{FF2B5EF4-FFF2-40B4-BE49-F238E27FC236}">
                  <a16:creationId xmlns:a16="http://schemas.microsoft.com/office/drawing/2014/main" id="{FD84A8EE-47AA-4710-B124-B94EB356EAEC}"/>
                </a:ext>
              </a:extLst>
            </p:cNvPr>
            <p:cNvSpPr/>
            <p:nvPr/>
          </p:nvSpPr>
          <p:spPr>
            <a:xfrm>
              <a:off x="1362075" y="485775"/>
              <a:ext cx="457200" cy="457200"/>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4400" dirty="0"/>
            </a:p>
          </p:txBody>
        </p:sp>
        <p:sp>
          <p:nvSpPr>
            <p:cNvPr id="15" name="Arrow: Right 14">
              <a:extLst>
                <a:ext uri="{FF2B5EF4-FFF2-40B4-BE49-F238E27FC236}">
                  <a16:creationId xmlns:a16="http://schemas.microsoft.com/office/drawing/2014/main" id="{EB82C6B5-82C6-443C-9938-D2FF2DBAE957}"/>
                </a:ext>
              </a:extLst>
            </p:cNvPr>
            <p:cNvSpPr/>
            <p:nvPr/>
          </p:nvSpPr>
          <p:spPr>
            <a:xfrm rot="10800000">
              <a:off x="3781425" y="485775"/>
              <a:ext cx="457200" cy="457200"/>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4400" dirty="0"/>
            </a:p>
          </p:txBody>
        </p:sp>
        <p:sp>
          <p:nvSpPr>
            <p:cNvPr id="16" name="Arrow: Right 15">
              <a:extLst>
                <a:ext uri="{FF2B5EF4-FFF2-40B4-BE49-F238E27FC236}">
                  <a16:creationId xmlns:a16="http://schemas.microsoft.com/office/drawing/2014/main" id="{AD46B323-5232-4907-A1BA-7EFD20DBEF8D}"/>
                </a:ext>
              </a:extLst>
            </p:cNvPr>
            <p:cNvSpPr/>
            <p:nvPr/>
          </p:nvSpPr>
          <p:spPr>
            <a:xfrm rot="5400000">
              <a:off x="1990725" y="1066800"/>
              <a:ext cx="457200" cy="457200"/>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4400" dirty="0"/>
            </a:p>
          </p:txBody>
        </p:sp>
        <p:sp>
          <p:nvSpPr>
            <p:cNvPr id="17" name="Arrow: Right 16">
              <a:extLst>
                <a:ext uri="{FF2B5EF4-FFF2-40B4-BE49-F238E27FC236}">
                  <a16:creationId xmlns:a16="http://schemas.microsoft.com/office/drawing/2014/main" id="{8669E96D-F0FF-48E3-8341-2689A8AABDD6}"/>
                </a:ext>
              </a:extLst>
            </p:cNvPr>
            <p:cNvSpPr/>
            <p:nvPr/>
          </p:nvSpPr>
          <p:spPr>
            <a:xfrm rot="5400000">
              <a:off x="3095625" y="1057275"/>
              <a:ext cx="457200" cy="457200"/>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4400" dirty="0"/>
            </a:p>
          </p:txBody>
        </p:sp>
      </p:grpSp>
      <p:sp>
        <p:nvSpPr>
          <p:cNvPr id="18" name="TextBox 17">
            <a:extLst>
              <a:ext uri="{FF2B5EF4-FFF2-40B4-BE49-F238E27FC236}">
                <a16:creationId xmlns:a16="http://schemas.microsoft.com/office/drawing/2014/main" id="{8894E292-390A-D67E-0AF8-B0C86B914FFF}"/>
              </a:ext>
            </a:extLst>
          </p:cNvPr>
          <p:cNvSpPr txBox="1"/>
          <p:nvPr/>
        </p:nvSpPr>
        <p:spPr>
          <a:xfrm>
            <a:off x="859342" y="1234818"/>
            <a:ext cx="10494458" cy="1462708"/>
          </a:xfrm>
          <a:prstGeom prst="rect">
            <a:avLst/>
          </a:prstGeom>
          <a:noFill/>
        </p:spPr>
        <p:txBody>
          <a:bodyPr wrap="square">
            <a:spAutoFit/>
          </a:bodyPr>
          <a:lstStyle/>
          <a:p>
            <a:r>
              <a:rPr lang="en-GB" sz="3200" dirty="0">
                <a:effectLst/>
                <a:latin typeface="Arial" panose="020B0604020202020204" pitchFamily="34" charset="0"/>
                <a:ea typeface="Calibri" panose="020F0502020204030204" pitchFamily="34" charset="0"/>
                <a:cs typeface="Arial" panose="020B0604020202020204" pitchFamily="34" charset="0"/>
              </a:rPr>
              <a:t>Split between:</a:t>
            </a:r>
          </a:p>
          <a:p>
            <a:pPr marL="342900" lvl="0" indent="-342900">
              <a:lnSpc>
                <a:spcPct val="125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cs typeface="Arial" panose="020B0604020202020204" pitchFamily="34" charset="0"/>
              </a:rPr>
              <a:t>Households unable to buy OR rent in the market; and</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5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cs typeface="Arial" panose="020B0604020202020204" pitchFamily="34" charset="0"/>
              </a:rPr>
              <a:t>Households able to rent but not buy</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4004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FF6E-73EB-4DB4-92CC-FC8E060F058B}"/>
              </a:ext>
            </a:extLst>
          </p:cNvPr>
          <p:cNvSpPr>
            <a:spLocks noGrp="1"/>
          </p:cNvSpPr>
          <p:nvPr>
            <p:ph type="title"/>
          </p:nvPr>
        </p:nvSpPr>
        <p:spPr/>
        <p:txBody>
          <a:bodyPr>
            <a:noAutofit/>
          </a:bodyPr>
          <a:lstStyle/>
          <a:p>
            <a:r>
              <a:rPr lang="en-GB" sz="3600" dirty="0"/>
              <a:t>Affordable Housing Need – Unable To Buy or Rent</a:t>
            </a:r>
          </a:p>
        </p:txBody>
      </p:sp>
      <p:graphicFrame>
        <p:nvGraphicFramePr>
          <p:cNvPr id="3" name="Table 2">
            <a:extLst>
              <a:ext uri="{FF2B5EF4-FFF2-40B4-BE49-F238E27FC236}">
                <a16:creationId xmlns:a16="http://schemas.microsoft.com/office/drawing/2014/main" id="{1A4C5D93-A3A5-BB90-F902-91F5C7B589DB}"/>
              </a:ext>
            </a:extLst>
          </p:cNvPr>
          <p:cNvGraphicFramePr>
            <a:graphicFrameLocks noGrp="1"/>
          </p:cNvGraphicFramePr>
          <p:nvPr>
            <p:extLst>
              <p:ext uri="{D42A27DB-BD31-4B8C-83A1-F6EECF244321}">
                <p14:modId xmlns:p14="http://schemas.microsoft.com/office/powerpoint/2010/main" val="2284856944"/>
              </p:ext>
            </p:extLst>
          </p:nvPr>
        </p:nvGraphicFramePr>
        <p:xfrm>
          <a:off x="838199" y="1290999"/>
          <a:ext cx="10515602" cy="3238754"/>
        </p:xfrm>
        <a:graphic>
          <a:graphicData uri="http://schemas.openxmlformats.org/drawingml/2006/table">
            <a:tbl>
              <a:tblPr firstRow="1" firstCol="1" bandRow="1">
                <a:tableStyleId>{5C22544A-7EE6-4342-B048-85BDC9FD1C3A}</a:tableStyleId>
              </a:tblPr>
              <a:tblGrid>
                <a:gridCol w="1501202">
                  <a:extLst>
                    <a:ext uri="{9D8B030D-6E8A-4147-A177-3AD203B41FA5}">
                      <a16:colId xmlns:a16="http://schemas.microsoft.com/office/drawing/2014/main" val="3288269330"/>
                    </a:ext>
                  </a:extLst>
                </a:gridCol>
                <a:gridCol w="1502400">
                  <a:extLst>
                    <a:ext uri="{9D8B030D-6E8A-4147-A177-3AD203B41FA5}">
                      <a16:colId xmlns:a16="http://schemas.microsoft.com/office/drawing/2014/main" val="2627825827"/>
                    </a:ext>
                  </a:extLst>
                </a:gridCol>
                <a:gridCol w="1502400">
                  <a:extLst>
                    <a:ext uri="{9D8B030D-6E8A-4147-A177-3AD203B41FA5}">
                      <a16:colId xmlns:a16="http://schemas.microsoft.com/office/drawing/2014/main" val="2578474574"/>
                    </a:ext>
                  </a:extLst>
                </a:gridCol>
                <a:gridCol w="1502400">
                  <a:extLst>
                    <a:ext uri="{9D8B030D-6E8A-4147-A177-3AD203B41FA5}">
                      <a16:colId xmlns:a16="http://schemas.microsoft.com/office/drawing/2014/main" val="2964489418"/>
                    </a:ext>
                  </a:extLst>
                </a:gridCol>
                <a:gridCol w="1502400">
                  <a:extLst>
                    <a:ext uri="{9D8B030D-6E8A-4147-A177-3AD203B41FA5}">
                      <a16:colId xmlns:a16="http://schemas.microsoft.com/office/drawing/2014/main" val="129949611"/>
                    </a:ext>
                  </a:extLst>
                </a:gridCol>
                <a:gridCol w="1502400">
                  <a:extLst>
                    <a:ext uri="{9D8B030D-6E8A-4147-A177-3AD203B41FA5}">
                      <a16:colId xmlns:a16="http://schemas.microsoft.com/office/drawing/2014/main" val="561470837"/>
                    </a:ext>
                  </a:extLst>
                </a:gridCol>
                <a:gridCol w="1502400">
                  <a:extLst>
                    <a:ext uri="{9D8B030D-6E8A-4147-A177-3AD203B41FA5}">
                      <a16:colId xmlns:a16="http://schemas.microsoft.com/office/drawing/2014/main" val="2672199848"/>
                    </a:ext>
                  </a:extLst>
                </a:gridCol>
              </a:tblGrid>
              <a:tr h="362268">
                <a:tc>
                  <a:txBody>
                    <a:bodyPr/>
                    <a:lstStyle/>
                    <a:p>
                      <a:pPr algn="l">
                        <a:lnSpc>
                          <a:spcPct val="125000"/>
                        </a:lnSpc>
                        <a:spcAft>
                          <a:spcPts val="1800"/>
                        </a:spcAft>
                      </a:pPr>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pPr>
                      <a:r>
                        <a:rPr lang="en-GB" sz="1800" dirty="0">
                          <a:effectLst/>
                        </a:rPr>
                        <a:t>Current need</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002060"/>
                    </a:solidFill>
                  </a:tcPr>
                </a:tc>
                <a:tc>
                  <a:txBody>
                    <a:bodyPr/>
                    <a:lstStyle/>
                    <a:p>
                      <a:pPr algn="ctr">
                        <a:lnSpc>
                          <a:spcPct val="125000"/>
                        </a:lnSpc>
                      </a:pPr>
                      <a:r>
                        <a:rPr lang="en-GB" sz="1800" dirty="0">
                          <a:effectLst/>
                        </a:rPr>
                        <a:t>Newly forming households</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002060"/>
                    </a:solidFill>
                  </a:tcPr>
                </a:tc>
                <a:tc>
                  <a:txBody>
                    <a:bodyPr/>
                    <a:lstStyle/>
                    <a:p>
                      <a:pPr algn="ctr">
                        <a:lnSpc>
                          <a:spcPct val="125000"/>
                        </a:lnSpc>
                      </a:pPr>
                      <a:r>
                        <a:rPr lang="en-GB" sz="1800" dirty="0">
                          <a:effectLst/>
                        </a:rPr>
                        <a:t>Existing households falling into need</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002060"/>
                    </a:solidFill>
                  </a:tcPr>
                </a:tc>
                <a:tc>
                  <a:txBody>
                    <a:bodyPr/>
                    <a:lstStyle/>
                    <a:p>
                      <a:pPr algn="ctr">
                        <a:lnSpc>
                          <a:spcPct val="125000"/>
                        </a:lnSpc>
                      </a:pPr>
                      <a:r>
                        <a:rPr lang="en-GB" sz="1800" dirty="0">
                          <a:effectLst/>
                        </a:rPr>
                        <a:t>Total Gross Need</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002060"/>
                    </a:solidFill>
                  </a:tcPr>
                </a:tc>
                <a:tc>
                  <a:txBody>
                    <a:bodyPr/>
                    <a:lstStyle/>
                    <a:p>
                      <a:pPr algn="ctr">
                        <a:lnSpc>
                          <a:spcPct val="125000"/>
                        </a:lnSpc>
                      </a:pPr>
                      <a:r>
                        <a:rPr lang="en-GB" sz="1800" dirty="0">
                          <a:effectLst/>
                        </a:rPr>
                        <a:t>Relet Supply</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002060"/>
                    </a:solidFill>
                  </a:tcPr>
                </a:tc>
                <a:tc>
                  <a:txBody>
                    <a:bodyPr/>
                    <a:lstStyle/>
                    <a:p>
                      <a:pPr algn="ctr">
                        <a:lnSpc>
                          <a:spcPct val="125000"/>
                        </a:lnSpc>
                      </a:pPr>
                      <a:r>
                        <a:rPr lang="en-GB" sz="1800" dirty="0">
                          <a:effectLst/>
                        </a:rPr>
                        <a:t>Net Need</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002060"/>
                    </a:solidFill>
                  </a:tcPr>
                </a:tc>
                <a:extLst>
                  <a:ext uri="{0D108BD9-81ED-4DB2-BD59-A6C34878D82A}">
                    <a16:rowId xmlns:a16="http://schemas.microsoft.com/office/drawing/2014/main" val="798105847"/>
                  </a:ext>
                </a:extLst>
              </a:tr>
              <a:tr h="171768">
                <a:tc>
                  <a:txBody>
                    <a:bodyPr/>
                    <a:lstStyle/>
                    <a:p>
                      <a:pPr>
                        <a:lnSpc>
                          <a:spcPct val="125000"/>
                        </a:lnSpc>
                      </a:pPr>
                      <a:r>
                        <a:rPr lang="en-GB" sz="1800" dirty="0">
                          <a:effectLst/>
                        </a:rPr>
                        <a:t>Nottingham</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b">
                    <a:solidFill>
                      <a:srgbClr val="002060"/>
                    </a:solidFill>
                  </a:tcPr>
                </a:tc>
                <a:tc>
                  <a:txBody>
                    <a:bodyPr/>
                    <a:lstStyle/>
                    <a:p>
                      <a:pPr algn="ctr">
                        <a:lnSpc>
                          <a:spcPct val="125000"/>
                        </a:lnSpc>
                      </a:pPr>
                      <a:r>
                        <a:rPr lang="en-GB" sz="1800">
                          <a:effectLst/>
                        </a:rPr>
                        <a:t>316</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1,675</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639</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2,629</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900</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1,729</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648632402"/>
                  </a:ext>
                </a:extLst>
              </a:tr>
              <a:tr h="171768">
                <a:tc>
                  <a:txBody>
                    <a:bodyPr/>
                    <a:lstStyle/>
                    <a:p>
                      <a:pPr>
                        <a:lnSpc>
                          <a:spcPct val="125000"/>
                        </a:lnSpc>
                      </a:pPr>
                      <a:r>
                        <a:rPr lang="en-GB" sz="1800">
                          <a:effectLst/>
                        </a:rPr>
                        <a:t>Ashfield</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solidFill>
                      <a:srgbClr val="002060"/>
                    </a:solidFill>
                  </a:tcPr>
                </a:tc>
                <a:tc>
                  <a:txBody>
                    <a:bodyPr/>
                    <a:lstStyle/>
                    <a:p>
                      <a:pPr algn="ctr">
                        <a:lnSpc>
                          <a:spcPct val="125000"/>
                        </a:lnSpc>
                      </a:pPr>
                      <a:r>
                        <a:rPr lang="en-GB" sz="1800">
                          <a:effectLst/>
                        </a:rPr>
                        <a:t>64</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546</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144</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755</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279</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476</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495568301"/>
                  </a:ext>
                </a:extLst>
              </a:tr>
              <a:tr h="171768">
                <a:tc>
                  <a:txBody>
                    <a:bodyPr/>
                    <a:lstStyle/>
                    <a:p>
                      <a:pPr>
                        <a:lnSpc>
                          <a:spcPct val="125000"/>
                        </a:lnSpc>
                      </a:pPr>
                      <a:r>
                        <a:rPr lang="en-GB" sz="1800" dirty="0">
                          <a:effectLst/>
                        </a:rPr>
                        <a:t>Broxtowe</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b">
                    <a:solidFill>
                      <a:srgbClr val="002060"/>
                    </a:solidFill>
                  </a:tcPr>
                </a:tc>
                <a:tc>
                  <a:txBody>
                    <a:bodyPr/>
                    <a:lstStyle/>
                    <a:p>
                      <a:pPr algn="ctr">
                        <a:lnSpc>
                          <a:spcPct val="125000"/>
                        </a:lnSpc>
                      </a:pPr>
                      <a:r>
                        <a:rPr lang="en-GB" sz="1800">
                          <a:effectLst/>
                        </a:rPr>
                        <a:t>53</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469</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144</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666</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208</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458</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541461028"/>
                  </a:ext>
                </a:extLst>
              </a:tr>
              <a:tr h="171768">
                <a:tc>
                  <a:txBody>
                    <a:bodyPr/>
                    <a:lstStyle/>
                    <a:p>
                      <a:pPr>
                        <a:lnSpc>
                          <a:spcPct val="125000"/>
                        </a:lnSpc>
                      </a:pPr>
                      <a:r>
                        <a:rPr lang="en-GB" sz="1800" dirty="0">
                          <a:effectLst/>
                        </a:rPr>
                        <a:t>Gedling</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b">
                    <a:solidFill>
                      <a:srgbClr val="002060"/>
                    </a:solidFill>
                  </a:tcPr>
                </a:tc>
                <a:tc>
                  <a:txBody>
                    <a:bodyPr/>
                    <a:lstStyle/>
                    <a:p>
                      <a:pPr algn="ctr">
                        <a:lnSpc>
                          <a:spcPct val="125000"/>
                        </a:lnSpc>
                      </a:pPr>
                      <a:r>
                        <a:rPr lang="en-GB" sz="1800">
                          <a:effectLst/>
                        </a:rPr>
                        <a:t>55</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512</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62</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628</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114</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514</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832454782"/>
                  </a:ext>
                </a:extLst>
              </a:tr>
              <a:tr h="171768">
                <a:tc>
                  <a:txBody>
                    <a:bodyPr/>
                    <a:lstStyle/>
                    <a:p>
                      <a:pPr>
                        <a:lnSpc>
                          <a:spcPct val="125000"/>
                        </a:lnSpc>
                      </a:pPr>
                      <a:r>
                        <a:rPr lang="en-GB" sz="1800" dirty="0">
                          <a:effectLst/>
                        </a:rPr>
                        <a:t>Rushcliffe</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b">
                    <a:solidFill>
                      <a:srgbClr val="002060"/>
                    </a:solidFill>
                  </a:tcPr>
                </a:tc>
                <a:tc>
                  <a:txBody>
                    <a:bodyPr/>
                    <a:lstStyle/>
                    <a:p>
                      <a:pPr algn="ctr">
                        <a:lnSpc>
                          <a:spcPct val="125000"/>
                        </a:lnSpc>
                      </a:pPr>
                      <a:r>
                        <a:rPr lang="en-GB" sz="1800">
                          <a:effectLst/>
                        </a:rPr>
                        <a:t>48</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498</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41</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587</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80</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507</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526727818"/>
                  </a:ext>
                </a:extLst>
              </a:tr>
              <a:tr h="171768">
                <a:tc>
                  <a:txBody>
                    <a:bodyPr/>
                    <a:lstStyle/>
                    <a:p>
                      <a:pPr>
                        <a:lnSpc>
                          <a:spcPct val="125000"/>
                        </a:lnSpc>
                      </a:pPr>
                      <a:r>
                        <a:rPr lang="en-GB" sz="1800" dirty="0">
                          <a:effectLst/>
                        </a:rPr>
                        <a:t>Study-area</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b">
                    <a:solidFill>
                      <a:srgbClr val="002060"/>
                    </a:solidFill>
                  </a:tcPr>
                </a:tc>
                <a:tc>
                  <a:txBody>
                    <a:bodyPr/>
                    <a:lstStyle/>
                    <a:p>
                      <a:pPr algn="ctr">
                        <a:lnSpc>
                          <a:spcPct val="125000"/>
                        </a:lnSpc>
                      </a:pPr>
                      <a:r>
                        <a:rPr lang="en-GB" sz="1800">
                          <a:effectLst/>
                        </a:rPr>
                        <a:t>535</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3,700</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1,030</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5,266</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a:effectLst/>
                        </a:rPr>
                        <a:t>1,581</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nchor="b"/>
                </a:tc>
                <a:tc>
                  <a:txBody>
                    <a:bodyPr/>
                    <a:lstStyle/>
                    <a:p>
                      <a:pPr algn="ctr">
                        <a:lnSpc>
                          <a:spcPct val="125000"/>
                        </a:lnSpc>
                      </a:pPr>
                      <a:r>
                        <a:rPr lang="en-GB" sz="1800" dirty="0">
                          <a:effectLst/>
                        </a:rPr>
                        <a:t>3,684</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704512477"/>
                  </a:ext>
                </a:extLst>
              </a:tr>
            </a:tbl>
          </a:graphicData>
        </a:graphic>
      </p:graphicFrame>
    </p:spTree>
    <p:extLst>
      <p:ext uri="{BB962C8B-B14F-4D97-AF65-F5344CB8AC3E}">
        <p14:creationId xmlns:p14="http://schemas.microsoft.com/office/powerpoint/2010/main" val="1108347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FF6E-73EB-4DB4-92CC-FC8E060F058B}"/>
              </a:ext>
            </a:extLst>
          </p:cNvPr>
          <p:cNvSpPr>
            <a:spLocks noGrp="1"/>
          </p:cNvSpPr>
          <p:nvPr>
            <p:ph type="title"/>
          </p:nvPr>
        </p:nvSpPr>
        <p:spPr/>
        <p:txBody>
          <a:bodyPr>
            <a:noAutofit/>
          </a:bodyPr>
          <a:lstStyle/>
          <a:p>
            <a:r>
              <a:rPr lang="en-GB" sz="3400" dirty="0"/>
              <a:t>Affordable Housing Need – Able To Rent But Not Buy</a:t>
            </a:r>
          </a:p>
        </p:txBody>
      </p:sp>
      <p:sp>
        <p:nvSpPr>
          <p:cNvPr id="5" name="TextBox 4">
            <a:extLst>
              <a:ext uri="{FF2B5EF4-FFF2-40B4-BE49-F238E27FC236}">
                <a16:creationId xmlns:a16="http://schemas.microsoft.com/office/drawing/2014/main" id="{5F524197-A0EF-AEB6-959E-89D01509D1C9}"/>
              </a:ext>
            </a:extLst>
          </p:cNvPr>
          <p:cNvSpPr txBox="1"/>
          <p:nvPr/>
        </p:nvSpPr>
        <p:spPr>
          <a:xfrm>
            <a:off x="838200" y="1239637"/>
            <a:ext cx="10515598" cy="4209614"/>
          </a:xfrm>
          <a:prstGeom prst="rect">
            <a:avLst/>
          </a:prstGeom>
          <a:noFill/>
        </p:spPr>
        <p:txBody>
          <a:bodyPr wrap="square">
            <a:spAutoFit/>
          </a:bodyPr>
          <a:lstStyle/>
          <a:p>
            <a:pPr marL="342900" lvl="0" indent="-285750" algn="just">
              <a:lnSpc>
                <a:spcPct val="150000"/>
              </a:lnSpc>
              <a:spcAft>
                <a:spcPts val="600"/>
              </a:spcAft>
              <a:buFont typeface="Arial" panose="020B0604020202020204" pitchFamily="34" charset="0"/>
              <a:buChar char="•"/>
            </a:pPr>
            <a:r>
              <a:rPr lang="en-GB" sz="2400" dirty="0">
                <a:latin typeface="Arial" panose="020B0604020202020204" pitchFamily="34" charset="0"/>
                <a:cs typeface="Times New Roman" panose="02020603050405020304" pitchFamily="18" charset="0"/>
              </a:rPr>
              <a:t>A number of households in the income gap between renting and buying</a:t>
            </a:r>
          </a:p>
          <a:p>
            <a:pPr marL="342900" lvl="0" indent="-285750" algn="just">
              <a:lnSpc>
                <a:spcPct val="150000"/>
              </a:lnSpc>
              <a:spcAft>
                <a:spcPts val="600"/>
              </a:spcAft>
              <a:buFont typeface="Arial" panose="020B0604020202020204" pitchFamily="34" charset="0"/>
              <a:buChar char="•"/>
            </a:pPr>
            <a:r>
              <a:rPr lang="en-GB" sz="2400" dirty="0">
                <a:latin typeface="Arial" panose="020B0604020202020204" pitchFamily="34" charset="0"/>
                <a:cs typeface="Times New Roman" panose="02020603050405020304" pitchFamily="18" charset="0"/>
              </a:rPr>
              <a:t>There is however a supply of homes in the market to meet this need, and</a:t>
            </a:r>
          </a:p>
          <a:p>
            <a:pPr marL="342900" lvl="0" indent="-285750" algn="just">
              <a:lnSpc>
                <a:spcPct val="150000"/>
              </a:lnSpc>
              <a:spcAft>
                <a:spcPts val="600"/>
              </a:spcAft>
              <a:buFont typeface="Arial" panose="020B0604020202020204" pitchFamily="34" charset="0"/>
              <a:buChar char="•"/>
            </a:pPr>
            <a:r>
              <a:rPr lang="en-GB" sz="2400" dirty="0">
                <a:latin typeface="Arial" panose="020B0604020202020204" pitchFamily="34" charset="0"/>
                <a:cs typeface="Times New Roman" panose="02020603050405020304" pitchFamily="18" charset="0"/>
              </a:rPr>
              <a:t>It is difficult to robustly establish the need for affordable home ownership products</a:t>
            </a:r>
          </a:p>
          <a:p>
            <a:pPr marL="342900" lvl="0" indent="-285750" algn="just">
              <a:lnSpc>
                <a:spcPct val="150000"/>
              </a:lnSpc>
              <a:spcAft>
                <a:spcPts val="600"/>
              </a:spcAft>
              <a:buFont typeface="Arial" panose="020B0604020202020204" pitchFamily="34" charset="0"/>
              <a:buChar char="•"/>
            </a:pPr>
            <a:r>
              <a:rPr lang="en-GB" sz="2400" dirty="0">
                <a:latin typeface="Arial" panose="020B0604020202020204" pitchFamily="34" charset="0"/>
                <a:cs typeface="Times New Roman" panose="02020603050405020304" pitchFamily="18" charset="0"/>
              </a:rPr>
              <a:t>Midpoint estimate is a negative annual need for around 500 AHO units</a:t>
            </a:r>
          </a:p>
          <a:p>
            <a:pPr marL="342900" lvl="0" indent="-285750" algn="just">
              <a:lnSpc>
                <a:spcPct val="150000"/>
              </a:lnSpc>
              <a:spcAft>
                <a:spcPts val="600"/>
              </a:spcAft>
              <a:buFont typeface="Arial" panose="020B0604020202020204" pitchFamily="34" charset="0"/>
              <a:buChar char="•"/>
            </a:pPr>
            <a:r>
              <a:rPr lang="en-GB" sz="2400" dirty="0">
                <a:latin typeface="Arial" panose="020B0604020202020204" pitchFamily="34" charset="0"/>
                <a:cs typeface="Times New Roman" panose="02020603050405020304" pitchFamily="18" charset="0"/>
              </a:rPr>
              <a:t>The Councils should focus where possible on meeting the needs of those unable to buy or rent</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907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1311EC-BC20-41E1-A766-4260C8AAD86D}"/>
              </a:ext>
            </a:extLst>
          </p:cNvPr>
          <p:cNvSpPr>
            <a:spLocks noGrp="1"/>
          </p:cNvSpPr>
          <p:nvPr>
            <p:ph type="title"/>
          </p:nvPr>
        </p:nvSpPr>
        <p:spPr/>
        <p:txBody>
          <a:bodyPr>
            <a:normAutofit fontScale="90000"/>
          </a:bodyPr>
          <a:lstStyle/>
          <a:p>
            <a:r>
              <a:rPr lang="en-GB" dirty="0"/>
              <a:t>Introductions </a:t>
            </a:r>
          </a:p>
        </p:txBody>
      </p:sp>
      <p:sp>
        <p:nvSpPr>
          <p:cNvPr id="4" name="Content Placeholder 3">
            <a:extLst>
              <a:ext uri="{FF2B5EF4-FFF2-40B4-BE49-F238E27FC236}">
                <a16:creationId xmlns:a16="http://schemas.microsoft.com/office/drawing/2014/main" id="{06F6371C-00DF-4770-94FC-5A77FC2A98FD}"/>
              </a:ext>
            </a:extLst>
          </p:cNvPr>
          <p:cNvSpPr>
            <a:spLocks noGrp="1"/>
          </p:cNvSpPr>
          <p:nvPr>
            <p:ph idx="1"/>
          </p:nvPr>
        </p:nvSpPr>
        <p:spPr>
          <a:xfrm>
            <a:off x="838200" y="1351900"/>
            <a:ext cx="10515600" cy="4351338"/>
          </a:xfrm>
        </p:spPr>
        <p:txBody>
          <a:bodyPr/>
          <a:lstStyle/>
          <a:p>
            <a:r>
              <a:rPr lang="en-GB" dirty="0"/>
              <a:t>Paul McColgan, Director - Iceni</a:t>
            </a:r>
          </a:p>
          <a:p>
            <a:r>
              <a:rPr lang="en-GB" dirty="0"/>
              <a:t>Justin Gardner, Director – JGC </a:t>
            </a:r>
          </a:p>
        </p:txBody>
      </p:sp>
    </p:spTree>
    <p:extLst>
      <p:ext uri="{BB962C8B-B14F-4D97-AF65-F5344CB8AC3E}">
        <p14:creationId xmlns:p14="http://schemas.microsoft.com/office/powerpoint/2010/main" val="829357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FF6E-73EB-4DB4-92CC-FC8E060F058B}"/>
              </a:ext>
            </a:extLst>
          </p:cNvPr>
          <p:cNvSpPr>
            <a:spLocks noGrp="1"/>
          </p:cNvSpPr>
          <p:nvPr>
            <p:ph type="title"/>
          </p:nvPr>
        </p:nvSpPr>
        <p:spPr/>
        <p:txBody>
          <a:bodyPr>
            <a:normAutofit fontScale="90000"/>
          </a:bodyPr>
          <a:lstStyle/>
          <a:p>
            <a:r>
              <a:rPr lang="en-GB" dirty="0"/>
              <a:t>Affordable Housing Need</a:t>
            </a:r>
          </a:p>
        </p:txBody>
      </p:sp>
      <p:sp>
        <p:nvSpPr>
          <p:cNvPr id="5" name="Content Placeholder 3">
            <a:extLst>
              <a:ext uri="{FF2B5EF4-FFF2-40B4-BE49-F238E27FC236}">
                <a16:creationId xmlns:a16="http://schemas.microsoft.com/office/drawing/2014/main" id="{1D94E3BC-C93F-470C-B0DE-9403612C16A0}"/>
              </a:ext>
            </a:extLst>
          </p:cNvPr>
          <p:cNvSpPr txBox="1">
            <a:spLocks/>
          </p:cNvSpPr>
          <p:nvPr/>
        </p:nvSpPr>
        <p:spPr>
          <a:xfrm>
            <a:off x="838199" y="1260389"/>
            <a:ext cx="10744201" cy="49911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25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There is a high affordable need, but caution should be taken in trying to make a link between this need and the overall need for housing</a:t>
            </a:r>
            <a:endParaRPr lang="en-GB" sz="2400" dirty="0">
              <a:effectLst/>
              <a:latin typeface="Arial" panose="020B0604020202020204" pitchFamily="34" charset="0"/>
              <a:ea typeface="Calibri" panose="020F0502020204030204" pitchFamily="34" charset="0"/>
            </a:endParaRPr>
          </a:p>
          <a:p>
            <a:pPr marL="800100" lvl="1" indent="-342900">
              <a:lnSpc>
                <a:spcPct val="125000"/>
              </a:lnSpc>
              <a:buFont typeface="Symbol" panose="05050102010706020507" pitchFamily="18" charset="2"/>
              <a:buChar char=""/>
            </a:pPr>
            <a:r>
              <a:rPr lang="en-GB" sz="2000" dirty="0">
                <a:solidFill>
                  <a:schemeClr val="accent2"/>
                </a:solidFill>
                <a:effectLst/>
                <a:latin typeface="Arial" panose="020B0604020202020204" pitchFamily="34" charset="0"/>
                <a:ea typeface="Times New Roman" panose="02020603050405020304" pitchFamily="18" charset="0"/>
              </a:rPr>
              <a:t>The AHN includes households already in accommodation who would release their home if an affordable home became available i.e. no net need; </a:t>
            </a:r>
          </a:p>
          <a:p>
            <a:pPr marL="800100" lvl="1" indent="-342900">
              <a:lnSpc>
                <a:spcPct val="125000"/>
              </a:lnSpc>
              <a:buFont typeface="Symbol" panose="05050102010706020507" pitchFamily="18" charset="2"/>
              <a:buChar char=""/>
            </a:pPr>
            <a:r>
              <a:rPr lang="en-GB" sz="2000" dirty="0">
                <a:solidFill>
                  <a:schemeClr val="accent2"/>
                </a:solidFill>
                <a:effectLst/>
                <a:latin typeface="Arial" panose="020B0604020202020204" pitchFamily="34" charset="0"/>
                <a:ea typeface="Times New Roman" panose="02020603050405020304" pitchFamily="18" charset="0"/>
              </a:rPr>
              <a:t>Key groups in affordable need (notably newly forming households) are already included in the overall need</a:t>
            </a:r>
            <a:r>
              <a:rPr lang="en-GB" sz="2000" dirty="0">
                <a:solidFill>
                  <a:schemeClr val="accent2"/>
                </a:solidFill>
                <a:ea typeface="Times New Roman" panose="02020603050405020304" pitchFamily="18" charset="0"/>
              </a:rPr>
              <a:t>.</a:t>
            </a:r>
          </a:p>
          <a:p>
            <a:pPr marL="800100" lvl="1" indent="-342900">
              <a:lnSpc>
                <a:spcPct val="125000"/>
              </a:lnSpc>
              <a:buFont typeface="Symbol" panose="05050102010706020507" pitchFamily="18" charset="2"/>
              <a:buChar char=""/>
            </a:pPr>
            <a:r>
              <a:rPr lang="en-GB" sz="2000" dirty="0">
                <a:solidFill>
                  <a:schemeClr val="accent2"/>
                </a:solidFill>
                <a:effectLst/>
                <a:latin typeface="Arial" panose="020B0604020202020204" pitchFamily="34" charset="0"/>
                <a:ea typeface="Calibri" panose="020F0502020204030204" pitchFamily="34" charset="0"/>
              </a:rPr>
              <a:t>PRS also supports many </a:t>
            </a:r>
            <a:r>
              <a:rPr lang="en-GB" sz="2000" dirty="0">
                <a:solidFill>
                  <a:schemeClr val="accent2"/>
                </a:solidFill>
                <a:ea typeface="Calibri" panose="020F0502020204030204" pitchFamily="34" charset="0"/>
              </a:rPr>
              <a:t>in affordable housing through housing benefit/UC</a:t>
            </a:r>
            <a:endParaRPr lang="en-GB" sz="2000" dirty="0">
              <a:solidFill>
                <a:schemeClr val="accent2"/>
              </a:solidFill>
              <a:effectLst/>
              <a:latin typeface="Arial" panose="020B0604020202020204" pitchFamily="34" charset="0"/>
              <a:ea typeface="Calibri" panose="020F0502020204030204" pitchFamily="34" charset="0"/>
            </a:endParaRPr>
          </a:p>
          <a:p>
            <a:pPr marL="0" indent="0">
              <a:buNone/>
            </a:pPr>
            <a:r>
              <a:rPr lang="en-GB" sz="2400" dirty="0">
                <a:effectLst/>
                <a:latin typeface="Calibri" panose="020F0502020204030204" pitchFamily="34" charset="0"/>
                <a:ea typeface="Calibri" panose="020F0502020204030204" pitchFamily="34" charset="0"/>
              </a:rPr>
              <a:t> </a:t>
            </a:r>
          </a:p>
          <a:p>
            <a:pPr marL="342900" lvl="0" indent="-342900">
              <a:lnSpc>
                <a:spcPct val="125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The level of need does however justify seeking as much affordable housing from developer contributions as viability allows</a:t>
            </a:r>
            <a:endParaRPr lang="en-GB" sz="3600" dirty="0">
              <a:ea typeface="Calibri" panose="020F0502020204030204" pitchFamily="34" charset="0"/>
            </a:endParaRPr>
          </a:p>
          <a:p>
            <a:pPr marL="342900" indent="-342900">
              <a:buFont typeface="Calibri" panose="020F0502020204030204" pitchFamily="34" charset="0"/>
              <a:buChar char="-"/>
            </a:pPr>
            <a:endParaRPr lang="en-GB" dirty="0">
              <a:ea typeface="Calibri" panose="020F0502020204030204" pitchFamily="34" charset="0"/>
            </a:endParaRPr>
          </a:p>
          <a:p>
            <a:pPr marL="342900" indent="-342900">
              <a:buFont typeface="Calibri" panose="020F0502020204030204" pitchFamily="34" charset="0"/>
              <a:buChar char="-"/>
            </a:pPr>
            <a:endParaRPr lang="en-GB" dirty="0">
              <a:ea typeface="Calibri" panose="020F0502020204030204" pitchFamily="34" charset="0"/>
            </a:endParaRPr>
          </a:p>
        </p:txBody>
      </p:sp>
    </p:spTree>
    <p:extLst>
      <p:ext uri="{BB962C8B-B14F-4D97-AF65-F5344CB8AC3E}">
        <p14:creationId xmlns:p14="http://schemas.microsoft.com/office/powerpoint/2010/main" val="366770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FF6E-73EB-4DB4-92CC-FC8E060F058B}"/>
              </a:ext>
            </a:extLst>
          </p:cNvPr>
          <p:cNvSpPr>
            <a:spLocks noGrp="1"/>
          </p:cNvSpPr>
          <p:nvPr>
            <p:ph type="title"/>
          </p:nvPr>
        </p:nvSpPr>
        <p:spPr/>
        <p:txBody>
          <a:bodyPr>
            <a:normAutofit fontScale="90000"/>
          </a:bodyPr>
          <a:lstStyle/>
          <a:p>
            <a:r>
              <a:rPr lang="en-GB" dirty="0"/>
              <a:t>Affordable Housing Need</a:t>
            </a:r>
          </a:p>
        </p:txBody>
      </p:sp>
      <p:sp>
        <p:nvSpPr>
          <p:cNvPr id="5" name="Content Placeholder 3">
            <a:extLst>
              <a:ext uri="{FF2B5EF4-FFF2-40B4-BE49-F238E27FC236}">
                <a16:creationId xmlns:a16="http://schemas.microsoft.com/office/drawing/2014/main" id="{1D94E3BC-C93F-470C-B0DE-9403612C16A0}"/>
              </a:ext>
            </a:extLst>
          </p:cNvPr>
          <p:cNvSpPr txBox="1">
            <a:spLocks/>
          </p:cNvSpPr>
          <p:nvPr/>
        </p:nvSpPr>
        <p:spPr>
          <a:xfrm>
            <a:off x="838199" y="1467913"/>
            <a:ext cx="10248901" cy="47836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25000"/>
              </a:lnSpc>
              <a:buFont typeface="Symbol" panose="05050102010706020507" pitchFamily="18" charset="2"/>
              <a:buChar char=""/>
            </a:pPr>
            <a:r>
              <a:rPr lang="en-GB" sz="2200" dirty="0">
                <a:effectLst/>
                <a:latin typeface="Arial" panose="020B0604020202020204" pitchFamily="34" charset="0"/>
                <a:ea typeface="Times New Roman" panose="02020603050405020304" pitchFamily="18" charset="0"/>
              </a:rPr>
              <a:t>We have not set a mix target for affordable housing</a:t>
            </a:r>
            <a:endParaRPr lang="en-GB" sz="2200" dirty="0">
              <a:effectLst/>
              <a:latin typeface="Arial" panose="020B0604020202020204" pitchFamily="34" charset="0"/>
              <a:ea typeface="Calibri" panose="020F0502020204030204" pitchFamily="34" charset="0"/>
            </a:endParaRPr>
          </a:p>
          <a:p>
            <a:pPr marL="342900" lvl="0" indent="-342900">
              <a:lnSpc>
                <a:spcPct val="125000"/>
              </a:lnSpc>
              <a:buFont typeface="Symbol" panose="05050102010706020507" pitchFamily="18" charset="2"/>
              <a:buChar char=""/>
            </a:pPr>
            <a:r>
              <a:rPr lang="en-GB" sz="2200" dirty="0">
                <a:effectLst/>
                <a:latin typeface="Arial" panose="020B0604020202020204" pitchFamily="34" charset="0"/>
                <a:ea typeface="Times New Roman" panose="02020603050405020304" pitchFamily="18" charset="0"/>
              </a:rPr>
              <a:t>The PPG suggests that 25% of affordable homes should be First Homes and the NPPF states that 10% of all units should be affordable home ownership (including First Homes).</a:t>
            </a:r>
            <a:endParaRPr lang="en-GB" sz="2200" dirty="0">
              <a:effectLst/>
              <a:latin typeface="Arial" panose="020B0604020202020204" pitchFamily="34" charset="0"/>
              <a:ea typeface="Calibri" panose="020F0502020204030204" pitchFamily="34" charset="0"/>
            </a:endParaRPr>
          </a:p>
          <a:p>
            <a:pPr marL="342900" lvl="0" indent="-342900">
              <a:lnSpc>
                <a:spcPct val="125000"/>
              </a:lnSpc>
              <a:buFont typeface="Symbol" panose="05050102010706020507" pitchFamily="18" charset="2"/>
              <a:buChar char=""/>
            </a:pPr>
            <a:r>
              <a:rPr lang="en-GB" sz="2200" dirty="0">
                <a:effectLst/>
                <a:latin typeface="Arial" panose="020B0604020202020204" pitchFamily="34" charset="0"/>
                <a:ea typeface="Times New Roman" panose="02020603050405020304" pitchFamily="18" charset="0"/>
              </a:rPr>
              <a:t>It is not clear that these figures are supported in </a:t>
            </a:r>
            <a:r>
              <a:rPr lang="en-GB" sz="2200" dirty="0">
                <a:ea typeface="Times New Roman" panose="02020603050405020304" pitchFamily="18" charset="0"/>
              </a:rPr>
              <a:t>Greater Nottingham</a:t>
            </a:r>
            <a:r>
              <a:rPr lang="en-GB" sz="2200" dirty="0">
                <a:effectLst/>
                <a:latin typeface="Arial" panose="020B0604020202020204" pitchFamily="34" charset="0"/>
                <a:ea typeface="Times New Roman" panose="02020603050405020304" pitchFamily="18" charset="0"/>
              </a:rPr>
              <a:t>. Generally, it is suggested the Councils should focus on rented accommodation (and social rents in particular);</a:t>
            </a:r>
            <a:endParaRPr lang="en-GB" sz="2200" dirty="0">
              <a:effectLst/>
              <a:latin typeface="Arial" panose="020B0604020202020204" pitchFamily="34" charset="0"/>
              <a:ea typeface="Calibri" panose="020F0502020204030204" pitchFamily="34" charset="0"/>
            </a:endParaRPr>
          </a:p>
          <a:p>
            <a:pPr marL="342900" lvl="0" indent="-342900">
              <a:lnSpc>
                <a:spcPct val="125000"/>
              </a:lnSpc>
              <a:buFont typeface="Symbol" panose="05050102010706020507" pitchFamily="18" charset="2"/>
              <a:buChar char=""/>
            </a:pPr>
            <a:r>
              <a:rPr lang="en-GB" sz="2200" dirty="0">
                <a:effectLst/>
                <a:latin typeface="Arial" panose="020B0604020202020204" pitchFamily="34" charset="0"/>
                <a:ea typeface="Times New Roman" panose="02020603050405020304" pitchFamily="18" charset="0"/>
              </a:rPr>
              <a:t>The Councils will also need to consider the role of First Homes vs current forms of LCHO;</a:t>
            </a:r>
            <a:endParaRPr lang="en-GB" sz="2200" dirty="0">
              <a:effectLst/>
              <a:latin typeface="Arial" panose="020B0604020202020204" pitchFamily="34" charset="0"/>
              <a:ea typeface="Calibri" panose="020F0502020204030204" pitchFamily="34" charset="0"/>
            </a:endParaRPr>
          </a:p>
          <a:p>
            <a:pPr marL="342900" lvl="0" indent="-342900">
              <a:lnSpc>
                <a:spcPct val="125000"/>
              </a:lnSpc>
              <a:buFont typeface="Symbol" panose="05050102010706020507" pitchFamily="18" charset="2"/>
              <a:buChar char=""/>
            </a:pPr>
            <a:r>
              <a:rPr lang="en-GB" sz="2200" dirty="0">
                <a:effectLst/>
                <a:latin typeface="Arial" panose="020B0604020202020204" pitchFamily="34" charset="0"/>
                <a:ea typeface="Times New Roman" panose="02020603050405020304" pitchFamily="18" charset="0"/>
              </a:rPr>
              <a:t>There may be a trade-off between addressing those most in need vs delivering a greater number of affordable units; and</a:t>
            </a:r>
            <a:endParaRPr lang="en-GB" sz="2200" dirty="0">
              <a:effectLst/>
              <a:latin typeface="Arial" panose="020B0604020202020204" pitchFamily="34" charset="0"/>
              <a:ea typeface="Calibri" panose="020F0502020204030204" pitchFamily="34" charset="0"/>
            </a:endParaRPr>
          </a:p>
          <a:p>
            <a:pPr marL="342900" lvl="0" indent="-342900">
              <a:lnSpc>
                <a:spcPct val="125000"/>
              </a:lnSpc>
              <a:buFont typeface="Symbol" panose="05050102010706020507" pitchFamily="18" charset="2"/>
              <a:buChar char=""/>
            </a:pPr>
            <a:r>
              <a:rPr lang="en-GB" sz="2200" dirty="0">
                <a:effectLst/>
                <a:latin typeface="Arial" panose="020B0604020202020204" pitchFamily="34" charset="0"/>
                <a:ea typeface="Times New Roman" panose="02020603050405020304" pitchFamily="18" charset="0"/>
              </a:rPr>
              <a:t>Any policy position should reflect the Councils’ priorities.</a:t>
            </a:r>
            <a:endParaRPr lang="en-GB" sz="2200" dirty="0">
              <a:ea typeface="Calibri" panose="020F0502020204030204" pitchFamily="34" charset="0"/>
            </a:endParaRPr>
          </a:p>
          <a:p>
            <a:pPr marL="342900" indent="-342900">
              <a:buFont typeface="Calibri" panose="020F0502020204030204" pitchFamily="34" charset="0"/>
              <a:buChar char="-"/>
            </a:pPr>
            <a:endParaRPr lang="en-GB" dirty="0">
              <a:ea typeface="Calibri" panose="020F0502020204030204" pitchFamily="34" charset="0"/>
            </a:endParaRPr>
          </a:p>
          <a:p>
            <a:pPr marL="342900" indent="-342900">
              <a:buFont typeface="Calibri" panose="020F0502020204030204" pitchFamily="34" charset="0"/>
              <a:buChar char="-"/>
            </a:pPr>
            <a:endParaRPr lang="en-GB" dirty="0">
              <a:ea typeface="Calibri" panose="020F0502020204030204" pitchFamily="34" charset="0"/>
            </a:endParaRPr>
          </a:p>
        </p:txBody>
      </p:sp>
    </p:spTree>
    <p:extLst>
      <p:ext uri="{BB962C8B-B14F-4D97-AF65-F5344CB8AC3E}">
        <p14:creationId xmlns:p14="http://schemas.microsoft.com/office/powerpoint/2010/main" val="813012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724F-5BD1-43A7-8287-75D9A32AA01D}"/>
              </a:ext>
            </a:extLst>
          </p:cNvPr>
          <p:cNvSpPr>
            <a:spLocks noGrp="1"/>
          </p:cNvSpPr>
          <p:nvPr>
            <p:ph type="title"/>
          </p:nvPr>
        </p:nvSpPr>
        <p:spPr/>
        <p:txBody>
          <a:bodyPr/>
          <a:lstStyle/>
          <a:p>
            <a:r>
              <a:rPr lang="en-GB" dirty="0"/>
              <a:t>Housing Mix</a:t>
            </a:r>
          </a:p>
        </p:txBody>
      </p:sp>
    </p:spTree>
    <p:extLst>
      <p:ext uri="{BB962C8B-B14F-4D97-AF65-F5344CB8AC3E}">
        <p14:creationId xmlns:p14="http://schemas.microsoft.com/office/powerpoint/2010/main" val="720408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FF6E-73EB-4DB4-92CC-FC8E060F058B}"/>
              </a:ext>
            </a:extLst>
          </p:cNvPr>
          <p:cNvSpPr>
            <a:spLocks noGrp="1"/>
          </p:cNvSpPr>
          <p:nvPr>
            <p:ph type="title"/>
          </p:nvPr>
        </p:nvSpPr>
        <p:spPr/>
        <p:txBody>
          <a:bodyPr>
            <a:normAutofit fontScale="90000"/>
          </a:bodyPr>
          <a:lstStyle/>
          <a:p>
            <a:r>
              <a:rPr lang="en-GB" dirty="0"/>
              <a:t>Housing Mix – Modelled Outputs</a:t>
            </a:r>
          </a:p>
        </p:txBody>
      </p:sp>
      <p:sp>
        <p:nvSpPr>
          <p:cNvPr id="5" name="Content Placeholder 3">
            <a:extLst>
              <a:ext uri="{FF2B5EF4-FFF2-40B4-BE49-F238E27FC236}">
                <a16:creationId xmlns:a16="http://schemas.microsoft.com/office/drawing/2014/main" id="{1D94E3BC-C93F-470C-B0DE-9403612C16A0}"/>
              </a:ext>
            </a:extLst>
          </p:cNvPr>
          <p:cNvSpPr txBox="1">
            <a:spLocks/>
          </p:cNvSpPr>
          <p:nvPr/>
        </p:nvSpPr>
        <p:spPr>
          <a:xfrm>
            <a:off x="838199" y="1467913"/>
            <a:ext cx="10248901" cy="47836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3600" dirty="0">
              <a:ea typeface="Calibri" panose="020F0502020204030204" pitchFamily="34" charset="0"/>
            </a:endParaRPr>
          </a:p>
          <a:p>
            <a:pPr marL="342900" indent="-342900">
              <a:buFont typeface="Calibri" panose="020F0502020204030204" pitchFamily="34" charset="0"/>
              <a:buChar char="-"/>
            </a:pPr>
            <a:endParaRPr lang="en-GB" dirty="0">
              <a:ea typeface="Calibri" panose="020F0502020204030204" pitchFamily="34" charset="0"/>
            </a:endParaRPr>
          </a:p>
          <a:p>
            <a:pPr marL="342900" indent="-342900">
              <a:buFont typeface="Calibri" panose="020F0502020204030204" pitchFamily="34" charset="0"/>
              <a:buChar char="-"/>
            </a:pPr>
            <a:endParaRPr lang="en-GB" dirty="0">
              <a:ea typeface="Calibri" panose="020F0502020204030204" pitchFamily="34" charset="0"/>
            </a:endParaRPr>
          </a:p>
        </p:txBody>
      </p:sp>
      <p:sp>
        <p:nvSpPr>
          <p:cNvPr id="6" name="Content Placeholder 3">
            <a:extLst>
              <a:ext uri="{FF2B5EF4-FFF2-40B4-BE49-F238E27FC236}">
                <a16:creationId xmlns:a16="http://schemas.microsoft.com/office/drawing/2014/main" id="{12703D8E-1085-412C-A6DA-FCB17B9706BE}"/>
              </a:ext>
            </a:extLst>
          </p:cNvPr>
          <p:cNvSpPr txBox="1">
            <a:spLocks/>
          </p:cNvSpPr>
          <p:nvPr/>
        </p:nvSpPr>
        <p:spPr>
          <a:xfrm>
            <a:off x="755648" y="4030527"/>
            <a:ext cx="10414001" cy="2094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a:t>The Councils also may wish to take into account the </a:t>
            </a:r>
            <a:r>
              <a:rPr lang="en-GB" sz="2600" dirty="0">
                <a:effectLst/>
                <a:ea typeface="Times New Roman" panose="02020603050405020304" pitchFamily="18" charset="0"/>
              </a:rPr>
              <a:t>current mix of housing by tenure and the size requirements shown on the Housing Register</a:t>
            </a:r>
            <a:r>
              <a:rPr lang="en-GB" sz="2600" dirty="0">
                <a:ea typeface="Times New Roman" panose="02020603050405020304" pitchFamily="18" charset="0"/>
              </a:rPr>
              <a:t>s</a:t>
            </a:r>
            <a:r>
              <a:rPr lang="en-GB" sz="2600" dirty="0">
                <a:effectLst/>
                <a:ea typeface="Times New Roman" panose="02020603050405020304" pitchFamily="18" charset="0"/>
              </a:rPr>
              <a:t>.</a:t>
            </a:r>
          </a:p>
          <a:p>
            <a:r>
              <a:rPr lang="en-GB" sz="2600" dirty="0">
                <a:effectLst/>
                <a:ea typeface="Times New Roman" panose="02020603050405020304" pitchFamily="18" charset="0"/>
              </a:rPr>
              <a:t>Any final mix should inform strategic policies, although a flexible approach should be adopted. </a:t>
            </a:r>
          </a:p>
          <a:p>
            <a:pPr marL="0" indent="0">
              <a:buNone/>
            </a:pPr>
            <a:endParaRPr lang="en-GB" sz="3400" dirty="0">
              <a:ea typeface="Calibri" panose="020F0502020204030204" pitchFamily="34" charset="0"/>
            </a:endParaRPr>
          </a:p>
          <a:p>
            <a:endParaRPr lang="en-GB" sz="3600" dirty="0">
              <a:ea typeface="Calibri" panose="020F0502020204030204" pitchFamily="34" charset="0"/>
            </a:endParaRPr>
          </a:p>
          <a:p>
            <a:pPr marL="342900" indent="-342900">
              <a:buFont typeface="Calibri" panose="020F0502020204030204" pitchFamily="34" charset="0"/>
              <a:buChar char="-"/>
            </a:pPr>
            <a:endParaRPr lang="en-GB" dirty="0">
              <a:ea typeface="Calibri" panose="020F0502020204030204" pitchFamily="34" charset="0"/>
            </a:endParaRPr>
          </a:p>
          <a:p>
            <a:pPr marL="342900" indent="-342900">
              <a:buFont typeface="Calibri" panose="020F0502020204030204" pitchFamily="34" charset="0"/>
              <a:buChar char="-"/>
            </a:pPr>
            <a:endParaRPr lang="en-GB" dirty="0">
              <a:ea typeface="Calibri" panose="020F0502020204030204" pitchFamily="34" charset="0"/>
            </a:endParaRPr>
          </a:p>
        </p:txBody>
      </p:sp>
      <p:graphicFrame>
        <p:nvGraphicFramePr>
          <p:cNvPr id="4" name="Table 3">
            <a:extLst>
              <a:ext uri="{FF2B5EF4-FFF2-40B4-BE49-F238E27FC236}">
                <a16:creationId xmlns:a16="http://schemas.microsoft.com/office/drawing/2014/main" id="{BFA274E7-821C-1350-3CE8-13C12285F6CB}"/>
              </a:ext>
            </a:extLst>
          </p:cNvPr>
          <p:cNvGraphicFramePr>
            <a:graphicFrameLocks noGrp="1"/>
          </p:cNvGraphicFramePr>
          <p:nvPr>
            <p:extLst>
              <p:ext uri="{D42A27DB-BD31-4B8C-83A1-F6EECF244321}">
                <p14:modId xmlns:p14="http://schemas.microsoft.com/office/powerpoint/2010/main" val="2688315911"/>
              </p:ext>
            </p:extLst>
          </p:nvPr>
        </p:nvGraphicFramePr>
        <p:xfrm>
          <a:off x="838200" y="1259260"/>
          <a:ext cx="10515599" cy="2415858"/>
        </p:xfrm>
        <a:graphic>
          <a:graphicData uri="http://schemas.openxmlformats.org/drawingml/2006/table">
            <a:tbl>
              <a:tblPr firstRow="1" firstCol="1" bandRow="1">
                <a:tableStyleId>{5C22544A-7EE6-4342-B048-85BDC9FD1C3A}</a:tableStyleId>
              </a:tblPr>
              <a:tblGrid>
                <a:gridCol w="2103599">
                  <a:extLst>
                    <a:ext uri="{9D8B030D-6E8A-4147-A177-3AD203B41FA5}">
                      <a16:colId xmlns:a16="http://schemas.microsoft.com/office/drawing/2014/main" val="1240819283"/>
                    </a:ext>
                  </a:extLst>
                </a:gridCol>
                <a:gridCol w="2101203">
                  <a:extLst>
                    <a:ext uri="{9D8B030D-6E8A-4147-A177-3AD203B41FA5}">
                      <a16:colId xmlns:a16="http://schemas.microsoft.com/office/drawing/2014/main" val="1980844453"/>
                    </a:ext>
                  </a:extLst>
                </a:gridCol>
                <a:gridCol w="2103599">
                  <a:extLst>
                    <a:ext uri="{9D8B030D-6E8A-4147-A177-3AD203B41FA5}">
                      <a16:colId xmlns:a16="http://schemas.microsoft.com/office/drawing/2014/main" val="3571251192"/>
                    </a:ext>
                  </a:extLst>
                </a:gridCol>
                <a:gridCol w="2103599">
                  <a:extLst>
                    <a:ext uri="{9D8B030D-6E8A-4147-A177-3AD203B41FA5}">
                      <a16:colId xmlns:a16="http://schemas.microsoft.com/office/drawing/2014/main" val="1041434233"/>
                    </a:ext>
                  </a:extLst>
                </a:gridCol>
                <a:gridCol w="2103599">
                  <a:extLst>
                    <a:ext uri="{9D8B030D-6E8A-4147-A177-3AD203B41FA5}">
                      <a16:colId xmlns:a16="http://schemas.microsoft.com/office/drawing/2014/main" val="2878572049"/>
                    </a:ext>
                  </a:extLst>
                </a:gridCol>
              </a:tblGrid>
              <a:tr h="0">
                <a:tc rowSpan="2">
                  <a:txBody>
                    <a:bodyPr/>
                    <a:lstStyle/>
                    <a:p>
                      <a:pPr algn="just">
                        <a:lnSpc>
                          <a:spcPct val="125000"/>
                        </a:lnSpc>
                        <a:spcAft>
                          <a:spcPts val="1800"/>
                        </a:spcAft>
                      </a:pPr>
                      <a:r>
                        <a:rPr lang="en-GB" sz="2000" dirty="0">
                          <a:solidFill>
                            <a:schemeClr val="bg1"/>
                          </a:solidFill>
                          <a:effectLst/>
                        </a:rPr>
                        <a:t> </a:t>
                      </a:r>
                      <a:endParaRPr lang="en-GB" sz="2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rowSpan="2">
                  <a:txBody>
                    <a:bodyPr/>
                    <a:lstStyle/>
                    <a:p>
                      <a:pPr algn="ctr">
                        <a:lnSpc>
                          <a:spcPct val="125000"/>
                        </a:lnSpc>
                        <a:spcAft>
                          <a:spcPts val="1800"/>
                        </a:spcAft>
                      </a:pPr>
                      <a:r>
                        <a:rPr lang="en-GB" sz="2000" dirty="0">
                          <a:solidFill>
                            <a:schemeClr val="bg1"/>
                          </a:solidFill>
                          <a:effectLst/>
                        </a:rPr>
                        <a:t>Market</a:t>
                      </a:r>
                      <a:endParaRPr lang="en-GB" sz="2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2060"/>
                    </a:solidFill>
                  </a:tcPr>
                </a:tc>
                <a:tc rowSpan="2">
                  <a:txBody>
                    <a:bodyPr/>
                    <a:lstStyle/>
                    <a:p>
                      <a:pPr algn="ctr">
                        <a:lnSpc>
                          <a:spcPct val="125000"/>
                        </a:lnSpc>
                        <a:spcAft>
                          <a:spcPts val="1800"/>
                        </a:spcAft>
                      </a:pPr>
                      <a:r>
                        <a:rPr lang="en-GB" sz="2000" dirty="0">
                          <a:solidFill>
                            <a:schemeClr val="bg1"/>
                          </a:solidFill>
                          <a:effectLst/>
                        </a:rPr>
                        <a:t>Affordable home ownership</a:t>
                      </a:r>
                      <a:endParaRPr lang="en-GB" sz="2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2060"/>
                    </a:solidFill>
                  </a:tcPr>
                </a:tc>
                <a:tc gridSpan="2">
                  <a:txBody>
                    <a:bodyPr/>
                    <a:lstStyle/>
                    <a:p>
                      <a:pPr algn="ctr">
                        <a:lnSpc>
                          <a:spcPct val="125000"/>
                        </a:lnSpc>
                        <a:spcAft>
                          <a:spcPts val="1800"/>
                        </a:spcAft>
                      </a:pPr>
                      <a:r>
                        <a:rPr lang="en-GB" sz="2000">
                          <a:solidFill>
                            <a:schemeClr val="bg1"/>
                          </a:solidFill>
                          <a:effectLst/>
                        </a:rPr>
                        <a:t>Affordable housing (rented)</a:t>
                      </a:r>
                      <a:endParaRPr lang="en-GB" sz="2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2060"/>
                    </a:solidFill>
                  </a:tcPr>
                </a:tc>
                <a:tc hMerge="1">
                  <a:txBody>
                    <a:bodyPr/>
                    <a:lstStyle/>
                    <a:p>
                      <a:endParaRPr lang="en-GB"/>
                    </a:p>
                  </a:txBody>
                  <a:tcPr/>
                </a:tc>
                <a:extLst>
                  <a:ext uri="{0D108BD9-81ED-4DB2-BD59-A6C34878D82A}">
                    <a16:rowId xmlns:a16="http://schemas.microsoft.com/office/drawing/2014/main" val="3897850770"/>
                  </a:ext>
                </a:extLst>
              </a:tr>
              <a:tr h="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25000"/>
                        </a:lnSpc>
                        <a:spcAft>
                          <a:spcPts val="1800"/>
                        </a:spcAft>
                      </a:pPr>
                      <a:r>
                        <a:rPr lang="en-GB" sz="2000" dirty="0">
                          <a:solidFill>
                            <a:schemeClr val="bg1"/>
                          </a:solidFill>
                          <a:effectLst/>
                        </a:rPr>
                        <a:t>General needs</a:t>
                      </a:r>
                      <a:endParaRPr lang="en-GB" sz="2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2060"/>
                    </a:solidFill>
                  </a:tcPr>
                </a:tc>
                <a:tc>
                  <a:txBody>
                    <a:bodyPr/>
                    <a:lstStyle/>
                    <a:p>
                      <a:pPr algn="ctr">
                        <a:lnSpc>
                          <a:spcPct val="125000"/>
                        </a:lnSpc>
                        <a:spcAft>
                          <a:spcPts val="1800"/>
                        </a:spcAft>
                      </a:pPr>
                      <a:r>
                        <a:rPr lang="en-GB" sz="2000" dirty="0">
                          <a:solidFill>
                            <a:schemeClr val="bg1"/>
                          </a:solidFill>
                          <a:effectLst/>
                        </a:rPr>
                        <a:t>Older persons</a:t>
                      </a:r>
                      <a:endParaRPr lang="en-GB" sz="2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2060"/>
                    </a:solidFill>
                  </a:tcPr>
                </a:tc>
                <a:extLst>
                  <a:ext uri="{0D108BD9-81ED-4DB2-BD59-A6C34878D82A}">
                    <a16:rowId xmlns:a16="http://schemas.microsoft.com/office/drawing/2014/main" val="1886102291"/>
                  </a:ext>
                </a:extLst>
              </a:tr>
              <a:tr h="0">
                <a:tc>
                  <a:txBody>
                    <a:bodyPr/>
                    <a:lstStyle/>
                    <a:p>
                      <a:pPr algn="just">
                        <a:lnSpc>
                          <a:spcPct val="125000"/>
                        </a:lnSpc>
                        <a:spcAft>
                          <a:spcPts val="1800"/>
                        </a:spcAft>
                      </a:pPr>
                      <a:r>
                        <a:rPr lang="en-GB" sz="2000" dirty="0">
                          <a:effectLst/>
                        </a:rPr>
                        <a:t>1-bedroom</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400" dirty="0">
                          <a:effectLst/>
                        </a:rPr>
                        <a:t>8%</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1800"/>
                        </a:spcAft>
                      </a:pPr>
                      <a:r>
                        <a:rPr lang="en-GB" sz="2400">
                          <a:effectLst/>
                        </a:rPr>
                        <a:t>18%</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1800"/>
                        </a:spcAft>
                      </a:pPr>
                      <a:r>
                        <a:rPr lang="en-GB" sz="2400">
                          <a:effectLst/>
                        </a:rPr>
                        <a:t>24%</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1800"/>
                        </a:spcAft>
                      </a:pPr>
                      <a:r>
                        <a:rPr lang="en-GB" sz="2400">
                          <a:effectLst/>
                        </a:rPr>
                        <a:t>46%</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742719"/>
                  </a:ext>
                </a:extLst>
              </a:tr>
              <a:tr h="0">
                <a:tc>
                  <a:txBody>
                    <a:bodyPr/>
                    <a:lstStyle/>
                    <a:p>
                      <a:pPr algn="just">
                        <a:lnSpc>
                          <a:spcPct val="125000"/>
                        </a:lnSpc>
                        <a:spcAft>
                          <a:spcPts val="1800"/>
                        </a:spcAft>
                      </a:pPr>
                      <a:r>
                        <a:rPr lang="en-GB" sz="2000">
                          <a:effectLst/>
                        </a:rPr>
                        <a:t>2-bedrooms</a:t>
                      </a:r>
                      <a:endParaRPr lang="en-GB"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400" dirty="0">
                          <a:effectLst/>
                        </a:rPr>
                        <a:t>34%</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1800"/>
                        </a:spcAft>
                      </a:pPr>
                      <a:r>
                        <a:rPr lang="en-GB" sz="2400" dirty="0">
                          <a:effectLst/>
                        </a:rPr>
                        <a:t>42%</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1800"/>
                        </a:spcAft>
                      </a:pPr>
                      <a:r>
                        <a:rPr lang="en-GB" sz="2400" dirty="0">
                          <a:effectLst/>
                        </a:rPr>
                        <a:t>39%</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rowSpan="3">
                  <a:txBody>
                    <a:bodyPr/>
                    <a:lstStyle/>
                    <a:p>
                      <a:pPr algn="ctr">
                        <a:lnSpc>
                          <a:spcPct val="125000"/>
                        </a:lnSpc>
                        <a:spcAft>
                          <a:spcPts val="1800"/>
                        </a:spcAft>
                      </a:pPr>
                      <a:r>
                        <a:rPr lang="en-GB" sz="2400">
                          <a:effectLst/>
                        </a:rPr>
                        <a:t>54%</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5491932"/>
                  </a:ext>
                </a:extLst>
              </a:tr>
              <a:tr h="0">
                <a:tc>
                  <a:txBody>
                    <a:bodyPr/>
                    <a:lstStyle/>
                    <a:p>
                      <a:pPr algn="just">
                        <a:lnSpc>
                          <a:spcPct val="125000"/>
                        </a:lnSpc>
                        <a:spcAft>
                          <a:spcPts val="1800"/>
                        </a:spcAft>
                      </a:pPr>
                      <a:r>
                        <a:rPr lang="en-GB" sz="2000" dirty="0">
                          <a:effectLst/>
                        </a:rPr>
                        <a:t>3-bedrooms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400">
                          <a:effectLst/>
                        </a:rPr>
                        <a:t>41%</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1800"/>
                        </a:spcAft>
                      </a:pPr>
                      <a:r>
                        <a:rPr lang="en-GB" sz="2400">
                          <a:effectLst/>
                        </a:rPr>
                        <a:t>30%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1800"/>
                        </a:spcAft>
                      </a:pPr>
                      <a:r>
                        <a:rPr lang="en-GB" sz="2400" dirty="0">
                          <a:effectLst/>
                        </a:rPr>
                        <a:t>30%</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GB"/>
                    </a:p>
                  </a:txBody>
                  <a:tcPr/>
                </a:tc>
                <a:extLst>
                  <a:ext uri="{0D108BD9-81ED-4DB2-BD59-A6C34878D82A}">
                    <a16:rowId xmlns:a16="http://schemas.microsoft.com/office/drawing/2014/main" val="300483354"/>
                  </a:ext>
                </a:extLst>
              </a:tr>
              <a:tr h="0">
                <a:tc>
                  <a:txBody>
                    <a:bodyPr/>
                    <a:lstStyle/>
                    <a:p>
                      <a:pPr algn="just">
                        <a:lnSpc>
                          <a:spcPct val="125000"/>
                        </a:lnSpc>
                        <a:spcAft>
                          <a:spcPts val="1800"/>
                        </a:spcAft>
                      </a:pPr>
                      <a:r>
                        <a:rPr lang="en-GB" sz="2000" dirty="0">
                          <a:effectLst/>
                        </a:rPr>
                        <a:t>4+-bedrooms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400">
                          <a:effectLst/>
                        </a:rPr>
                        <a:t>16%</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1800"/>
                        </a:spcAft>
                      </a:pPr>
                      <a:r>
                        <a:rPr lang="en-GB" sz="2400">
                          <a:effectLst/>
                        </a:rPr>
                        <a:t>10%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1800"/>
                        </a:spcAft>
                      </a:pPr>
                      <a:r>
                        <a:rPr lang="en-GB" sz="2400" dirty="0">
                          <a:effectLst/>
                        </a:rPr>
                        <a:t>8%</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GB"/>
                    </a:p>
                  </a:txBody>
                  <a:tcPr/>
                </a:tc>
                <a:extLst>
                  <a:ext uri="{0D108BD9-81ED-4DB2-BD59-A6C34878D82A}">
                    <a16:rowId xmlns:a16="http://schemas.microsoft.com/office/drawing/2014/main" val="420161370"/>
                  </a:ext>
                </a:extLst>
              </a:tr>
            </a:tbl>
          </a:graphicData>
        </a:graphic>
      </p:graphicFrame>
    </p:spTree>
    <p:extLst>
      <p:ext uri="{BB962C8B-B14F-4D97-AF65-F5344CB8AC3E}">
        <p14:creationId xmlns:p14="http://schemas.microsoft.com/office/powerpoint/2010/main" val="3381364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724F-5BD1-43A7-8287-75D9A32AA01D}"/>
              </a:ext>
            </a:extLst>
          </p:cNvPr>
          <p:cNvSpPr>
            <a:spLocks noGrp="1"/>
          </p:cNvSpPr>
          <p:nvPr>
            <p:ph type="title"/>
          </p:nvPr>
        </p:nvSpPr>
        <p:spPr/>
        <p:txBody>
          <a:bodyPr/>
          <a:lstStyle/>
          <a:p>
            <a:r>
              <a:rPr lang="en-GB" dirty="0"/>
              <a:t>Older and </a:t>
            </a:r>
            <a:r>
              <a:rPr lang="en-GB"/>
              <a:t>Disabled People</a:t>
            </a:r>
            <a:endParaRPr lang="en-GB" dirty="0"/>
          </a:p>
        </p:txBody>
      </p:sp>
    </p:spTree>
    <p:extLst>
      <p:ext uri="{BB962C8B-B14F-4D97-AF65-F5344CB8AC3E}">
        <p14:creationId xmlns:p14="http://schemas.microsoft.com/office/powerpoint/2010/main" val="3093990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FF6E-73EB-4DB4-92CC-FC8E060F058B}"/>
              </a:ext>
            </a:extLst>
          </p:cNvPr>
          <p:cNvSpPr>
            <a:spLocks noGrp="1"/>
          </p:cNvSpPr>
          <p:nvPr>
            <p:ph type="title"/>
          </p:nvPr>
        </p:nvSpPr>
        <p:spPr/>
        <p:txBody>
          <a:bodyPr>
            <a:normAutofit fontScale="90000"/>
          </a:bodyPr>
          <a:lstStyle/>
          <a:p>
            <a:r>
              <a:rPr lang="en-GB" dirty="0"/>
              <a:t>Population Projections</a:t>
            </a:r>
          </a:p>
        </p:txBody>
      </p:sp>
      <p:graphicFrame>
        <p:nvGraphicFramePr>
          <p:cNvPr id="4" name="Table 3">
            <a:extLst>
              <a:ext uri="{FF2B5EF4-FFF2-40B4-BE49-F238E27FC236}">
                <a16:creationId xmlns:a16="http://schemas.microsoft.com/office/drawing/2014/main" id="{9DFEC4B9-7A8E-459B-61E1-EC97C19413DF}"/>
              </a:ext>
            </a:extLst>
          </p:cNvPr>
          <p:cNvGraphicFramePr>
            <a:graphicFrameLocks noGrp="1"/>
          </p:cNvGraphicFramePr>
          <p:nvPr>
            <p:extLst>
              <p:ext uri="{D42A27DB-BD31-4B8C-83A1-F6EECF244321}">
                <p14:modId xmlns:p14="http://schemas.microsoft.com/office/powerpoint/2010/main" val="4203642558"/>
              </p:ext>
            </p:extLst>
          </p:nvPr>
        </p:nvGraphicFramePr>
        <p:xfrm>
          <a:off x="838200" y="1267707"/>
          <a:ext cx="10515600" cy="3678873"/>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359041649"/>
                    </a:ext>
                  </a:extLst>
                </a:gridCol>
                <a:gridCol w="2103120">
                  <a:extLst>
                    <a:ext uri="{9D8B030D-6E8A-4147-A177-3AD203B41FA5}">
                      <a16:colId xmlns:a16="http://schemas.microsoft.com/office/drawing/2014/main" val="3949360940"/>
                    </a:ext>
                  </a:extLst>
                </a:gridCol>
                <a:gridCol w="2103120">
                  <a:extLst>
                    <a:ext uri="{9D8B030D-6E8A-4147-A177-3AD203B41FA5}">
                      <a16:colId xmlns:a16="http://schemas.microsoft.com/office/drawing/2014/main" val="3344597885"/>
                    </a:ext>
                  </a:extLst>
                </a:gridCol>
                <a:gridCol w="2103120">
                  <a:extLst>
                    <a:ext uri="{9D8B030D-6E8A-4147-A177-3AD203B41FA5}">
                      <a16:colId xmlns:a16="http://schemas.microsoft.com/office/drawing/2014/main" val="26867597"/>
                    </a:ext>
                  </a:extLst>
                </a:gridCol>
                <a:gridCol w="2103120">
                  <a:extLst>
                    <a:ext uri="{9D8B030D-6E8A-4147-A177-3AD203B41FA5}">
                      <a16:colId xmlns:a16="http://schemas.microsoft.com/office/drawing/2014/main" val="2895120567"/>
                    </a:ext>
                  </a:extLst>
                </a:gridCol>
              </a:tblGrid>
              <a:tr h="0">
                <a:tc>
                  <a:txBody>
                    <a:bodyPr/>
                    <a:lstStyle/>
                    <a:p>
                      <a:pPr algn="l">
                        <a:lnSpc>
                          <a:spcPct val="125000"/>
                        </a:lnSpc>
                        <a:spcAft>
                          <a:spcPts val="1800"/>
                        </a:spcAft>
                      </a:pPr>
                      <a:r>
                        <a:rPr lang="en-GB" sz="2000" dirty="0">
                          <a:effectLst/>
                        </a:rPr>
                        <a:t> </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Bef>
                          <a:spcPts val="300"/>
                        </a:spcBef>
                        <a:spcAft>
                          <a:spcPts val="300"/>
                        </a:spcAft>
                      </a:pPr>
                      <a:r>
                        <a:rPr lang="en-GB" sz="2000" dirty="0">
                          <a:effectLst/>
                        </a:rPr>
                        <a:t>2023</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Bef>
                          <a:spcPts val="300"/>
                        </a:spcBef>
                        <a:spcAft>
                          <a:spcPts val="300"/>
                        </a:spcAft>
                      </a:pPr>
                      <a:r>
                        <a:rPr lang="en-GB" sz="2000">
                          <a:effectLst/>
                        </a:rPr>
                        <a:t>2041</a:t>
                      </a:r>
                      <a:endParaRPr lang="en-GB"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Bef>
                          <a:spcPts val="300"/>
                        </a:spcBef>
                        <a:spcAft>
                          <a:spcPts val="300"/>
                        </a:spcAft>
                      </a:pPr>
                      <a:r>
                        <a:rPr lang="en-GB" sz="2000" dirty="0">
                          <a:effectLst/>
                        </a:rPr>
                        <a:t>Change in population</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Bef>
                          <a:spcPts val="300"/>
                        </a:spcBef>
                        <a:spcAft>
                          <a:spcPts val="300"/>
                        </a:spcAft>
                      </a:pPr>
                      <a:r>
                        <a:rPr lang="en-GB" sz="2000" dirty="0">
                          <a:effectLst/>
                        </a:rPr>
                        <a:t>% change</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2636543378"/>
                  </a:ext>
                </a:extLst>
              </a:tr>
              <a:tr h="0">
                <a:tc>
                  <a:txBody>
                    <a:bodyPr/>
                    <a:lstStyle/>
                    <a:p>
                      <a:pPr algn="just">
                        <a:lnSpc>
                          <a:spcPct val="125000"/>
                        </a:lnSpc>
                        <a:spcAft>
                          <a:spcPts val="1800"/>
                        </a:spcAft>
                      </a:pPr>
                      <a:r>
                        <a:rPr lang="en-GB" sz="2000" dirty="0">
                          <a:effectLst/>
                        </a:rPr>
                        <a:t>Under 65</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400" dirty="0">
                          <a:effectLst/>
                        </a:rPr>
                        <a:t>665,306</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a:effectLst/>
                        </a:rPr>
                        <a:t>738,876</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a:effectLst/>
                        </a:rPr>
                        <a:t>73,570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a:effectLst/>
                        </a:rPr>
                        <a:t>11.1%</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710785594"/>
                  </a:ext>
                </a:extLst>
              </a:tr>
              <a:tr h="0">
                <a:tc>
                  <a:txBody>
                    <a:bodyPr/>
                    <a:lstStyle/>
                    <a:p>
                      <a:pPr algn="just">
                        <a:lnSpc>
                          <a:spcPct val="125000"/>
                        </a:lnSpc>
                        <a:spcAft>
                          <a:spcPts val="1800"/>
                        </a:spcAft>
                      </a:pPr>
                      <a:r>
                        <a:rPr lang="en-GB" sz="2000" dirty="0">
                          <a:effectLst/>
                        </a:rPr>
                        <a:t>65-74</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400">
                          <a:effectLst/>
                        </a:rPr>
                        <a:t>72,315</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a:effectLst/>
                        </a:rPr>
                        <a:t>87,408</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a:effectLst/>
                        </a:rPr>
                        <a:t>15,094</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a:effectLst/>
                        </a:rPr>
                        <a:t>20.9%</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742341044"/>
                  </a:ext>
                </a:extLst>
              </a:tr>
              <a:tr h="0">
                <a:tc>
                  <a:txBody>
                    <a:bodyPr/>
                    <a:lstStyle/>
                    <a:p>
                      <a:pPr algn="just">
                        <a:lnSpc>
                          <a:spcPct val="125000"/>
                        </a:lnSpc>
                        <a:spcAft>
                          <a:spcPts val="1800"/>
                        </a:spcAft>
                      </a:pPr>
                      <a:r>
                        <a:rPr lang="en-GB" sz="2000" dirty="0">
                          <a:effectLst/>
                        </a:rPr>
                        <a:t>75-84</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400">
                          <a:effectLst/>
                        </a:rPr>
                        <a:t>51,517</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dirty="0">
                          <a:effectLst/>
                        </a:rPr>
                        <a:t>70,763</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a:effectLst/>
                        </a:rPr>
                        <a:t>19,246</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a:effectLst/>
                        </a:rPr>
                        <a:t>37.4%</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163853729"/>
                  </a:ext>
                </a:extLst>
              </a:tr>
              <a:tr h="0">
                <a:tc>
                  <a:txBody>
                    <a:bodyPr/>
                    <a:lstStyle/>
                    <a:p>
                      <a:pPr algn="just">
                        <a:lnSpc>
                          <a:spcPct val="125000"/>
                        </a:lnSpc>
                        <a:spcAft>
                          <a:spcPts val="1800"/>
                        </a:spcAft>
                      </a:pPr>
                      <a:r>
                        <a:rPr lang="en-GB" sz="2000" dirty="0">
                          <a:effectLst/>
                        </a:rPr>
                        <a:t>85+</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400">
                          <a:effectLst/>
                        </a:rPr>
                        <a:t>19,290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a:effectLst/>
                        </a:rPr>
                        <a:t>30,558</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a:effectLst/>
                        </a:rPr>
                        <a:t>11,268</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a:effectLst/>
                        </a:rPr>
                        <a:t>58.4%</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510978849"/>
                  </a:ext>
                </a:extLst>
              </a:tr>
              <a:tr h="0">
                <a:tc>
                  <a:txBody>
                    <a:bodyPr/>
                    <a:lstStyle/>
                    <a:p>
                      <a:pPr algn="just">
                        <a:lnSpc>
                          <a:spcPct val="125000"/>
                        </a:lnSpc>
                        <a:spcAft>
                          <a:spcPts val="1800"/>
                        </a:spcAft>
                      </a:pPr>
                      <a:r>
                        <a:rPr lang="en-GB" sz="2000" dirty="0">
                          <a:effectLst/>
                        </a:rPr>
                        <a:t>Total</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400">
                          <a:effectLst/>
                        </a:rPr>
                        <a:t>808,428</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a:effectLst/>
                        </a:rPr>
                        <a:t>927,606</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dirty="0">
                          <a:effectLst/>
                        </a:rPr>
                        <a:t>119,178</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a:effectLst/>
                        </a:rPr>
                        <a:t>14.7%</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542754031"/>
                  </a:ext>
                </a:extLst>
              </a:tr>
              <a:tr h="0">
                <a:tc>
                  <a:txBody>
                    <a:bodyPr/>
                    <a:lstStyle/>
                    <a:p>
                      <a:pPr algn="just">
                        <a:lnSpc>
                          <a:spcPct val="125000"/>
                        </a:lnSpc>
                        <a:spcAft>
                          <a:spcPts val="1800"/>
                        </a:spcAft>
                      </a:pPr>
                      <a:r>
                        <a:rPr lang="en-GB" sz="2000" dirty="0">
                          <a:effectLst/>
                        </a:rPr>
                        <a:t>Total 65+</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400">
                          <a:effectLst/>
                        </a:rPr>
                        <a:t>143,122</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a:effectLst/>
                        </a:rPr>
                        <a:t>188,730</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a:effectLst/>
                        </a:rPr>
                        <a:t>45,608</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dirty="0">
                          <a:effectLst/>
                        </a:rPr>
                        <a:t>31.9%</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576397860"/>
                  </a:ext>
                </a:extLst>
              </a:tr>
              <a:tr h="0">
                <a:tc>
                  <a:txBody>
                    <a:bodyPr/>
                    <a:lstStyle/>
                    <a:p>
                      <a:pPr algn="just">
                        <a:lnSpc>
                          <a:spcPct val="125000"/>
                        </a:lnSpc>
                        <a:spcAft>
                          <a:spcPts val="1800"/>
                        </a:spcAft>
                      </a:pPr>
                      <a:r>
                        <a:rPr lang="en-GB" sz="2000" dirty="0">
                          <a:effectLst/>
                        </a:rPr>
                        <a:t>Total 75+</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02060"/>
                    </a:solidFill>
                  </a:tcPr>
                </a:tc>
                <a:tc>
                  <a:txBody>
                    <a:bodyPr/>
                    <a:lstStyle/>
                    <a:p>
                      <a:pPr algn="ctr">
                        <a:lnSpc>
                          <a:spcPct val="125000"/>
                        </a:lnSpc>
                        <a:spcAft>
                          <a:spcPts val="1800"/>
                        </a:spcAft>
                      </a:pPr>
                      <a:r>
                        <a:rPr lang="en-GB" sz="2400">
                          <a:effectLst/>
                        </a:rPr>
                        <a:t>70,807</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a:effectLst/>
                        </a:rPr>
                        <a:t>101,321</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a:effectLst/>
                        </a:rPr>
                        <a:t>30,514</a:t>
                      </a:r>
                      <a:endParaRPr lang="en-GB"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25000"/>
                        </a:lnSpc>
                        <a:spcAft>
                          <a:spcPts val="1800"/>
                        </a:spcAft>
                      </a:pPr>
                      <a:r>
                        <a:rPr lang="en-GB" sz="2400" dirty="0">
                          <a:effectLst/>
                        </a:rPr>
                        <a:t>43.1%</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046494251"/>
                  </a:ext>
                </a:extLst>
              </a:tr>
            </a:tbl>
          </a:graphicData>
        </a:graphic>
      </p:graphicFrame>
    </p:spTree>
    <p:extLst>
      <p:ext uri="{BB962C8B-B14F-4D97-AF65-F5344CB8AC3E}">
        <p14:creationId xmlns:p14="http://schemas.microsoft.com/office/powerpoint/2010/main" val="2658234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FF6E-73EB-4DB4-92CC-FC8E060F058B}"/>
              </a:ext>
            </a:extLst>
          </p:cNvPr>
          <p:cNvSpPr>
            <a:spLocks noGrp="1"/>
          </p:cNvSpPr>
          <p:nvPr>
            <p:ph type="title"/>
          </p:nvPr>
        </p:nvSpPr>
        <p:spPr/>
        <p:txBody>
          <a:bodyPr>
            <a:normAutofit fontScale="90000"/>
          </a:bodyPr>
          <a:lstStyle/>
          <a:p>
            <a:r>
              <a:rPr lang="en-GB" dirty="0"/>
              <a:t>Specialist Housing Need</a:t>
            </a:r>
          </a:p>
        </p:txBody>
      </p:sp>
      <p:sp>
        <p:nvSpPr>
          <p:cNvPr id="5" name="TextBox 4">
            <a:extLst>
              <a:ext uri="{FF2B5EF4-FFF2-40B4-BE49-F238E27FC236}">
                <a16:creationId xmlns:a16="http://schemas.microsoft.com/office/drawing/2014/main" id="{420272CC-C60C-8615-2429-C1E99598B505}"/>
              </a:ext>
            </a:extLst>
          </p:cNvPr>
          <p:cNvSpPr txBox="1"/>
          <p:nvPr/>
        </p:nvSpPr>
        <p:spPr>
          <a:xfrm>
            <a:off x="838201" y="1247683"/>
            <a:ext cx="10515599" cy="5125249"/>
          </a:xfrm>
          <a:prstGeom prst="rect">
            <a:avLst/>
          </a:prstGeom>
          <a:noFill/>
        </p:spPr>
        <p:txBody>
          <a:bodyPr wrap="square">
            <a:spAutoFit/>
          </a:bodyPr>
          <a:lstStyle/>
          <a:p>
            <a:pPr marL="342900" lvl="0" indent="-342900">
              <a:lnSpc>
                <a:spcPct val="125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Given ageing population, analysis points to strong potential need/demand for specialist housing:</a:t>
            </a:r>
            <a:endParaRPr lang="en-GB" sz="2400" dirty="0">
              <a:effectLst/>
              <a:latin typeface="Arial" panose="020B0604020202020204" pitchFamily="34" charset="0"/>
              <a:ea typeface="Calibri" panose="020F0502020204030204" pitchFamily="34" charset="0"/>
            </a:endParaRPr>
          </a:p>
          <a:p>
            <a:pPr marL="800100" lvl="1" indent="-342900">
              <a:lnSpc>
                <a:spcPct val="125000"/>
              </a:lnSpc>
              <a:buFont typeface="Symbol" panose="05050102010706020507" pitchFamily="18" charset="2"/>
              <a:buChar char=""/>
            </a:pPr>
            <a:r>
              <a:rPr lang="en-GB" sz="2400" dirty="0">
                <a:solidFill>
                  <a:schemeClr val="accent2"/>
                </a:solidFill>
                <a:latin typeface="Arial" panose="020B0604020202020204" pitchFamily="34" charset="0"/>
                <a:ea typeface="Times New Roman" panose="02020603050405020304" pitchFamily="18" charset="0"/>
              </a:rPr>
              <a:t>Extra-care housing particularly market housing</a:t>
            </a:r>
            <a:endParaRPr lang="en-GB" sz="2400" dirty="0">
              <a:solidFill>
                <a:schemeClr val="accent2"/>
              </a:solidFill>
              <a:latin typeface="Arial" panose="020B0604020202020204" pitchFamily="34" charset="0"/>
              <a:ea typeface="Calibri" panose="020F0502020204030204" pitchFamily="34" charset="0"/>
            </a:endParaRPr>
          </a:p>
          <a:p>
            <a:pPr marL="800100" lvl="1" indent="-342900">
              <a:lnSpc>
                <a:spcPct val="125000"/>
              </a:lnSpc>
              <a:buFont typeface="Symbol" panose="05050102010706020507" pitchFamily="18" charset="2"/>
              <a:buChar char=""/>
            </a:pPr>
            <a:r>
              <a:rPr lang="en-GB" sz="2400" dirty="0">
                <a:solidFill>
                  <a:schemeClr val="accent2"/>
                </a:solidFill>
                <a:effectLst/>
                <a:latin typeface="Arial" panose="020B0604020202020204" pitchFamily="34" charset="0"/>
                <a:ea typeface="Times New Roman" panose="02020603050405020304" pitchFamily="18" charset="0"/>
              </a:rPr>
              <a:t>But a surplus of </a:t>
            </a:r>
            <a:r>
              <a:rPr lang="en-GB" sz="2400" dirty="0">
                <a:solidFill>
                  <a:schemeClr val="accent2"/>
                </a:solidFill>
                <a:latin typeface="Arial" panose="020B0604020202020204" pitchFamily="34" charset="0"/>
                <a:ea typeface="Times New Roman" panose="02020603050405020304" pitchFamily="18" charset="0"/>
              </a:rPr>
              <a:t>affordable </a:t>
            </a:r>
            <a:r>
              <a:rPr lang="en-GB" sz="2400" dirty="0">
                <a:solidFill>
                  <a:schemeClr val="accent2"/>
                </a:solidFill>
                <a:effectLst/>
                <a:latin typeface="Arial" panose="020B0604020202020204" pitchFamily="34" charset="0"/>
                <a:ea typeface="Times New Roman" panose="02020603050405020304" pitchFamily="18" charset="0"/>
              </a:rPr>
              <a:t>sheltered/retirement housing although a need for extra market provision</a:t>
            </a:r>
            <a:endParaRPr lang="en-GB" sz="2400" dirty="0">
              <a:solidFill>
                <a:schemeClr val="accent2"/>
              </a:solidFill>
              <a:effectLst/>
              <a:latin typeface="Arial" panose="020B0604020202020204" pitchFamily="34" charset="0"/>
              <a:ea typeface="Calibri" panose="020F0502020204030204" pitchFamily="34" charset="0"/>
            </a:endParaRPr>
          </a:p>
          <a:p>
            <a:pPr marL="342900" lvl="0" indent="-342900">
              <a:lnSpc>
                <a:spcPct val="125000"/>
              </a:lnSpc>
              <a:buFont typeface="Symbol" panose="05050102010706020507" pitchFamily="18" charset="2"/>
              <a:buChar char=""/>
            </a:pPr>
            <a:endParaRPr lang="en-GB" sz="2400" dirty="0">
              <a:effectLst/>
              <a:latin typeface="Arial" panose="020B0604020202020204" pitchFamily="34" charset="0"/>
              <a:ea typeface="Times New Roman" panose="02020603050405020304" pitchFamily="18" charset="0"/>
            </a:endParaRPr>
          </a:p>
          <a:p>
            <a:pPr marL="342900" lvl="0" indent="-342900">
              <a:lnSpc>
                <a:spcPct val="125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There is also a potential longer-term need for residential and nursing care bedspaces</a:t>
            </a:r>
            <a:endParaRPr lang="en-GB" sz="2400" dirty="0">
              <a:latin typeface="Arial" panose="020B0604020202020204" pitchFamily="34" charset="0"/>
              <a:ea typeface="Times New Roman" panose="02020603050405020304" pitchFamily="18" charset="0"/>
            </a:endParaRPr>
          </a:p>
          <a:p>
            <a:pPr marL="342900" lvl="0" indent="-342900">
              <a:lnSpc>
                <a:spcPct val="125000"/>
              </a:lnSpc>
              <a:buFont typeface="Symbol" panose="05050102010706020507" pitchFamily="18" charset="2"/>
              <a:buChar char=""/>
            </a:pPr>
            <a:endParaRPr lang="en-GB" sz="2400" dirty="0">
              <a:effectLst/>
              <a:latin typeface="Arial" panose="020B0604020202020204" pitchFamily="34" charset="0"/>
              <a:ea typeface="Times New Roman" panose="02020603050405020304" pitchFamily="18" charset="0"/>
            </a:endParaRPr>
          </a:p>
          <a:p>
            <a:pPr marL="342900" lvl="0" indent="-342900">
              <a:lnSpc>
                <a:spcPct val="125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Decisions to be made by the Councils in meeting older persons’ needs, including consideration of the viability of new development</a:t>
            </a:r>
            <a:endParaRPr lang="en-GB" sz="24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329190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FF6E-73EB-4DB4-92CC-FC8E060F058B}"/>
              </a:ext>
            </a:extLst>
          </p:cNvPr>
          <p:cNvSpPr>
            <a:spLocks noGrp="1"/>
          </p:cNvSpPr>
          <p:nvPr>
            <p:ph type="title"/>
          </p:nvPr>
        </p:nvSpPr>
        <p:spPr/>
        <p:txBody>
          <a:bodyPr>
            <a:normAutofit fontScale="90000"/>
          </a:bodyPr>
          <a:lstStyle/>
          <a:p>
            <a:r>
              <a:rPr lang="en-GB" dirty="0"/>
              <a:t>Disabled Persons</a:t>
            </a:r>
          </a:p>
        </p:txBody>
      </p:sp>
      <p:sp>
        <p:nvSpPr>
          <p:cNvPr id="5" name="TextBox 4">
            <a:extLst>
              <a:ext uri="{FF2B5EF4-FFF2-40B4-BE49-F238E27FC236}">
                <a16:creationId xmlns:a16="http://schemas.microsoft.com/office/drawing/2014/main" id="{420272CC-C60C-8615-2429-C1E99598B505}"/>
              </a:ext>
            </a:extLst>
          </p:cNvPr>
          <p:cNvSpPr txBox="1"/>
          <p:nvPr/>
        </p:nvSpPr>
        <p:spPr>
          <a:xfrm>
            <a:off x="838202" y="4749104"/>
            <a:ext cx="10014856" cy="1893595"/>
          </a:xfrm>
          <a:prstGeom prst="rect">
            <a:avLst/>
          </a:prstGeom>
          <a:noFill/>
        </p:spPr>
        <p:txBody>
          <a:bodyPr wrap="square">
            <a:spAutoFit/>
          </a:bodyPr>
          <a:lstStyle/>
          <a:p>
            <a:pPr marL="342900" lvl="0" indent="-342900">
              <a:lnSpc>
                <a:spcPct val="125000"/>
              </a:lnSpc>
              <a:buFont typeface="Symbol" panose="05050102010706020507" pitchFamily="18" charset="2"/>
              <a:buChar char=""/>
            </a:pPr>
            <a:r>
              <a:rPr lang="en-GB" sz="2400" dirty="0">
                <a:effectLst/>
                <a:latin typeface="Arial" panose="020B0604020202020204" pitchFamily="34" charset="0"/>
                <a:ea typeface="Times New Roman" panose="02020603050405020304" pitchFamily="18" charset="0"/>
              </a:rPr>
              <a:t>Estimated need for 4,000 and 6,250 additional wheelchair-user homes</a:t>
            </a:r>
          </a:p>
          <a:p>
            <a:pPr marL="342900" indent="-342900">
              <a:lnSpc>
                <a:spcPct val="125000"/>
              </a:lnSpc>
              <a:buFont typeface="Symbol" panose="05050102010706020507" pitchFamily="18" charset="2"/>
              <a:buChar char=""/>
            </a:pPr>
            <a:r>
              <a:rPr lang="en-GB" sz="2400" dirty="0">
                <a:latin typeface="Arial" panose="020B0604020202020204" pitchFamily="34" charset="0"/>
              </a:rPr>
              <a:t>To meet the identified need, the Councils could seek a proportion    (maybe up to 5%) of all new market homes to be M4(3) compliant and potentially a higher figure in the affordable sector (say 10%). </a:t>
            </a:r>
          </a:p>
        </p:txBody>
      </p:sp>
      <p:graphicFrame>
        <p:nvGraphicFramePr>
          <p:cNvPr id="3" name="Table 2">
            <a:extLst>
              <a:ext uri="{FF2B5EF4-FFF2-40B4-BE49-F238E27FC236}">
                <a16:creationId xmlns:a16="http://schemas.microsoft.com/office/drawing/2014/main" id="{ABD80BD2-5430-3C96-970A-47A013F21AD8}"/>
              </a:ext>
            </a:extLst>
          </p:cNvPr>
          <p:cNvGraphicFramePr>
            <a:graphicFrameLocks noGrp="1"/>
          </p:cNvGraphicFramePr>
          <p:nvPr>
            <p:extLst>
              <p:ext uri="{D42A27DB-BD31-4B8C-83A1-F6EECF244321}">
                <p14:modId xmlns:p14="http://schemas.microsoft.com/office/powerpoint/2010/main" val="4207377365"/>
              </p:ext>
            </p:extLst>
          </p:nvPr>
        </p:nvGraphicFramePr>
        <p:xfrm>
          <a:off x="838202" y="1110587"/>
          <a:ext cx="10515598" cy="3589225"/>
        </p:xfrm>
        <a:graphic>
          <a:graphicData uri="http://schemas.openxmlformats.org/drawingml/2006/table">
            <a:tbl>
              <a:tblPr firstRow="1" firstCol="1" bandRow="1">
                <a:tableStyleId>{5C22544A-7EE6-4342-B048-85BDC9FD1C3A}</a:tableStyleId>
              </a:tblPr>
              <a:tblGrid>
                <a:gridCol w="2710958">
                  <a:extLst>
                    <a:ext uri="{9D8B030D-6E8A-4147-A177-3AD203B41FA5}">
                      <a16:colId xmlns:a16="http://schemas.microsoft.com/office/drawing/2014/main" val="1064889161"/>
                    </a:ext>
                  </a:extLst>
                </a:gridCol>
                <a:gridCol w="1560928">
                  <a:extLst>
                    <a:ext uri="{9D8B030D-6E8A-4147-A177-3AD203B41FA5}">
                      <a16:colId xmlns:a16="http://schemas.microsoft.com/office/drawing/2014/main" val="68801978"/>
                    </a:ext>
                  </a:extLst>
                </a:gridCol>
                <a:gridCol w="1560928">
                  <a:extLst>
                    <a:ext uri="{9D8B030D-6E8A-4147-A177-3AD203B41FA5}">
                      <a16:colId xmlns:a16="http://schemas.microsoft.com/office/drawing/2014/main" val="334412794"/>
                    </a:ext>
                  </a:extLst>
                </a:gridCol>
                <a:gridCol w="1560928">
                  <a:extLst>
                    <a:ext uri="{9D8B030D-6E8A-4147-A177-3AD203B41FA5}">
                      <a16:colId xmlns:a16="http://schemas.microsoft.com/office/drawing/2014/main" val="55392621"/>
                    </a:ext>
                  </a:extLst>
                </a:gridCol>
                <a:gridCol w="1560928">
                  <a:extLst>
                    <a:ext uri="{9D8B030D-6E8A-4147-A177-3AD203B41FA5}">
                      <a16:colId xmlns:a16="http://schemas.microsoft.com/office/drawing/2014/main" val="220439971"/>
                    </a:ext>
                  </a:extLst>
                </a:gridCol>
                <a:gridCol w="1560928">
                  <a:extLst>
                    <a:ext uri="{9D8B030D-6E8A-4147-A177-3AD203B41FA5}">
                      <a16:colId xmlns:a16="http://schemas.microsoft.com/office/drawing/2014/main" val="4145793939"/>
                    </a:ext>
                  </a:extLst>
                </a:gridCol>
              </a:tblGrid>
              <a:tr h="540880">
                <a:tc>
                  <a:txBody>
                    <a:bodyPr/>
                    <a:lstStyle/>
                    <a:p>
                      <a:pPr>
                        <a:lnSpc>
                          <a:spcPct val="125000"/>
                        </a:lnSpc>
                      </a:pPr>
                      <a:r>
                        <a:rPr lang="en-GB" sz="1800" dirty="0">
                          <a:effectLst/>
                        </a:rPr>
                        <a:t>Disability</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solidFill>
                      <a:srgbClr val="002060"/>
                    </a:solidFill>
                  </a:tcPr>
                </a:tc>
                <a:tc>
                  <a:txBody>
                    <a:bodyPr/>
                    <a:lstStyle/>
                    <a:p>
                      <a:pPr algn="ctr">
                        <a:lnSpc>
                          <a:spcPct val="125000"/>
                        </a:lnSpc>
                      </a:pPr>
                      <a:r>
                        <a:rPr lang="en-GB" sz="1800" dirty="0">
                          <a:effectLst/>
                        </a:rPr>
                        <a:t>Age Range</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002060"/>
                    </a:solidFill>
                  </a:tcPr>
                </a:tc>
                <a:tc>
                  <a:txBody>
                    <a:bodyPr/>
                    <a:lstStyle/>
                    <a:p>
                      <a:pPr algn="ctr">
                        <a:lnSpc>
                          <a:spcPct val="125000"/>
                        </a:lnSpc>
                      </a:pPr>
                      <a:r>
                        <a:rPr lang="en-GB" sz="1800" dirty="0">
                          <a:effectLst/>
                        </a:rPr>
                        <a:t>2023</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002060"/>
                    </a:solidFill>
                  </a:tcPr>
                </a:tc>
                <a:tc>
                  <a:txBody>
                    <a:bodyPr/>
                    <a:lstStyle/>
                    <a:p>
                      <a:pPr algn="ctr">
                        <a:lnSpc>
                          <a:spcPct val="125000"/>
                        </a:lnSpc>
                      </a:pPr>
                      <a:r>
                        <a:rPr lang="en-GB" sz="1800" dirty="0">
                          <a:effectLst/>
                        </a:rPr>
                        <a:t>2041</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002060"/>
                    </a:solidFill>
                  </a:tcPr>
                </a:tc>
                <a:tc>
                  <a:txBody>
                    <a:bodyPr/>
                    <a:lstStyle/>
                    <a:p>
                      <a:pPr algn="ctr">
                        <a:lnSpc>
                          <a:spcPct val="125000"/>
                        </a:lnSpc>
                      </a:pPr>
                      <a:r>
                        <a:rPr lang="en-GB" sz="1800" dirty="0">
                          <a:effectLst/>
                        </a:rPr>
                        <a:t>Change</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002060"/>
                    </a:solidFill>
                  </a:tcPr>
                </a:tc>
                <a:tc>
                  <a:txBody>
                    <a:bodyPr/>
                    <a:lstStyle/>
                    <a:p>
                      <a:pPr algn="ctr">
                        <a:lnSpc>
                          <a:spcPct val="125000"/>
                        </a:lnSpc>
                      </a:pPr>
                      <a:r>
                        <a:rPr lang="en-GB" sz="1800" dirty="0">
                          <a:effectLst/>
                        </a:rPr>
                        <a:t>% Change</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solidFill>
                      <a:srgbClr val="002060"/>
                    </a:solidFill>
                  </a:tcPr>
                </a:tc>
                <a:extLst>
                  <a:ext uri="{0D108BD9-81ED-4DB2-BD59-A6C34878D82A}">
                    <a16:rowId xmlns:a16="http://schemas.microsoft.com/office/drawing/2014/main" val="463864213"/>
                  </a:ext>
                </a:extLst>
              </a:tr>
              <a:tr h="259264">
                <a:tc>
                  <a:txBody>
                    <a:bodyPr/>
                    <a:lstStyle/>
                    <a:p>
                      <a:pPr>
                        <a:lnSpc>
                          <a:spcPct val="125000"/>
                        </a:lnSpc>
                      </a:pPr>
                      <a:r>
                        <a:rPr lang="en-GB" sz="1800" dirty="0">
                          <a:effectLst/>
                        </a:rPr>
                        <a:t>Dementia</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solidFill>
                      <a:srgbClr val="002060"/>
                    </a:solidFill>
                  </a:tcPr>
                </a:tc>
                <a:tc>
                  <a:txBody>
                    <a:bodyPr/>
                    <a:lstStyle/>
                    <a:p>
                      <a:pPr algn="ctr">
                        <a:lnSpc>
                          <a:spcPct val="125000"/>
                        </a:lnSpc>
                      </a:pPr>
                      <a:r>
                        <a:rPr lang="en-GB" sz="2000" dirty="0">
                          <a:effectLst/>
                        </a:rPr>
                        <a:t>65+</a:t>
                      </a:r>
                      <a:endParaRPr lang="en-GB"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10,975</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15,973</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4,999</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45.5%</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909094004"/>
                  </a:ext>
                </a:extLst>
              </a:tr>
              <a:tr h="540880">
                <a:tc>
                  <a:txBody>
                    <a:bodyPr/>
                    <a:lstStyle/>
                    <a:p>
                      <a:pPr>
                        <a:lnSpc>
                          <a:spcPct val="125000"/>
                        </a:lnSpc>
                      </a:pPr>
                      <a:r>
                        <a:rPr lang="en-GB" sz="1800" dirty="0">
                          <a:effectLst/>
                        </a:rPr>
                        <a:t>Mobility problems</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solidFill>
                      <a:srgbClr val="002060"/>
                    </a:solidFill>
                  </a:tcPr>
                </a:tc>
                <a:tc>
                  <a:txBody>
                    <a:bodyPr/>
                    <a:lstStyle/>
                    <a:p>
                      <a:pPr algn="ctr">
                        <a:lnSpc>
                          <a:spcPct val="125000"/>
                        </a:lnSpc>
                      </a:pPr>
                      <a:r>
                        <a:rPr lang="en-GB" sz="2000" dirty="0">
                          <a:effectLst/>
                        </a:rPr>
                        <a:t>65+</a:t>
                      </a:r>
                      <a:endParaRPr lang="en-GB"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28,801</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40,332</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11,531</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40.0%</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3005996038"/>
                  </a:ext>
                </a:extLst>
              </a:tr>
              <a:tr h="259264">
                <a:tc rowSpan="2">
                  <a:txBody>
                    <a:bodyPr/>
                    <a:lstStyle/>
                    <a:p>
                      <a:pPr>
                        <a:lnSpc>
                          <a:spcPct val="125000"/>
                        </a:lnSpc>
                      </a:pPr>
                      <a:r>
                        <a:rPr lang="en-GB" sz="1800">
                          <a:effectLst/>
                        </a:rPr>
                        <a:t>Autistic Spectrum Disorders</a:t>
                      </a:r>
                      <a:endParaRPr lang="en-GB" sz="1800">
                        <a:solidFill>
                          <a:srgbClr val="000000"/>
                        </a:solidFill>
                        <a:effectLst/>
                        <a:latin typeface="Arial" panose="020B0604020202020204" pitchFamily="34" charset="0"/>
                        <a:ea typeface="Times New Roman" panose="02020603050405020304" pitchFamily="18" charset="0"/>
                      </a:endParaRPr>
                    </a:p>
                  </a:txBody>
                  <a:tcPr marL="68580" marR="68580" marT="0" marB="0">
                    <a:solidFill>
                      <a:srgbClr val="002060"/>
                    </a:solidFill>
                  </a:tcPr>
                </a:tc>
                <a:tc>
                  <a:txBody>
                    <a:bodyPr/>
                    <a:lstStyle/>
                    <a:p>
                      <a:pPr algn="ctr">
                        <a:lnSpc>
                          <a:spcPct val="125000"/>
                        </a:lnSpc>
                      </a:pPr>
                      <a:r>
                        <a:rPr lang="en-GB" sz="2000">
                          <a:effectLst/>
                        </a:rPr>
                        <a:t>18-64</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5,625</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6,329</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704</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12.5%</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318964550"/>
                  </a:ext>
                </a:extLst>
              </a:tr>
              <a:tr h="563233">
                <a:tc vMerge="1">
                  <a:txBody>
                    <a:bodyPr/>
                    <a:lstStyle/>
                    <a:p>
                      <a:endParaRPr lang="en-GB"/>
                    </a:p>
                  </a:txBody>
                  <a:tcPr/>
                </a:tc>
                <a:tc>
                  <a:txBody>
                    <a:bodyPr/>
                    <a:lstStyle/>
                    <a:p>
                      <a:pPr algn="ctr">
                        <a:lnSpc>
                          <a:spcPct val="125000"/>
                        </a:lnSpc>
                      </a:pPr>
                      <a:r>
                        <a:rPr lang="en-GB" sz="2000">
                          <a:effectLst/>
                        </a:rPr>
                        <a:t>65+</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1,466</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dirty="0">
                          <a:effectLst/>
                        </a:rPr>
                        <a:t>1,952</a:t>
                      </a:r>
                      <a:endParaRPr lang="en-GB"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485</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33.1%</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378262810"/>
                  </a:ext>
                </a:extLst>
              </a:tr>
              <a:tr h="259264">
                <a:tc rowSpan="2">
                  <a:txBody>
                    <a:bodyPr/>
                    <a:lstStyle/>
                    <a:p>
                      <a:pPr>
                        <a:lnSpc>
                          <a:spcPct val="125000"/>
                        </a:lnSpc>
                      </a:pPr>
                      <a:r>
                        <a:rPr lang="en-GB" sz="1800" dirty="0">
                          <a:effectLst/>
                        </a:rPr>
                        <a:t>Learning Disabilities</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solidFill>
                      <a:srgbClr val="002060"/>
                    </a:solidFill>
                  </a:tcPr>
                </a:tc>
                <a:tc>
                  <a:txBody>
                    <a:bodyPr/>
                    <a:lstStyle/>
                    <a:p>
                      <a:pPr algn="ctr">
                        <a:lnSpc>
                          <a:spcPct val="125000"/>
                        </a:lnSpc>
                      </a:pPr>
                      <a:r>
                        <a:rPr lang="en-GB" sz="2000">
                          <a:effectLst/>
                        </a:rPr>
                        <a:t>15-64</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14,865</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16,523</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dirty="0">
                          <a:effectLst/>
                        </a:rPr>
                        <a:t>1,657</a:t>
                      </a:r>
                      <a:endParaRPr lang="en-GB"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11.2%</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532765357"/>
                  </a:ext>
                </a:extLst>
              </a:tr>
              <a:tr h="281617">
                <a:tc vMerge="1">
                  <a:txBody>
                    <a:bodyPr/>
                    <a:lstStyle/>
                    <a:p>
                      <a:endParaRPr lang="en-GB"/>
                    </a:p>
                  </a:txBody>
                  <a:tcPr/>
                </a:tc>
                <a:tc>
                  <a:txBody>
                    <a:bodyPr/>
                    <a:lstStyle/>
                    <a:p>
                      <a:pPr algn="ctr">
                        <a:lnSpc>
                          <a:spcPct val="125000"/>
                        </a:lnSpc>
                      </a:pPr>
                      <a:r>
                        <a:rPr lang="en-GB" sz="2000">
                          <a:effectLst/>
                        </a:rPr>
                        <a:t>65+</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3,251</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4,286</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dirty="0">
                          <a:effectLst/>
                        </a:rPr>
                        <a:t>1,035</a:t>
                      </a:r>
                      <a:endParaRPr lang="en-GB"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31.8%</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83271063"/>
                  </a:ext>
                </a:extLst>
              </a:tr>
              <a:tr h="540880">
                <a:tc>
                  <a:txBody>
                    <a:bodyPr/>
                    <a:lstStyle/>
                    <a:p>
                      <a:pPr>
                        <a:lnSpc>
                          <a:spcPct val="125000"/>
                        </a:lnSpc>
                      </a:pPr>
                      <a:r>
                        <a:rPr lang="en-GB" sz="1800" dirty="0">
                          <a:effectLst/>
                        </a:rPr>
                        <a:t>Impaired mobility</a:t>
                      </a:r>
                      <a:endParaRPr lang="en-GB" sz="1800" dirty="0">
                        <a:solidFill>
                          <a:srgbClr val="000000"/>
                        </a:solidFill>
                        <a:effectLst/>
                        <a:latin typeface="Arial" panose="020B0604020202020204" pitchFamily="34" charset="0"/>
                        <a:ea typeface="Times New Roman" panose="02020603050405020304" pitchFamily="18" charset="0"/>
                      </a:endParaRPr>
                    </a:p>
                  </a:txBody>
                  <a:tcPr marL="68580" marR="68580" marT="0" marB="0">
                    <a:solidFill>
                      <a:srgbClr val="002060"/>
                    </a:solidFill>
                  </a:tcPr>
                </a:tc>
                <a:tc>
                  <a:txBody>
                    <a:bodyPr/>
                    <a:lstStyle/>
                    <a:p>
                      <a:pPr algn="ctr">
                        <a:lnSpc>
                          <a:spcPct val="125000"/>
                        </a:lnSpc>
                      </a:pPr>
                      <a:r>
                        <a:rPr lang="en-GB" sz="2000">
                          <a:effectLst/>
                        </a:rPr>
                        <a:t>16-64</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29,069</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a:effectLst/>
                        </a:rPr>
                        <a:t>30,531</a:t>
                      </a:r>
                      <a:endParaRPr lang="en-GB"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dirty="0">
                          <a:effectLst/>
                        </a:rPr>
                        <a:t>1,462</a:t>
                      </a:r>
                      <a:endParaRPr lang="en-GB"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25000"/>
                        </a:lnSpc>
                      </a:pPr>
                      <a:r>
                        <a:rPr lang="en-GB" sz="2000" dirty="0">
                          <a:effectLst/>
                        </a:rPr>
                        <a:t>5.0%</a:t>
                      </a:r>
                      <a:endParaRPr lang="en-GB"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3954392766"/>
                  </a:ext>
                </a:extLst>
              </a:tr>
            </a:tbl>
          </a:graphicData>
        </a:graphic>
      </p:graphicFrame>
    </p:spTree>
    <p:extLst>
      <p:ext uri="{BB962C8B-B14F-4D97-AF65-F5344CB8AC3E}">
        <p14:creationId xmlns:p14="http://schemas.microsoft.com/office/powerpoint/2010/main" val="2486027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724F-5BD1-43A7-8287-75D9A32AA01D}"/>
              </a:ext>
            </a:extLst>
          </p:cNvPr>
          <p:cNvSpPr>
            <a:spLocks noGrp="1"/>
          </p:cNvSpPr>
          <p:nvPr>
            <p:ph type="title"/>
          </p:nvPr>
        </p:nvSpPr>
        <p:spPr/>
        <p:txBody>
          <a:bodyPr/>
          <a:lstStyle/>
          <a:p>
            <a:r>
              <a:rPr lang="en-GB" dirty="0"/>
              <a:t>Questions</a:t>
            </a:r>
          </a:p>
        </p:txBody>
      </p:sp>
    </p:spTree>
    <p:extLst>
      <p:ext uri="{BB962C8B-B14F-4D97-AF65-F5344CB8AC3E}">
        <p14:creationId xmlns:p14="http://schemas.microsoft.com/office/powerpoint/2010/main" val="2964624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1311EC-BC20-41E1-A766-4260C8AAD86D}"/>
              </a:ext>
            </a:extLst>
          </p:cNvPr>
          <p:cNvSpPr>
            <a:spLocks noGrp="1"/>
          </p:cNvSpPr>
          <p:nvPr>
            <p:ph type="title"/>
          </p:nvPr>
        </p:nvSpPr>
        <p:spPr/>
        <p:txBody>
          <a:bodyPr>
            <a:normAutofit fontScale="90000"/>
          </a:bodyPr>
          <a:lstStyle/>
          <a:p>
            <a:r>
              <a:rPr lang="en-GB" dirty="0"/>
              <a:t>Structure </a:t>
            </a:r>
          </a:p>
        </p:txBody>
      </p:sp>
      <p:sp>
        <p:nvSpPr>
          <p:cNvPr id="4" name="Content Placeholder 3">
            <a:extLst>
              <a:ext uri="{FF2B5EF4-FFF2-40B4-BE49-F238E27FC236}">
                <a16:creationId xmlns:a16="http://schemas.microsoft.com/office/drawing/2014/main" id="{06F6371C-00DF-4770-94FC-5A77FC2A98FD}"/>
              </a:ext>
            </a:extLst>
          </p:cNvPr>
          <p:cNvSpPr>
            <a:spLocks noGrp="1"/>
          </p:cNvSpPr>
          <p:nvPr>
            <p:ph idx="1"/>
          </p:nvPr>
        </p:nvSpPr>
        <p:spPr>
          <a:xfrm>
            <a:off x="838200" y="1351899"/>
            <a:ext cx="10515600" cy="4957461"/>
          </a:xfrm>
        </p:spPr>
        <p:txBody>
          <a:bodyPr>
            <a:normAutofit/>
          </a:bodyPr>
          <a:lstStyle/>
          <a:p>
            <a:r>
              <a:rPr lang="en-GB" dirty="0"/>
              <a:t>Purpose</a:t>
            </a:r>
          </a:p>
          <a:p>
            <a:r>
              <a:rPr lang="en-GB" dirty="0"/>
              <a:t>Housing Market Area</a:t>
            </a:r>
          </a:p>
          <a:p>
            <a:r>
              <a:rPr lang="en-GB" dirty="0"/>
              <a:t>Housing Market Signals</a:t>
            </a:r>
            <a:endParaRPr lang="en-GB" sz="1400" dirty="0">
              <a:highlight>
                <a:srgbClr val="FFFF00"/>
              </a:highlight>
            </a:endParaRPr>
          </a:p>
          <a:p>
            <a:r>
              <a:rPr lang="en-GB" dirty="0"/>
              <a:t>Housing Need and Demographics</a:t>
            </a:r>
          </a:p>
          <a:p>
            <a:r>
              <a:rPr lang="en-GB" dirty="0"/>
              <a:t>Affordable Housing Need</a:t>
            </a:r>
          </a:p>
          <a:p>
            <a:r>
              <a:rPr lang="en-GB" dirty="0"/>
              <a:t>Housing Mix</a:t>
            </a:r>
          </a:p>
          <a:p>
            <a:r>
              <a:rPr lang="en-GB" dirty="0"/>
              <a:t>Older and Disable People</a:t>
            </a:r>
          </a:p>
          <a:p>
            <a:r>
              <a:rPr lang="en-GB" dirty="0"/>
              <a:t>Discussion</a:t>
            </a:r>
          </a:p>
          <a:p>
            <a:endParaRPr lang="en-GB" dirty="0"/>
          </a:p>
        </p:txBody>
      </p:sp>
    </p:spTree>
    <p:extLst>
      <p:ext uri="{BB962C8B-B14F-4D97-AF65-F5344CB8AC3E}">
        <p14:creationId xmlns:p14="http://schemas.microsoft.com/office/powerpoint/2010/main" val="94363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724F-5BD1-43A7-8287-75D9A32AA01D}"/>
              </a:ext>
            </a:extLst>
          </p:cNvPr>
          <p:cNvSpPr>
            <a:spLocks noGrp="1"/>
          </p:cNvSpPr>
          <p:nvPr>
            <p:ph type="title"/>
          </p:nvPr>
        </p:nvSpPr>
        <p:spPr/>
        <p:txBody>
          <a:bodyPr/>
          <a:lstStyle/>
          <a:p>
            <a:r>
              <a:rPr lang="en-GB" dirty="0"/>
              <a:t>Purpose</a:t>
            </a:r>
          </a:p>
        </p:txBody>
      </p:sp>
    </p:spTree>
    <p:extLst>
      <p:ext uri="{BB962C8B-B14F-4D97-AF65-F5344CB8AC3E}">
        <p14:creationId xmlns:p14="http://schemas.microsoft.com/office/powerpoint/2010/main" val="1473609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DE1E-147D-D204-8FC0-828A57F6DAF0}"/>
              </a:ext>
            </a:extLst>
          </p:cNvPr>
          <p:cNvSpPr>
            <a:spLocks noGrp="1"/>
          </p:cNvSpPr>
          <p:nvPr>
            <p:ph type="title"/>
          </p:nvPr>
        </p:nvSpPr>
        <p:spPr/>
        <p:txBody>
          <a:bodyPr>
            <a:normAutofit fontScale="90000"/>
          </a:bodyPr>
          <a:lstStyle/>
          <a:p>
            <a:r>
              <a:rPr lang="en-GB" dirty="0"/>
              <a:t>Purpose</a:t>
            </a:r>
          </a:p>
        </p:txBody>
      </p:sp>
      <p:sp>
        <p:nvSpPr>
          <p:cNvPr id="3" name="Content Placeholder 2">
            <a:extLst>
              <a:ext uri="{FF2B5EF4-FFF2-40B4-BE49-F238E27FC236}">
                <a16:creationId xmlns:a16="http://schemas.microsoft.com/office/drawing/2014/main" id="{B55C360B-D01C-65B8-4B78-C1AB6A1E0EBA}"/>
              </a:ext>
            </a:extLst>
          </p:cNvPr>
          <p:cNvSpPr>
            <a:spLocks noGrp="1"/>
          </p:cNvSpPr>
          <p:nvPr>
            <p:ph idx="1"/>
          </p:nvPr>
        </p:nvSpPr>
        <p:spPr>
          <a:xfrm>
            <a:off x="838200" y="1322705"/>
            <a:ext cx="10515600" cy="5214550"/>
          </a:xfrm>
        </p:spPr>
        <p:txBody>
          <a:bodyPr>
            <a:normAutofit/>
          </a:bodyPr>
          <a:lstStyle/>
          <a:p>
            <a:pPr>
              <a:lnSpc>
                <a:spcPct val="100000"/>
              </a:lnSpc>
              <a:spcAft>
                <a:spcPts val="600"/>
              </a:spcAft>
            </a:pPr>
            <a:r>
              <a:rPr lang="en-GB" sz="2400" dirty="0"/>
              <a:t>The NPPF states:</a:t>
            </a:r>
          </a:p>
          <a:p>
            <a:pPr marL="457200" lvl="1" indent="0" algn="just">
              <a:lnSpc>
                <a:spcPct val="100000"/>
              </a:lnSpc>
              <a:spcAft>
                <a:spcPts val="600"/>
              </a:spcAft>
              <a:buNone/>
            </a:pPr>
            <a:r>
              <a:rPr lang="en-GB" i="1" dirty="0"/>
              <a:t>“To determine the minimum number of homes needed, strategic policies should be informed by a </a:t>
            </a:r>
            <a:r>
              <a:rPr lang="en-GB" b="1" i="1" dirty="0"/>
              <a:t>local housing need assessment</a:t>
            </a:r>
            <a:r>
              <a:rPr lang="en-GB" i="1" dirty="0"/>
              <a:t>, conducted using the standard method in national planning guidance – unless exceptional circumstances justify an alternative approach which also reflects current and future demographic trends and market signals. In addition to the local housing need figure, any needs that cannot be met within neighbouring areas should also be taken into account in establishing the amount of housing to be planned for. (Paragraph 61)”</a:t>
            </a:r>
          </a:p>
        </p:txBody>
      </p:sp>
    </p:spTree>
    <p:extLst>
      <p:ext uri="{BB962C8B-B14F-4D97-AF65-F5344CB8AC3E}">
        <p14:creationId xmlns:p14="http://schemas.microsoft.com/office/powerpoint/2010/main" val="381563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724F-5BD1-43A7-8287-75D9A32AA01D}"/>
              </a:ext>
            </a:extLst>
          </p:cNvPr>
          <p:cNvSpPr>
            <a:spLocks noGrp="1"/>
          </p:cNvSpPr>
          <p:nvPr>
            <p:ph type="title"/>
          </p:nvPr>
        </p:nvSpPr>
        <p:spPr/>
        <p:txBody>
          <a:bodyPr/>
          <a:lstStyle/>
          <a:p>
            <a:r>
              <a:rPr lang="en-GB" dirty="0"/>
              <a:t>Housing Market Area</a:t>
            </a:r>
          </a:p>
        </p:txBody>
      </p:sp>
    </p:spTree>
    <p:extLst>
      <p:ext uri="{BB962C8B-B14F-4D97-AF65-F5344CB8AC3E}">
        <p14:creationId xmlns:p14="http://schemas.microsoft.com/office/powerpoint/2010/main" val="2043913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DE1E-147D-D204-8FC0-828A57F6DAF0}"/>
              </a:ext>
            </a:extLst>
          </p:cNvPr>
          <p:cNvSpPr>
            <a:spLocks noGrp="1"/>
          </p:cNvSpPr>
          <p:nvPr>
            <p:ph type="title"/>
          </p:nvPr>
        </p:nvSpPr>
        <p:spPr/>
        <p:txBody>
          <a:bodyPr>
            <a:normAutofit fontScale="90000"/>
          </a:bodyPr>
          <a:lstStyle/>
          <a:p>
            <a:r>
              <a:rPr lang="en-GB" dirty="0"/>
              <a:t>Housing Market Area</a:t>
            </a:r>
          </a:p>
        </p:txBody>
      </p:sp>
      <p:sp>
        <p:nvSpPr>
          <p:cNvPr id="3" name="Content Placeholder 2">
            <a:extLst>
              <a:ext uri="{FF2B5EF4-FFF2-40B4-BE49-F238E27FC236}">
                <a16:creationId xmlns:a16="http://schemas.microsoft.com/office/drawing/2014/main" id="{B55C360B-D01C-65B8-4B78-C1AB6A1E0EBA}"/>
              </a:ext>
            </a:extLst>
          </p:cNvPr>
          <p:cNvSpPr>
            <a:spLocks noGrp="1"/>
          </p:cNvSpPr>
          <p:nvPr>
            <p:ph idx="1"/>
          </p:nvPr>
        </p:nvSpPr>
        <p:spPr>
          <a:xfrm>
            <a:off x="838200" y="1322705"/>
            <a:ext cx="10515600" cy="5214550"/>
          </a:xfrm>
        </p:spPr>
        <p:txBody>
          <a:bodyPr>
            <a:normAutofit/>
          </a:bodyPr>
          <a:lstStyle/>
          <a:p>
            <a:pPr>
              <a:lnSpc>
                <a:spcPct val="150000"/>
              </a:lnSpc>
            </a:pPr>
            <a:r>
              <a:rPr lang="en-GB" sz="2400" dirty="0"/>
              <a:t>Previously defined Greater Nottingham HMA remains robust:</a:t>
            </a:r>
          </a:p>
          <a:p>
            <a:pPr lvl="1">
              <a:lnSpc>
                <a:spcPct val="150000"/>
              </a:lnSpc>
            </a:pPr>
            <a:r>
              <a:rPr lang="en-GB" sz="2800" dirty="0">
                <a:solidFill>
                  <a:schemeClr val="accent2"/>
                </a:solidFill>
              </a:rPr>
              <a:t>Broxtowe, Erewash, Gedling, Nottingham &amp; Rushcliffe</a:t>
            </a:r>
          </a:p>
          <a:p>
            <a:pPr>
              <a:lnSpc>
                <a:spcPct val="150000"/>
              </a:lnSpc>
            </a:pPr>
            <a:r>
              <a:rPr lang="en-GB" sz="2400" dirty="0"/>
              <a:t>As per the PPG, this is based on an updated analysis of migration, commuting and house price change</a:t>
            </a:r>
          </a:p>
          <a:p>
            <a:pPr>
              <a:lnSpc>
                <a:spcPct val="150000"/>
              </a:lnSpc>
            </a:pPr>
            <a:r>
              <a:rPr lang="en-GB" sz="2400" dirty="0"/>
              <a:t>Overlaps with Derby HMA (with Erewash and Nottingham Outer (with Ashfield at Hucknall).</a:t>
            </a:r>
          </a:p>
          <a:p>
            <a:pPr>
              <a:lnSpc>
                <a:spcPct val="150000"/>
              </a:lnSpc>
            </a:pPr>
            <a:r>
              <a:rPr lang="en-GB" sz="2400" dirty="0"/>
              <a:t>This study does not include Erewash but does include Ashfield</a:t>
            </a:r>
            <a:endParaRPr lang="en-GB" sz="3200" dirty="0"/>
          </a:p>
        </p:txBody>
      </p:sp>
    </p:spTree>
    <p:extLst>
      <p:ext uri="{BB962C8B-B14F-4D97-AF65-F5344CB8AC3E}">
        <p14:creationId xmlns:p14="http://schemas.microsoft.com/office/powerpoint/2010/main" val="2463347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724F-5BD1-43A7-8287-75D9A32AA01D}"/>
              </a:ext>
            </a:extLst>
          </p:cNvPr>
          <p:cNvSpPr>
            <a:spLocks noGrp="1"/>
          </p:cNvSpPr>
          <p:nvPr>
            <p:ph type="title"/>
          </p:nvPr>
        </p:nvSpPr>
        <p:spPr/>
        <p:txBody>
          <a:bodyPr/>
          <a:lstStyle/>
          <a:p>
            <a:r>
              <a:rPr lang="en-GB" dirty="0"/>
              <a:t>Housing Market Signals</a:t>
            </a:r>
          </a:p>
        </p:txBody>
      </p:sp>
    </p:spTree>
    <p:extLst>
      <p:ext uri="{BB962C8B-B14F-4D97-AF65-F5344CB8AC3E}">
        <p14:creationId xmlns:p14="http://schemas.microsoft.com/office/powerpoint/2010/main" val="111537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DE1E-147D-D204-8FC0-828A57F6DAF0}"/>
              </a:ext>
            </a:extLst>
          </p:cNvPr>
          <p:cNvSpPr>
            <a:spLocks noGrp="1"/>
          </p:cNvSpPr>
          <p:nvPr>
            <p:ph type="title"/>
          </p:nvPr>
        </p:nvSpPr>
        <p:spPr/>
        <p:txBody>
          <a:bodyPr>
            <a:normAutofit fontScale="90000"/>
          </a:bodyPr>
          <a:lstStyle/>
          <a:p>
            <a:r>
              <a:rPr lang="en-GB" dirty="0"/>
              <a:t>House Prices</a:t>
            </a:r>
          </a:p>
        </p:txBody>
      </p:sp>
      <p:sp>
        <p:nvSpPr>
          <p:cNvPr id="3" name="Content Placeholder 2">
            <a:extLst>
              <a:ext uri="{FF2B5EF4-FFF2-40B4-BE49-F238E27FC236}">
                <a16:creationId xmlns:a16="http://schemas.microsoft.com/office/drawing/2014/main" id="{B55C360B-D01C-65B8-4B78-C1AB6A1E0EBA}"/>
              </a:ext>
            </a:extLst>
          </p:cNvPr>
          <p:cNvSpPr>
            <a:spLocks noGrp="1"/>
          </p:cNvSpPr>
          <p:nvPr>
            <p:ph idx="1"/>
          </p:nvPr>
        </p:nvSpPr>
        <p:spPr>
          <a:xfrm>
            <a:off x="838200" y="1322705"/>
            <a:ext cx="4909459" cy="5214550"/>
          </a:xfrm>
        </p:spPr>
        <p:txBody>
          <a:bodyPr>
            <a:normAutofit/>
          </a:bodyPr>
          <a:lstStyle/>
          <a:p>
            <a:pPr>
              <a:lnSpc>
                <a:spcPct val="150000"/>
              </a:lnSpc>
            </a:pPr>
            <a:r>
              <a:rPr lang="en-GB" sz="2000" dirty="0"/>
              <a:t>Median prices range from £182,500 in Ashfield to £331,500 in Rushcliffe </a:t>
            </a:r>
          </a:p>
          <a:p>
            <a:pPr lvl="1">
              <a:lnSpc>
                <a:spcPct val="150000"/>
              </a:lnSpc>
            </a:pPr>
            <a:r>
              <a:rPr lang="en-GB" sz="1600" dirty="0"/>
              <a:t>(England=£290,000)</a:t>
            </a:r>
          </a:p>
          <a:p>
            <a:pPr>
              <a:lnSpc>
                <a:spcPct val="150000"/>
              </a:lnSpc>
            </a:pPr>
            <a:endParaRPr lang="en-GB" sz="2000" dirty="0"/>
          </a:p>
          <a:p>
            <a:pPr>
              <a:lnSpc>
                <a:spcPct val="150000"/>
              </a:lnSpc>
            </a:pPr>
            <a:r>
              <a:rPr lang="en-GB" sz="2000" dirty="0"/>
              <a:t>Also the case that all types have relatively low values in a national context with the exception of Rushcliffe.</a:t>
            </a:r>
            <a:endParaRPr lang="en-GB" dirty="0"/>
          </a:p>
        </p:txBody>
      </p:sp>
      <p:graphicFrame>
        <p:nvGraphicFramePr>
          <p:cNvPr id="5" name="Chart 4">
            <a:extLst>
              <a:ext uri="{FF2B5EF4-FFF2-40B4-BE49-F238E27FC236}">
                <a16:creationId xmlns:a16="http://schemas.microsoft.com/office/drawing/2014/main" id="{F9256DD9-847E-6467-FABD-029C0185687A}"/>
              </a:ext>
            </a:extLst>
          </p:cNvPr>
          <p:cNvGraphicFramePr/>
          <p:nvPr>
            <p:extLst>
              <p:ext uri="{D42A27DB-BD31-4B8C-83A1-F6EECF244321}">
                <p14:modId xmlns:p14="http://schemas.microsoft.com/office/powerpoint/2010/main" val="3738883220"/>
              </p:ext>
            </p:extLst>
          </p:nvPr>
        </p:nvGraphicFramePr>
        <p:xfrm>
          <a:off x="5747659" y="1322705"/>
          <a:ext cx="5438775" cy="4631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9775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B938E651EBD64BA7E9A4ADD8B1917B" ma:contentTypeVersion="11" ma:contentTypeDescription="Create a new document." ma:contentTypeScope="" ma:versionID="9dcda400f0eda11b1c4a5fe395104fc2">
  <xsd:schema xmlns:xsd="http://www.w3.org/2001/XMLSchema" xmlns:xs="http://www.w3.org/2001/XMLSchema" xmlns:p="http://schemas.microsoft.com/office/2006/metadata/properties" xmlns:ns3="6cde84f7-d6c1-4f95-9f76-310c6b1699fe" xmlns:ns4="6b1e3dbb-167e-4c04-bcbc-a08add26e13c" targetNamespace="http://schemas.microsoft.com/office/2006/metadata/properties" ma:root="true" ma:fieldsID="d5a77b0360faa6f1abc46664fa5fccca" ns3:_="" ns4:_="">
    <xsd:import namespace="6cde84f7-d6c1-4f95-9f76-310c6b1699fe"/>
    <xsd:import namespace="6b1e3dbb-167e-4c04-bcbc-a08add26e13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e84f7-d6c1-4f95-9f76-310c6b169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1e3dbb-167e-4c04-bcbc-a08add26e13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023719-572D-4359-9636-104B12B77CFA}">
  <ds:schemaRefs>
    <ds:schemaRef ds:uri="http://schemas.microsoft.com/sharepoint/v3/contenttype/forms"/>
  </ds:schemaRefs>
</ds:datastoreItem>
</file>

<file path=customXml/itemProps2.xml><?xml version="1.0" encoding="utf-8"?>
<ds:datastoreItem xmlns:ds="http://schemas.openxmlformats.org/officeDocument/2006/customXml" ds:itemID="{14463657-CC98-44A3-B64F-F63FFDBBC0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de84f7-d6c1-4f95-9f76-310c6b1699fe"/>
    <ds:schemaRef ds:uri="6b1e3dbb-167e-4c04-bcbc-a08add26e1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D550E3-F906-4723-88FF-08C2D57F3E59}">
  <ds:schemaRefs>
    <ds:schemaRef ds:uri="http://purl.org/dc/elements/1.1/"/>
    <ds:schemaRef ds:uri="http://schemas.microsoft.com/office/2006/documentManagement/types"/>
    <ds:schemaRef ds:uri="http://schemas.microsoft.com/office/2006/metadata/properties"/>
    <ds:schemaRef ds:uri="http://purl.org/dc/dcmitype/"/>
    <ds:schemaRef ds:uri="6cde84f7-d6c1-4f95-9f76-310c6b1699fe"/>
    <ds:schemaRef ds:uri="http://schemas.microsoft.com/office/infopath/2007/PartnerControls"/>
    <ds:schemaRef ds:uri="http://purl.org/dc/terms/"/>
    <ds:schemaRef ds:uri="http://schemas.openxmlformats.org/package/2006/metadata/core-properties"/>
    <ds:schemaRef ds:uri="6b1e3dbb-167e-4c04-bcbc-a08add26e13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22633</TotalTime>
  <Words>1334</Words>
  <Application>Microsoft Office PowerPoint</Application>
  <PresentationFormat>Widescreen</PresentationFormat>
  <Paragraphs>357</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Aileron Black</vt:lpstr>
      <vt:lpstr>Arial</vt:lpstr>
      <vt:lpstr>Calibri</vt:lpstr>
      <vt:lpstr>Symbol</vt:lpstr>
      <vt:lpstr>Times New Roman</vt:lpstr>
      <vt:lpstr>Office Theme</vt:lpstr>
      <vt:lpstr>PowerPoint Presentation</vt:lpstr>
      <vt:lpstr>Introductions </vt:lpstr>
      <vt:lpstr>Structure </vt:lpstr>
      <vt:lpstr>Purpose</vt:lpstr>
      <vt:lpstr>Purpose</vt:lpstr>
      <vt:lpstr>Housing Market Area</vt:lpstr>
      <vt:lpstr>Housing Market Area</vt:lpstr>
      <vt:lpstr>Housing Market Signals</vt:lpstr>
      <vt:lpstr>House Prices</vt:lpstr>
      <vt:lpstr>Median House Price Change</vt:lpstr>
      <vt:lpstr>Affordability – Median Workplace Based</vt:lpstr>
      <vt:lpstr>Rent</vt:lpstr>
      <vt:lpstr>Housing Need and Demographics</vt:lpstr>
      <vt:lpstr>Housing Need</vt:lpstr>
      <vt:lpstr>Population Growth</vt:lpstr>
      <vt:lpstr>Affordable Housing Need</vt:lpstr>
      <vt:lpstr>Affordable Housing Need</vt:lpstr>
      <vt:lpstr>Affordable Housing Need – Unable To Buy or Rent</vt:lpstr>
      <vt:lpstr>Affordable Housing Need – Able To Rent But Not Buy</vt:lpstr>
      <vt:lpstr>Affordable Housing Need</vt:lpstr>
      <vt:lpstr>Affordable Housing Need</vt:lpstr>
      <vt:lpstr>Housing Mix</vt:lpstr>
      <vt:lpstr>Housing Mix – Modelled Outputs</vt:lpstr>
      <vt:lpstr>Older and Disabled People</vt:lpstr>
      <vt:lpstr>Population Projections</vt:lpstr>
      <vt:lpstr>Specialist Housing Need</vt:lpstr>
      <vt:lpstr>Disabled Persons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 Search: Daventry District</dc:title>
  <dc:creator>Nick Ireland</dc:creator>
  <cp:lastModifiedBy>John King (Policy and Planning)</cp:lastModifiedBy>
  <cp:revision>421</cp:revision>
  <cp:lastPrinted>2023-03-02T16:19:44Z</cp:lastPrinted>
  <dcterms:created xsi:type="dcterms:W3CDTF">2018-09-28T07:58:22Z</dcterms:created>
  <dcterms:modified xsi:type="dcterms:W3CDTF">2023-12-14T09:50:28Z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0x010100BAB938E651EBD64BA7E9A4ADD8B1917B</vt:lpwstr>
  </property>
</Properties>
</file>