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392" r:id="rId3"/>
    <p:sldId id="393" r:id="rId4"/>
    <p:sldId id="367" r:id="rId5"/>
    <p:sldId id="311" r:id="rId6"/>
    <p:sldId id="290" r:id="rId7"/>
    <p:sldId id="313" r:id="rId8"/>
    <p:sldId id="385" r:id="rId9"/>
    <p:sldId id="383" r:id="rId10"/>
    <p:sldId id="259" r:id="rId11"/>
    <p:sldId id="391" r:id="rId12"/>
    <p:sldId id="399" r:id="rId13"/>
    <p:sldId id="397" r:id="rId14"/>
    <p:sldId id="396" r:id="rId15"/>
    <p:sldId id="398" r:id="rId16"/>
    <p:sldId id="394" r:id="rId17"/>
    <p:sldId id="274" r:id="rId18"/>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23" autoAdjust="0"/>
    <p:restoredTop sz="94660"/>
  </p:normalViewPr>
  <p:slideViewPr>
    <p:cSldViewPr snapToGrid="0">
      <p:cViewPr varScale="1">
        <p:scale>
          <a:sx n="123" d="100"/>
          <a:sy n="123" d="100"/>
        </p:scale>
        <p:origin x="1392"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E509EFFE-7190-4FB8-B3FD-6DA8A57EE0EF}" type="datetimeFigureOut">
              <a:rPr lang="en-GB" smtClean="0"/>
              <a:t>26/03/2019</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59B14384-5FDC-4D83-B30E-38F046B3BC3C}" type="slidenum">
              <a:rPr lang="en-GB" smtClean="0"/>
              <a:t>‹#›</a:t>
            </a:fld>
            <a:endParaRPr lang="en-GB"/>
          </a:p>
        </p:txBody>
      </p:sp>
    </p:spTree>
    <p:extLst>
      <p:ext uri="{BB962C8B-B14F-4D97-AF65-F5344CB8AC3E}">
        <p14:creationId xmlns:p14="http://schemas.microsoft.com/office/powerpoint/2010/main" val="326693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3C323D-8D74-49B2-A3CB-2D2BD1AEB724}" type="slidenum">
              <a:rPr lang="en-GB" smtClean="0"/>
              <a:t>2</a:t>
            </a:fld>
            <a:endParaRPr lang="en-GB"/>
          </a:p>
        </p:txBody>
      </p:sp>
    </p:spTree>
    <p:extLst>
      <p:ext uri="{BB962C8B-B14F-4D97-AF65-F5344CB8AC3E}">
        <p14:creationId xmlns:p14="http://schemas.microsoft.com/office/powerpoint/2010/main" val="185388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3C323D-8D74-49B2-A3CB-2D2BD1AEB724}" type="slidenum">
              <a:rPr lang="en-GB" smtClean="0"/>
              <a:t>3</a:t>
            </a:fld>
            <a:endParaRPr lang="en-GB"/>
          </a:p>
        </p:txBody>
      </p:sp>
    </p:spTree>
    <p:extLst>
      <p:ext uri="{BB962C8B-B14F-4D97-AF65-F5344CB8AC3E}">
        <p14:creationId xmlns:p14="http://schemas.microsoft.com/office/powerpoint/2010/main" val="223189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3C323D-8D74-49B2-A3CB-2D2BD1AEB724}" type="slidenum">
              <a:rPr lang="en-GB" smtClean="0"/>
              <a:t>6</a:t>
            </a:fld>
            <a:endParaRPr lang="en-GB"/>
          </a:p>
        </p:txBody>
      </p:sp>
    </p:spTree>
    <p:extLst>
      <p:ext uri="{BB962C8B-B14F-4D97-AF65-F5344CB8AC3E}">
        <p14:creationId xmlns:p14="http://schemas.microsoft.com/office/powerpoint/2010/main" val="341269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98BC8C-C6EB-4AD7-A01F-7163C3602D1B}" type="slidenum">
              <a:rPr lang="en-GB" smtClean="0"/>
              <a:pPr/>
              <a:t>9</a:t>
            </a:fld>
            <a:endParaRPr lang="en-GB"/>
          </a:p>
        </p:txBody>
      </p:sp>
    </p:spTree>
    <p:extLst>
      <p:ext uri="{BB962C8B-B14F-4D97-AF65-F5344CB8AC3E}">
        <p14:creationId xmlns:p14="http://schemas.microsoft.com/office/powerpoint/2010/main" val="389538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3C323D-8D74-49B2-A3CB-2D2BD1AEB724}" type="slidenum">
              <a:rPr lang="en-GB" smtClean="0"/>
              <a:t>14</a:t>
            </a:fld>
            <a:endParaRPr lang="en-GB"/>
          </a:p>
        </p:txBody>
      </p:sp>
    </p:spTree>
    <p:extLst>
      <p:ext uri="{BB962C8B-B14F-4D97-AF65-F5344CB8AC3E}">
        <p14:creationId xmlns:p14="http://schemas.microsoft.com/office/powerpoint/2010/main" val="152563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3C323D-8D74-49B2-A3CB-2D2BD1AEB724}" type="slidenum">
              <a:rPr lang="en-GB" smtClean="0"/>
              <a:t>15</a:t>
            </a:fld>
            <a:endParaRPr lang="en-GB"/>
          </a:p>
        </p:txBody>
      </p:sp>
    </p:spTree>
    <p:extLst>
      <p:ext uri="{BB962C8B-B14F-4D97-AF65-F5344CB8AC3E}">
        <p14:creationId xmlns:p14="http://schemas.microsoft.com/office/powerpoint/2010/main" val="3756049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3C323D-8D74-49B2-A3CB-2D2BD1AEB724}" type="slidenum">
              <a:rPr lang="en-GB" smtClean="0"/>
              <a:t>16</a:t>
            </a:fld>
            <a:endParaRPr lang="en-GB"/>
          </a:p>
        </p:txBody>
      </p:sp>
    </p:spTree>
    <p:extLst>
      <p:ext uri="{BB962C8B-B14F-4D97-AF65-F5344CB8AC3E}">
        <p14:creationId xmlns:p14="http://schemas.microsoft.com/office/powerpoint/2010/main" val="81938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0D69B4-A1C5-487E-B8B6-B8D794400046}"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3EB381-15CC-42A9-AB87-A2E6C97D72F6}" type="slidenum">
              <a:rPr lang="en-GB" smtClean="0"/>
              <a:t>‹#›</a:t>
            </a:fld>
            <a:endParaRPr lang="en-GB"/>
          </a:p>
        </p:txBody>
      </p:sp>
    </p:spTree>
    <p:extLst>
      <p:ext uri="{BB962C8B-B14F-4D97-AF65-F5344CB8AC3E}">
        <p14:creationId xmlns:p14="http://schemas.microsoft.com/office/powerpoint/2010/main" val="586561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0D69B4-A1C5-487E-B8B6-B8D794400046}"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3EB381-15CC-42A9-AB87-A2E6C97D72F6}" type="slidenum">
              <a:rPr lang="en-GB" smtClean="0"/>
              <a:t>‹#›</a:t>
            </a:fld>
            <a:endParaRPr lang="en-GB"/>
          </a:p>
        </p:txBody>
      </p:sp>
    </p:spTree>
    <p:extLst>
      <p:ext uri="{BB962C8B-B14F-4D97-AF65-F5344CB8AC3E}">
        <p14:creationId xmlns:p14="http://schemas.microsoft.com/office/powerpoint/2010/main" val="418125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0D69B4-A1C5-487E-B8B6-B8D794400046}"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3EB381-15CC-42A9-AB87-A2E6C97D72F6}" type="slidenum">
              <a:rPr lang="en-GB" smtClean="0"/>
              <a:t>‹#›</a:t>
            </a:fld>
            <a:endParaRPr lang="en-GB"/>
          </a:p>
        </p:txBody>
      </p:sp>
    </p:spTree>
    <p:extLst>
      <p:ext uri="{BB962C8B-B14F-4D97-AF65-F5344CB8AC3E}">
        <p14:creationId xmlns:p14="http://schemas.microsoft.com/office/powerpoint/2010/main" val="1587553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0D69B4-A1C5-487E-B8B6-B8D794400046}"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3EB381-15CC-42A9-AB87-A2E6C97D72F6}" type="slidenum">
              <a:rPr lang="en-GB" smtClean="0"/>
              <a:t>‹#›</a:t>
            </a:fld>
            <a:endParaRPr lang="en-GB"/>
          </a:p>
        </p:txBody>
      </p:sp>
    </p:spTree>
    <p:extLst>
      <p:ext uri="{BB962C8B-B14F-4D97-AF65-F5344CB8AC3E}">
        <p14:creationId xmlns:p14="http://schemas.microsoft.com/office/powerpoint/2010/main" val="229164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0D69B4-A1C5-487E-B8B6-B8D794400046}"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3EB381-15CC-42A9-AB87-A2E6C97D72F6}" type="slidenum">
              <a:rPr lang="en-GB" smtClean="0"/>
              <a:t>‹#›</a:t>
            </a:fld>
            <a:endParaRPr lang="en-GB"/>
          </a:p>
        </p:txBody>
      </p:sp>
    </p:spTree>
    <p:extLst>
      <p:ext uri="{BB962C8B-B14F-4D97-AF65-F5344CB8AC3E}">
        <p14:creationId xmlns:p14="http://schemas.microsoft.com/office/powerpoint/2010/main" val="263919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0D69B4-A1C5-487E-B8B6-B8D794400046}" type="datetimeFigureOut">
              <a:rPr lang="en-GB" smtClean="0"/>
              <a:t>26/03/2019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3EB381-15CC-42A9-AB87-A2E6C97D72F6}" type="slidenum">
              <a:rPr lang="en-GB" smtClean="0"/>
              <a:t>‹#›</a:t>
            </a:fld>
            <a:endParaRPr lang="en-GB"/>
          </a:p>
        </p:txBody>
      </p:sp>
    </p:spTree>
    <p:extLst>
      <p:ext uri="{BB962C8B-B14F-4D97-AF65-F5344CB8AC3E}">
        <p14:creationId xmlns:p14="http://schemas.microsoft.com/office/powerpoint/2010/main" val="65378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0D69B4-A1C5-487E-B8B6-B8D794400046}" type="datetimeFigureOut">
              <a:rPr lang="en-GB" smtClean="0"/>
              <a:t>26/03/2019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3EB381-15CC-42A9-AB87-A2E6C97D72F6}" type="slidenum">
              <a:rPr lang="en-GB" smtClean="0"/>
              <a:t>‹#›</a:t>
            </a:fld>
            <a:endParaRPr lang="en-GB"/>
          </a:p>
        </p:txBody>
      </p:sp>
    </p:spTree>
    <p:extLst>
      <p:ext uri="{BB962C8B-B14F-4D97-AF65-F5344CB8AC3E}">
        <p14:creationId xmlns:p14="http://schemas.microsoft.com/office/powerpoint/2010/main" val="386133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0D69B4-A1C5-487E-B8B6-B8D794400046}" type="datetimeFigureOut">
              <a:rPr lang="en-GB" smtClean="0"/>
              <a:t>26/03/2019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3EB381-15CC-42A9-AB87-A2E6C97D72F6}" type="slidenum">
              <a:rPr lang="en-GB" smtClean="0"/>
              <a:t>‹#›</a:t>
            </a:fld>
            <a:endParaRPr lang="en-GB"/>
          </a:p>
        </p:txBody>
      </p:sp>
    </p:spTree>
    <p:extLst>
      <p:ext uri="{BB962C8B-B14F-4D97-AF65-F5344CB8AC3E}">
        <p14:creationId xmlns:p14="http://schemas.microsoft.com/office/powerpoint/2010/main" val="281690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D69B4-A1C5-487E-B8B6-B8D794400046}" type="datetimeFigureOut">
              <a:rPr lang="en-GB" smtClean="0"/>
              <a:t>26/03/2019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3EB381-15CC-42A9-AB87-A2E6C97D72F6}" type="slidenum">
              <a:rPr lang="en-GB" smtClean="0"/>
              <a:t>‹#›</a:t>
            </a:fld>
            <a:endParaRPr lang="en-GB"/>
          </a:p>
        </p:txBody>
      </p:sp>
    </p:spTree>
    <p:extLst>
      <p:ext uri="{BB962C8B-B14F-4D97-AF65-F5344CB8AC3E}">
        <p14:creationId xmlns:p14="http://schemas.microsoft.com/office/powerpoint/2010/main" val="2041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0D69B4-A1C5-487E-B8B6-B8D794400046}" type="datetimeFigureOut">
              <a:rPr lang="en-GB" smtClean="0"/>
              <a:t>26/03/2019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3EB381-15CC-42A9-AB87-A2E6C97D72F6}" type="slidenum">
              <a:rPr lang="en-GB" smtClean="0"/>
              <a:t>‹#›</a:t>
            </a:fld>
            <a:endParaRPr lang="en-GB"/>
          </a:p>
        </p:txBody>
      </p:sp>
    </p:spTree>
    <p:extLst>
      <p:ext uri="{BB962C8B-B14F-4D97-AF65-F5344CB8AC3E}">
        <p14:creationId xmlns:p14="http://schemas.microsoft.com/office/powerpoint/2010/main" val="1793467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0D69B4-A1C5-487E-B8B6-B8D794400046}" type="datetimeFigureOut">
              <a:rPr lang="en-GB" smtClean="0"/>
              <a:t>26/03/2019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3EB381-15CC-42A9-AB87-A2E6C97D72F6}" type="slidenum">
              <a:rPr lang="en-GB" smtClean="0"/>
              <a:t>‹#›</a:t>
            </a:fld>
            <a:endParaRPr lang="en-GB"/>
          </a:p>
        </p:txBody>
      </p:sp>
    </p:spTree>
    <p:extLst>
      <p:ext uri="{BB962C8B-B14F-4D97-AF65-F5344CB8AC3E}">
        <p14:creationId xmlns:p14="http://schemas.microsoft.com/office/powerpoint/2010/main" val="298075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D69B4-A1C5-487E-B8B6-B8D794400046}" type="datetimeFigureOut">
              <a:rPr lang="en-GB" smtClean="0"/>
              <a:t>26/03/2019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EB381-15CC-42A9-AB87-A2E6C97D72F6}" type="slidenum">
              <a:rPr lang="en-GB" smtClean="0"/>
              <a:t>‹#›</a:t>
            </a:fld>
            <a:endParaRPr lang="en-GB"/>
          </a:p>
        </p:txBody>
      </p:sp>
    </p:spTree>
    <p:extLst>
      <p:ext uri="{BB962C8B-B14F-4D97-AF65-F5344CB8AC3E}">
        <p14:creationId xmlns:p14="http://schemas.microsoft.com/office/powerpoint/2010/main" val="466577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catrionariddell@btinternet.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DDCF89-472E-4247-B699-F53761B5CDE7}"/>
              </a:ext>
            </a:extLst>
          </p:cNvPr>
          <p:cNvSpPr txBox="1"/>
          <p:nvPr/>
        </p:nvSpPr>
        <p:spPr>
          <a:xfrm>
            <a:off x="690562" y="1632513"/>
            <a:ext cx="8243521" cy="646331"/>
          </a:xfrm>
          <a:prstGeom prst="rect">
            <a:avLst/>
          </a:prstGeom>
          <a:noFill/>
        </p:spPr>
        <p:txBody>
          <a:bodyPr wrap="square" rtlCol="0">
            <a:spAutoFit/>
          </a:bodyPr>
          <a:lstStyle/>
          <a:p>
            <a:pPr algn="r"/>
            <a:r>
              <a:rPr lang="en-GB" sz="3600" b="1" dirty="0">
                <a:solidFill>
                  <a:schemeClr val="accent5">
                    <a:lumMod val="50000"/>
                  </a:schemeClr>
                </a:solidFill>
              </a:rPr>
              <a:t>Strategic Planning in Greater Nottingham</a:t>
            </a:r>
          </a:p>
        </p:txBody>
      </p:sp>
      <p:cxnSp>
        <p:nvCxnSpPr>
          <p:cNvPr id="6" name="Straight Connector 5">
            <a:extLst>
              <a:ext uri="{FF2B5EF4-FFF2-40B4-BE49-F238E27FC236}">
                <a16:creationId xmlns:a16="http://schemas.microsoft.com/office/drawing/2014/main" id="{77411B57-AF14-446B-93D8-CAB7B66D9864}"/>
              </a:ext>
            </a:extLst>
          </p:cNvPr>
          <p:cNvCxnSpPr>
            <a:cxnSpLocks/>
          </p:cNvCxnSpPr>
          <p:nvPr/>
        </p:nvCxnSpPr>
        <p:spPr>
          <a:xfrm>
            <a:off x="762000" y="2430194"/>
            <a:ext cx="810064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6E8361E-84A6-42E2-B2F7-ED94A63FF53C}"/>
              </a:ext>
            </a:extLst>
          </p:cNvPr>
          <p:cNvSpPr txBox="1"/>
          <p:nvPr/>
        </p:nvSpPr>
        <p:spPr>
          <a:xfrm>
            <a:off x="2174811" y="2430194"/>
            <a:ext cx="6629112" cy="1877437"/>
          </a:xfrm>
          <a:prstGeom prst="rect">
            <a:avLst/>
          </a:prstGeom>
          <a:noFill/>
        </p:spPr>
        <p:txBody>
          <a:bodyPr wrap="square" rtlCol="0">
            <a:spAutoFit/>
          </a:bodyPr>
          <a:lstStyle/>
          <a:p>
            <a:pPr algn="r"/>
            <a:endParaRPr lang="en-GB" sz="3200" b="1" dirty="0">
              <a:solidFill>
                <a:schemeClr val="accent5">
                  <a:lumMod val="50000"/>
                </a:schemeClr>
              </a:solidFill>
            </a:endParaRPr>
          </a:p>
          <a:p>
            <a:pPr algn="r"/>
            <a:endParaRPr lang="en-GB" sz="2800" dirty="0">
              <a:solidFill>
                <a:schemeClr val="accent5">
                  <a:lumMod val="50000"/>
                </a:schemeClr>
              </a:solidFill>
            </a:endParaRPr>
          </a:p>
          <a:p>
            <a:pPr algn="r"/>
            <a:r>
              <a:rPr lang="en-GB" sz="2800" dirty="0">
                <a:solidFill>
                  <a:schemeClr val="accent5">
                    <a:lumMod val="50000"/>
                  </a:schemeClr>
                </a:solidFill>
              </a:rPr>
              <a:t>Councillor Workshop</a:t>
            </a:r>
          </a:p>
          <a:p>
            <a:pPr algn="r"/>
            <a:r>
              <a:rPr lang="en-GB" sz="2800" dirty="0">
                <a:solidFill>
                  <a:schemeClr val="accent5">
                    <a:lumMod val="50000"/>
                  </a:schemeClr>
                </a:solidFill>
              </a:rPr>
              <a:t>26 March 2019 </a:t>
            </a:r>
          </a:p>
        </p:txBody>
      </p:sp>
    </p:spTree>
    <p:extLst>
      <p:ext uri="{BB962C8B-B14F-4D97-AF65-F5344CB8AC3E}">
        <p14:creationId xmlns:p14="http://schemas.microsoft.com/office/powerpoint/2010/main" val="2579200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2D883E-A68C-49EC-AE60-FB90773C4665}"/>
              </a:ext>
            </a:extLst>
          </p:cNvPr>
          <p:cNvSpPr/>
          <p:nvPr/>
        </p:nvSpPr>
        <p:spPr>
          <a:xfrm>
            <a:off x="168441" y="827863"/>
            <a:ext cx="4229100" cy="3121367"/>
          </a:xfrm>
          <a:prstGeom prst="rect">
            <a:avLst/>
          </a:prstGeom>
        </p:spPr>
        <p:txBody>
          <a:bodyPr wrap="square">
            <a:spAutoFit/>
          </a:bodyPr>
          <a:lstStyle/>
          <a:p>
            <a:pPr>
              <a:spcBef>
                <a:spcPts val="0"/>
              </a:spcBef>
              <a:spcAft>
                <a:spcPts val="1662"/>
              </a:spcAft>
              <a:defRPr/>
            </a:pPr>
            <a:r>
              <a:rPr lang="en-GB" sz="1600" b="1" dirty="0"/>
              <a:t>The role of Local Industrial Strategies</a:t>
            </a:r>
          </a:p>
          <a:p>
            <a:pPr marL="285750" indent="-285750">
              <a:spcBef>
                <a:spcPts val="0"/>
              </a:spcBef>
              <a:spcAft>
                <a:spcPts val="1662"/>
              </a:spcAft>
              <a:buFont typeface="Arial" panose="020B0604020202020204" pitchFamily="34" charset="0"/>
              <a:buChar char="•"/>
              <a:defRPr/>
            </a:pPr>
            <a:r>
              <a:rPr lang="en-GB" sz="1100" dirty="0"/>
              <a:t>Local industrial strategies to be prepared by mayoral/ combined authorities or LEPs – initial round to be agreed by March 2019, the rest March 2020</a:t>
            </a:r>
            <a:endParaRPr lang="en-GB" sz="1100" i="1" dirty="0"/>
          </a:p>
          <a:p>
            <a:pPr marL="285750" indent="-285750">
              <a:spcBef>
                <a:spcPts val="0"/>
              </a:spcBef>
              <a:spcAft>
                <a:spcPts val="1662"/>
              </a:spcAft>
              <a:buFont typeface="Arial" panose="020B0604020202020204" pitchFamily="34" charset="0"/>
              <a:buChar char="•"/>
              <a:defRPr/>
            </a:pPr>
            <a:r>
              <a:rPr lang="en-GB" sz="1100" dirty="0"/>
              <a:t>Focus on rebalancing Britain with investment in transport managed through CAs and sub-national transport bodies</a:t>
            </a:r>
          </a:p>
          <a:p>
            <a:pPr marL="285750" indent="-285750">
              <a:spcBef>
                <a:spcPts val="0"/>
              </a:spcBef>
              <a:spcAft>
                <a:spcPts val="1662"/>
              </a:spcAft>
              <a:buFont typeface="Arial" panose="020B0604020202020204" pitchFamily="34" charset="0"/>
              <a:buChar char="•"/>
              <a:defRPr/>
            </a:pPr>
            <a:r>
              <a:rPr lang="en-GB" sz="1100" dirty="0"/>
              <a:t>20 year plans with sectorial and spatial priorities</a:t>
            </a:r>
          </a:p>
          <a:p>
            <a:pPr marL="285750" indent="-285750">
              <a:spcBef>
                <a:spcPts val="0"/>
              </a:spcBef>
              <a:spcAft>
                <a:spcPts val="1662"/>
              </a:spcAft>
              <a:buFont typeface="Arial" panose="020B0604020202020204" pitchFamily="34" charset="0"/>
              <a:buChar char="•"/>
              <a:defRPr/>
            </a:pPr>
            <a:r>
              <a:rPr lang="en-GB" sz="1100" dirty="0"/>
              <a:t>Strong emphasis on infrastructure priorities and on clean growth – clear links with 25 Year Environment Plan (including role of natural capital)</a:t>
            </a:r>
          </a:p>
          <a:p>
            <a:pPr marL="285750" indent="-285750">
              <a:spcBef>
                <a:spcPts val="0"/>
              </a:spcBef>
              <a:spcAft>
                <a:spcPts val="1662"/>
              </a:spcAft>
              <a:buFont typeface="Arial" panose="020B0604020202020204" pitchFamily="34" charset="0"/>
              <a:buChar char="•"/>
              <a:defRPr/>
            </a:pPr>
            <a:r>
              <a:rPr lang="en-GB" sz="1100" dirty="0"/>
              <a:t>NPPF now requires LIS to be taken into account in plan-making</a:t>
            </a:r>
          </a:p>
        </p:txBody>
      </p:sp>
      <p:pic>
        <p:nvPicPr>
          <p:cNvPr id="4" name="Picture 3">
            <a:extLst>
              <a:ext uri="{FF2B5EF4-FFF2-40B4-BE49-F238E27FC236}">
                <a16:creationId xmlns:a16="http://schemas.microsoft.com/office/drawing/2014/main" id="{A15185A7-1E04-4F7F-A462-DF8F0E1D7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946" y="935105"/>
            <a:ext cx="1968949" cy="2797715"/>
          </a:xfrm>
          <a:prstGeom prst="rect">
            <a:avLst/>
          </a:prstGeom>
        </p:spPr>
      </p:pic>
      <p:sp>
        <p:nvSpPr>
          <p:cNvPr id="5" name="Rectangle 4">
            <a:extLst>
              <a:ext uri="{FF2B5EF4-FFF2-40B4-BE49-F238E27FC236}">
                <a16:creationId xmlns:a16="http://schemas.microsoft.com/office/drawing/2014/main" id="{6A244A6D-DDB9-4E44-A404-79B247E918DE}"/>
              </a:ext>
            </a:extLst>
          </p:cNvPr>
          <p:cNvSpPr/>
          <p:nvPr/>
        </p:nvSpPr>
        <p:spPr>
          <a:xfrm>
            <a:off x="6939535" y="1059010"/>
            <a:ext cx="2128895" cy="2462213"/>
          </a:xfrm>
          <a:prstGeom prst="rect">
            <a:avLst/>
          </a:prstGeom>
        </p:spPr>
        <p:txBody>
          <a:bodyPr wrap="square">
            <a:spAutoFit/>
          </a:bodyPr>
          <a:lstStyle/>
          <a:p>
            <a:r>
              <a:rPr lang="en-GB" sz="1400" i="1" dirty="0">
                <a:solidFill>
                  <a:schemeClr val="accent5">
                    <a:lumMod val="50000"/>
                  </a:schemeClr>
                </a:solidFill>
              </a:rPr>
              <a:t>“We want to support greater collaboration between councils, a more strategic approach to planning housing and infrastructure, more innovation and high quality design in new homes and creating the right conditions for new private investment.” </a:t>
            </a:r>
          </a:p>
        </p:txBody>
      </p:sp>
      <p:sp>
        <p:nvSpPr>
          <p:cNvPr id="8" name="TextBox 7">
            <a:extLst>
              <a:ext uri="{FF2B5EF4-FFF2-40B4-BE49-F238E27FC236}">
                <a16:creationId xmlns:a16="http://schemas.microsoft.com/office/drawing/2014/main" id="{AA315C2F-023A-4244-A1C1-72F7313DDFEC}"/>
              </a:ext>
            </a:extLst>
          </p:cNvPr>
          <p:cNvSpPr txBox="1"/>
          <p:nvPr/>
        </p:nvSpPr>
        <p:spPr>
          <a:xfrm>
            <a:off x="168441" y="52039"/>
            <a:ext cx="9214339" cy="646331"/>
          </a:xfrm>
          <a:prstGeom prst="rect">
            <a:avLst/>
          </a:prstGeom>
          <a:noFill/>
        </p:spPr>
        <p:txBody>
          <a:bodyPr wrap="square" rtlCol="0">
            <a:spAutoFit/>
          </a:bodyPr>
          <a:lstStyle/>
          <a:p>
            <a:r>
              <a:rPr lang="en-GB" sz="3600" b="1" dirty="0">
                <a:solidFill>
                  <a:schemeClr val="accent5">
                    <a:lumMod val="50000"/>
                  </a:schemeClr>
                </a:solidFill>
              </a:rPr>
              <a:t>Aligning strategic ambitions and priorities</a:t>
            </a:r>
          </a:p>
        </p:txBody>
      </p:sp>
      <p:pic>
        <p:nvPicPr>
          <p:cNvPr id="6" name="Picture 5">
            <a:extLst>
              <a:ext uri="{FF2B5EF4-FFF2-40B4-BE49-F238E27FC236}">
                <a16:creationId xmlns:a16="http://schemas.microsoft.com/office/drawing/2014/main" id="{1F6D7944-9E47-42EB-98E8-1B33CC2CC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05" y="4177278"/>
            <a:ext cx="2544423" cy="2382639"/>
          </a:xfrm>
          <a:prstGeom prst="rect">
            <a:avLst/>
          </a:prstGeom>
        </p:spPr>
      </p:pic>
      <p:sp>
        <p:nvSpPr>
          <p:cNvPr id="7" name="Rectangle 6">
            <a:extLst>
              <a:ext uri="{FF2B5EF4-FFF2-40B4-BE49-F238E27FC236}">
                <a16:creationId xmlns:a16="http://schemas.microsoft.com/office/drawing/2014/main" id="{03949F10-B61E-473C-A976-4232DCCF6B06}"/>
              </a:ext>
            </a:extLst>
          </p:cNvPr>
          <p:cNvSpPr/>
          <p:nvPr/>
        </p:nvSpPr>
        <p:spPr>
          <a:xfrm>
            <a:off x="3872976" y="4114374"/>
            <a:ext cx="4572000" cy="2564805"/>
          </a:xfrm>
          <a:prstGeom prst="rect">
            <a:avLst/>
          </a:prstGeom>
        </p:spPr>
        <p:txBody>
          <a:bodyPr>
            <a:spAutoFit/>
          </a:bodyPr>
          <a:lstStyle/>
          <a:p>
            <a:pPr>
              <a:spcBef>
                <a:spcPts val="0"/>
              </a:spcBef>
              <a:spcAft>
                <a:spcPts val="1662"/>
              </a:spcAft>
              <a:defRPr/>
            </a:pPr>
            <a:r>
              <a:rPr lang="en-GB" sz="1600" b="1" dirty="0"/>
              <a:t>The role of Sub-national Transport Bodies (STBs)</a:t>
            </a:r>
          </a:p>
          <a:p>
            <a:pPr marL="285750" indent="-285750">
              <a:spcBef>
                <a:spcPts val="0"/>
              </a:spcBef>
              <a:spcAft>
                <a:spcPts val="1662"/>
              </a:spcAft>
              <a:buFont typeface="Arial" panose="020B0604020202020204" pitchFamily="34" charset="0"/>
              <a:buChar char="•"/>
              <a:defRPr/>
            </a:pPr>
            <a:r>
              <a:rPr lang="en-GB" sz="1100" dirty="0"/>
              <a:t>Focus of single conversation around strategic transport priorities and investment to help deliver improved collective transport planning and decision making over areas larger than current transport authorities</a:t>
            </a:r>
          </a:p>
          <a:p>
            <a:pPr marL="285750" indent="-285750">
              <a:spcBef>
                <a:spcPts val="0"/>
              </a:spcBef>
              <a:spcAft>
                <a:spcPts val="1662"/>
              </a:spcAft>
              <a:buFont typeface="Arial" panose="020B0604020202020204" pitchFamily="34" charset="0"/>
              <a:buChar char="•"/>
              <a:defRPr/>
            </a:pPr>
            <a:r>
              <a:rPr lang="en-GB" sz="1100" dirty="0"/>
              <a:t>Will eventually be statutory bodies with significant funding potential and key role in influencing spatial priorities</a:t>
            </a:r>
            <a:endParaRPr lang="en-GB" sz="1100" i="1" dirty="0"/>
          </a:p>
          <a:p>
            <a:pPr marL="285750" indent="-285750">
              <a:spcBef>
                <a:spcPts val="0"/>
              </a:spcBef>
              <a:spcAft>
                <a:spcPts val="1662"/>
              </a:spcAft>
              <a:buFont typeface="Arial" panose="020B0604020202020204" pitchFamily="34" charset="0"/>
              <a:buChar char="•"/>
              <a:defRPr/>
            </a:pPr>
            <a:r>
              <a:rPr lang="en-GB" sz="1100" dirty="0"/>
              <a:t>Develop integrated transport strategies and plans for their areas.</a:t>
            </a:r>
          </a:p>
          <a:p>
            <a:pPr marL="285750" indent="-285750">
              <a:spcAft>
                <a:spcPts val="1662"/>
              </a:spcAft>
              <a:buFont typeface="Arial" panose="020B0604020202020204" pitchFamily="34" charset="0"/>
              <a:buChar char="•"/>
              <a:defRPr/>
            </a:pPr>
            <a:r>
              <a:rPr lang="en-GB" sz="1100" dirty="0"/>
              <a:t>Strong focus on supporting growth – investment to be directed where can achieve ‘biggest bang for your buck’</a:t>
            </a:r>
          </a:p>
        </p:txBody>
      </p:sp>
    </p:spTree>
    <p:extLst>
      <p:ext uri="{BB962C8B-B14F-4D97-AF65-F5344CB8AC3E}">
        <p14:creationId xmlns:p14="http://schemas.microsoft.com/office/powerpoint/2010/main" val="2232105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2D883E-A68C-49EC-AE60-FB90773C4665}"/>
              </a:ext>
            </a:extLst>
          </p:cNvPr>
          <p:cNvSpPr/>
          <p:nvPr/>
        </p:nvSpPr>
        <p:spPr>
          <a:xfrm>
            <a:off x="168441" y="978291"/>
            <a:ext cx="8639174" cy="5278368"/>
          </a:xfrm>
          <a:prstGeom prst="rect">
            <a:avLst/>
          </a:prstGeom>
        </p:spPr>
        <p:txBody>
          <a:bodyPr wrap="square">
            <a:spAutoFit/>
          </a:bodyPr>
          <a:lstStyle/>
          <a:p>
            <a:pPr marL="285750" indent="-285750">
              <a:spcBef>
                <a:spcPts val="0"/>
              </a:spcBef>
              <a:spcAft>
                <a:spcPts val="1662"/>
              </a:spcAft>
              <a:buFont typeface="Arial" panose="020B0604020202020204" pitchFamily="34" charset="0"/>
              <a:buChar char="•"/>
              <a:defRPr/>
            </a:pPr>
            <a:r>
              <a:rPr lang="en-GB" sz="1400" b="1" dirty="0"/>
              <a:t>Place-based v housing numbers - </a:t>
            </a:r>
            <a:r>
              <a:rPr lang="en-GB" sz="1400" dirty="0"/>
              <a:t>Move away from ‘planning by numbers’ to place-based approach but housing numbers still main measurement of success by Government (Treasury!).</a:t>
            </a:r>
          </a:p>
          <a:p>
            <a:pPr marL="285750" indent="-285750">
              <a:spcAft>
                <a:spcPts val="1662"/>
              </a:spcAft>
              <a:buFont typeface="Arial" panose="020B0604020202020204" pitchFamily="34" charset="0"/>
              <a:buChar char="•"/>
              <a:defRPr/>
            </a:pPr>
            <a:r>
              <a:rPr lang="en-GB" sz="1400" b="1" dirty="0"/>
              <a:t>Place Narrative</a:t>
            </a:r>
            <a:r>
              <a:rPr lang="en-GB" sz="1400" dirty="0"/>
              <a:t>– clearly articulated narrative around long term growth potential of a place, including what the USP is,  and strategic investment priorities are essential for competitive funding processes (whether via government or LEPs/STBs) –must go beyond spatial planning.</a:t>
            </a:r>
          </a:p>
          <a:p>
            <a:pPr marL="285750" indent="-285750">
              <a:spcBef>
                <a:spcPts val="0"/>
              </a:spcBef>
              <a:spcAft>
                <a:spcPts val="1662"/>
              </a:spcAft>
              <a:buFont typeface="Arial" panose="020B0604020202020204" pitchFamily="34" charset="0"/>
              <a:buChar char="•"/>
              <a:defRPr/>
            </a:pPr>
            <a:r>
              <a:rPr lang="en-GB" sz="1400" b="1" dirty="0"/>
              <a:t>Strategic geography </a:t>
            </a:r>
            <a:r>
              <a:rPr lang="en-GB" sz="1400" dirty="0"/>
              <a:t>- Many LAs still looking for perfect strategic planning geography when it often needs to be managed at different spatial levels (e.g. city-region-LEP-STB).</a:t>
            </a:r>
          </a:p>
          <a:p>
            <a:pPr marL="285750" indent="-285750">
              <a:spcBef>
                <a:spcPts val="0"/>
              </a:spcBef>
              <a:spcAft>
                <a:spcPts val="1662"/>
              </a:spcAft>
              <a:buFont typeface="Arial" panose="020B0604020202020204" pitchFamily="34" charset="0"/>
              <a:buChar char="•"/>
              <a:defRPr/>
            </a:pPr>
            <a:r>
              <a:rPr lang="en-GB" sz="1400" b="1" dirty="0"/>
              <a:t>Place leadership </a:t>
            </a:r>
            <a:r>
              <a:rPr lang="en-GB" sz="1400" dirty="0"/>
              <a:t>– Key driver is stronger collective leadership to influence priorities of others and access funding but sensitivities around shared governance remain in many parts of the country, particularly in two-tier areas – LGR also beginning to impact.</a:t>
            </a:r>
          </a:p>
          <a:p>
            <a:pPr marL="285750" indent="-285750">
              <a:spcBef>
                <a:spcPts val="0"/>
              </a:spcBef>
              <a:spcAft>
                <a:spcPts val="1662"/>
              </a:spcAft>
              <a:buFont typeface="Arial" panose="020B0604020202020204" pitchFamily="34" charset="0"/>
              <a:buChar char="•"/>
              <a:defRPr/>
            </a:pPr>
            <a:r>
              <a:rPr lang="en-GB" sz="1400" b="1" dirty="0"/>
              <a:t>Alignment in strategic investment priorities </a:t>
            </a:r>
            <a:r>
              <a:rPr lang="en-GB" sz="1400" dirty="0"/>
              <a:t>– Alignment (vertical and horizontal) between spatial, economic and infrastructure priorities still too fragmented – increasing number of bodies involved in ‘place agenda’ (e.g. LEPs, STBs, NIC, Government).</a:t>
            </a:r>
          </a:p>
          <a:p>
            <a:pPr marL="285750" indent="-285750">
              <a:spcBef>
                <a:spcPts val="0"/>
              </a:spcBef>
              <a:spcAft>
                <a:spcPts val="1662"/>
              </a:spcAft>
              <a:buFont typeface="Arial" panose="020B0604020202020204" pitchFamily="34" charset="0"/>
              <a:buChar char="•"/>
              <a:defRPr/>
            </a:pPr>
            <a:r>
              <a:rPr lang="en-GB" sz="1400" b="1" dirty="0"/>
              <a:t>Statutory v non-statutory – </a:t>
            </a:r>
            <a:r>
              <a:rPr lang="en-GB" sz="1400" dirty="0"/>
              <a:t>As with strategic governance, approach will depend on what you want to get out of the process e.g. statutory JSP a prerequisite for Oxfordshire style housing and growth deal </a:t>
            </a:r>
            <a:endParaRPr lang="en-GB" sz="1400" b="1" dirty="0"/>
          </a:p>
          <a:p>
            <a:pPr marL="285750" indent="-285750">
              <a:spcBef>
                <a:spcPts val="0"/>
              </a:spcBef>
              <a:spcAft>
                <a:spcPts val="1662"/>
              </a:spcAft>
              <a:buFont typeface="Arial" panose="020B0604020202020204" pitchFamily="34" charset="0"/>
              <a:buChar char="•"/>
              <a:defRPr/>
            </a:pPr>
            <a:r>
              <a:rPr lang="en-GB" sz="1400" b="1" dirty="0"/>
              <a:t>Skills and capacity </a:t>
            </a:r>
            <a:r>
              <a:rPr lang="en-GB" sz="1400" dirty="0"/>
              <a:t>– Need to rethink what is needed in terms of skills and expertise (e.g. partnership, negotiation, strategic planning, delivery skills) and access these in different ways (e.g. South Essex ‘co-located’ team).  Need to reinvent strategic planning ‘ringmaster’ role!</a:t>
            </a:r>
          </a:p>
        </p:txBody>
      </p:sp>
      <p:sp>
        <p:nvSpPr>
          <p:cNvPr id="8" name="TextBox 7">
            <a:extLst>
              <a:ext uri="{FF2B5EF4-FFF2-40B4-BE49-F238E27FC236}">
                <a16:creationId xmlns:a16="http://schemas.microsoft.com/office/drawing/2014/main" id="{AA315C2F-023A-4244-A1C1-72F7313DDFEC}"/>
              </a:ext>
            </a:extLst>
          </p:cNvPr>
          <p:cNvSpPr txBox="1"/>
          <p:nvPr/>
        </p:nvSpPr>
        <p:spPr>
          <a:xfrm>
            <a:off x="168441" y="52039"/>
            <a:ext cx="9214339" cy="584775"/>
          </a:xfrm>
          <a:prstGeom prst="rect">
            <a:avLst/>
          </a:prstGeom>
          <a:noFill/>
        </p:spPr>
        <p:txBody>
          <a:bodyPr wrap="square" rtlCol="0">
            <a:spAutoFit/>
          </a:bodyPr>
          <a:lstStyle/>
          <a:p>
            <a:r>
              <a:rPr lang="en-GB" sz="3200" b="1" dirty="0">
                <a:solidFill>
                  <a:schemeClr val="accent5">
                    <a:lumMod val="50000"/>
                  </a:schemeClr>
                </a:solidFill>
              </a:rPr>
              <a:t>Strategic collaboration– some of the key issues</a:t>
            </a:r>
          </a:p>
        </p:txBody>
      </p:sp>
    </p:spTree>
    <p:extLst>
      <p:ext uri="{BB962C8B-B14F-4D97-AF65-F5344CB8AC3E}">
        <p14:creationId xmlns:p14="http://schemas.microsoft.com/office/powerpoint/2010/main" val="1256853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DDCF89-472E-4247-B699-F53761B5CDE7}"/>
              </a:ext>
            </a:extLst>
          </p:cNvPr>
          <p:cNvSpPr txBox="1"/>
          <p:nvPr/>
        </p:nvSpPr>
        <p:spPr>
          <a:xfrm>
            <a:off x="619125" y="2739186"/>
            <a:ext cx="8243521" cy="923330"/>
          </a:xfrm>
          <a:prstGeom prst="rect">
            <a:avLst/>
          </a:prstGeom>
          <a:noFill/>
        </p:spPr>
        <p:txBody>
          <a:bodyPr wrap="square" rtlCol="0">
            <a:spAutoFit/>
          </a:bodyPr>
          <a:lstStyle/>
          <a:p>
            <a:pPr algn="r"/>
            <a:r>
              <a:rPr lang="en-GB" sz="5400" b="1" dirty="0">
                <a:solidFill>
                  <a:schemeClr val="accent5">
                    <a:lumMod val="50000"/>
                  </a:schemeClr>
                </a:solidFill>
              </a:rPr>
              <a:t>Workshop Session</a:t>
            </a:r>
          </a:p>
        </p:txBody>
      </p:sp>
      <p:cxnSp>
        <p:nvCxnSpPr>
          <p:cNvPr id="6" name="Straight Connector 5">
            <a:extLst>
              <a:ext uri="{FF2B5EF4-FFF2-40B4-BE49-F238E27FC236}">
                <a16:creationId xmlns:a16="http://schemas.microsoft.com/office/drawing/2014/main" id="{77411B57-AF14-446B-93D8-CAB7B66D9864}"/>
              </a:ext>
            </a:extLst>
          </p:cNvPr>
          <p:cNvCxnSpPr>
            <a:cxnSpLocks/>
          </p:cNvCxnSpPr>
          <p:nvPr/>
        </p:nvCxnSpPr>
        <p:spPr>
          <a:xfrm>
            <a:off x="762000" y="3779962"/>
            <a:ext cx="8100646"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664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2D883E-A68C-49EC-AE60-FB90773C4665}"/>
              </a:ext>
            </a:extLst>
          </p:cNvPr>
          <p:cNvSpPr/>
          <p:nvPr/>
        </p:nvSpPr>
        <p:spPr>
          <a:xfrm>
            <a:off x="334696" y="880050"/>
            <a:ext cx="8639174" cy="5719514"/>
          </a:xfrm>
          <a:prstGeom prst="rect">
            <a:avLst/>
          </a:prstGeom>
        </p:spPr>
        <p:txBody>
          <a:bodyPr wrap="square">
            <a:spAutoFit/>
          </a:bodyPr>
          <a:lstStyle/>
          <a:p>
            <a:pPr marL="285750" indent="-285750">
              <a:spcBef>
                <a:spcPts val="0"/>
              </a:spcBef>
              <a:spcAft>
                <a:spcPts val="1662"/>
              </a:spcAft>
              <a:buFont typeface="Arial" panose="020B0604020202020204" pitchFamily="34" charset="0"/>
              <a:buChar char="•"/>
              <a:defRPr/>
            </a:pPr>
            <a:r>
              <a:rPr lang="en-GB" sz="1400" dirty="0"/>
              <a:t>What is the overall appetite for growth amongst partners and how will this be articulated? </a:t>
            </a:r>
          </a:p>
          <a:p>
            <a:pPr marL="285750" indent="-285750">
              <a:spcBef>
                <a:spcPts val="0"/>
              </a:spcBef>
              <a:spcAft>
                <a:spcPts val="1662"/>
              </a:spcAft>
              <a:buFont typeface="Arial" panose="020B0604020202020204" pitchFamily="34" charset="0"/>
              <a:buChar char="•"/>
              <a:defRPr/>
            </a:pPr>
            <a:r>
              <a:rPr lang="en-GB" sz="1400" dirty="0"/>
              <a:t>What is the area’s USP – what makes it different to other places and therefore worth investing e.g. compared to other areas within Midlands Connect or D2N2 LEP (or nationally)?</a:t>
            </a:r>
          </a:p>
          <a:p>
            <a:pPr marL="285750" indent="-285750">
              <a:spcAft>
                <a:spcPts val="1662"/>
              </a:spcAft>
              <a:buFont typeface="Arial" panose="020B0604020202020204" pitchFamily="34" charset="0"/>
              <a:buChar char="•"/>
              <a:defRPr/>
            </a:pPr>
            <a:r>
              <a:rPr lang="en-GB" sz="1400" dirty="0"/>
              <a:t>What does long term growth look like in Greater Nottingham when looked at through strategic lens rather than on individual LA basis (i.e. boundary-off approach)? </a:t>
            </a:r>
          </a:p>
          <a:p>
            <a:pPr marL="285750" indent="-285750">
              <a:spcAft>
                <a:spcPts val="1662"/>
              </a:spcAft>
              <a:buFont typeface="Arial" panose="020B0604020202020204" pitchFamily="34" charset="0"/>
              <a:buChar char="•"/>
              <a:defRPr/>
            </a:pPr>
            <a:r>
              <a:rPr lang="en-GB" sz="1400" dirty="0"/>
              <a:t>What are the key issues that will need to be addressed on a shared basis? E.g.</a:t>
            </a:r>
          </a:p>
          <a:p>
            <a:pPr marL="742950" lvl="1" indent="-285750">
              <a:spcAft>
                <a:spcPts val="1662"/>
              </a:spcAft>
              <a:buFont typeface="Arial" panose="020B0604020202020204" pitchFamily="34" charset="0"/>
              <a:buChar char="•"/>
              <a:defRPr/>
            </a:pPr>
            <a:r>
              <a:rPr lang="en-GB" sz="1400" dirty="0"/>
              <a:t>The future role of town centres (and urban areas generally)</a:t>
            </a:r>
          </a:p>
          <a:p>
            <a:pPr marL="742950" lvl="1" indent="-285750">
              <a:spcAft>
                <a:spcPts val="1662"/>
              </a:spcAft>
              <a:buFont typeface="Arial" panose="020B0604020202020204" pitchFamily="34" charset="0"/>
              <a:buChar char="•"/>
              <a:defRPr/>
            </a:pPr>
            <a:r>
              <a:rPr lang="en-GB" sz="1400" dirty="0"/>
              <a:t>Enhancing connectivity (transport and digital)</a:t>
            </a:r>
          </a:p>
          <a:p>
            <a:pPr marL="742950" lvl="1" indent="-285750">
              <a:spcAft>
                <a:spcPts val="1662"/>
              </a:spcAft>
              <a:buFont typeface="Arial" panose="020B0604020202020204" pitchFamily="34" charset="0"/>
              <a:buChar char="•"/>
              <a:defRPr/>
            </a:pPr>
            <a:r>
              <a:rPr lang="en-GB" sz="1400" dirty="0"/>
              <a:t>Delivering ‘good’ growth (e.g. role of natural capital/ green infrastructure in health and well-being, ensuring high quality place-making/ design, delivering diversity in housing to meet different needs, meeting the needs of ageing population) </a:t>
            </a:r>
          </a:p>
          <a:p>
            <a:pPr marL="742950" lvl="1" indent="-285750">
              <a:spcAft>
                <a:spcPts val="1662"/>
              </a:spcAft>
              <a:buFont typeface="Arial" panose="020B0604020202020204" pitchFamily="34" charset="0"/>
              <a:buChar char="•"/>
              <a:defRPr/>
            </a:pPr>
            <a:r>
              <a:rPr lang="en-GB" sz="1400" dirty="0"/>
              <a:t>What type of land and premises will be needed to support local industrial priorities  </a:t>
            </a:r>
          </a:p>
          <a:p>
            <a:pPr marL="285750" indent="-285750">
              <a:spcAft>
                <a:spcPts val="1662"/>
              </a:spcAft>
              <a:buFont typeface="Arial" panose="020B0604020202020204" pitchFamily="34" charset="0"/>
              <a:buChar char="•"/>
              <a:defRPr/>
            </a:pPr>
            <a:r>
              <a:rPr lang="en-GB" sz="1400" dirty="0"/>
              <a:t>Will this need a different approach to plan-making (i.e. move from aligned strategies to joint strategic plan)?</a:t>
            </a:r>
          </a:p>
          <a:p>
            <a:pPr marL="285750" indent="-285750">
              <a:spcAft>
                <a:spcPts val="1662"/>
              </a:spcAft>
              <a:buFont typeface="Arial" panose="020B0604020202020204" pitchFamily="34" charset="0"/>
              <a:buChar char="•"/>
              <a:defRPr/>
            </a:pPr>
            <a:r>
              <a:rPr lang="en-GB" sz="1400" dirty="0"/>
              <a:t>What is the timescale, taking into account need to influence decisions of LEP (LIS) and Midlands Connect Transport Strategy, next round of local plans?</a:t>
            </a:r>
          </a:p>
          <a:p>
            <a:pPr marL="285750" indent="-285750">
              <a:spcAft>
                <a:spcPts val="1662"/>
              </a:spcAft>
              <a:buFont typeface="Arial" panose="020B0604020202020204" pitchFamily="34" charset="0"/>
              <a:buChar char="•"/>
              <a:defRPr/>
            </a:pPr>
            <a:r>
              <a:rPr lang="en-GB" sz="1400" dirty="0"/>
              <a:t>What resources and skills will be needed?</a:t>
            </a:r>
          </a:p>
        </p:txBody>
      </p:sp>
      <p:sp>
        <p:nvSpPr>
          <p:cNvPr id="8" name="TextBox 7">
            <a:extLst>
              <a:ext uri="{FF2B5EF4-FFF2-40B4-BE49-F238E27FC236}">
                <a16:creationId xmlns:a16="http://schemas.microsoft.com/office/drawing/2014/main" id="{AA315C2F-023A-4244-A1C1-72F7313DDFEC}"/>
              </a:ext>
            </a:extLst>
          </p:cNvPr>
          <p:cNvSpPr txBox="1"/>
          <p:nvPr/>
        </p:nvSpPr>
        <p:spPr>
          <a:xfrm>
            <a:off x="168441" y="52039"/>
            <a:ext cx="9214339" cy="707886"/>
          </a:xfrm>
          <a:prstGeom prst="rect">
            <a:avLst/>
          </a:prstGeom>
          <a:noFill/>
        </p:spPr>
        <p:txBody>
          <a:bodyPr wrap="square" rtlCol="0">
            <a:spAutoFit/>
          </a:bodyPr>
          <a:lstStyle/>
          <a:p>
            <a:r>
              <a:rPr lang="en-GB" sz="2000" b="1" dirty="0">
                <a:solidFill>
                  <a:schemeClr val="accent5">
                    <a:lumMod val="50000"/>
                  </a:schemeClr>
                </a:solidFill>
              </a:rPr>
              <a:t>Developing a new Place Ambition for Greater Nottingham </a:t>
            </a:r>
          </a:p>
          <a:p>
            <a:r>
              <a:rPr lang="en-GB" sz="2000" b="1" dirty="0">
                <a:solidFill>
                  <a:schemeClr val="accent5">
                    <a:lumMod val="50000"/>
                  </a:schemeClr>
                </a:solidFill>
              </a:rPr>
              <a:t>– some things to think about</a:t>
            </a:r>
          </a:p>
        </p:txBody>
      </p:sp>
    </p:spTree>
    <p:extLst>
      <p:ext uri="{BB962C8B-B14F-4D97-AF65-F5344CB8AC3E}">
        <p14:creationId xmlns:p14="http://schemas.microsoft.com/office/powerpoint/2010/main" val="4172962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34F8DE-54B0-4097-BB75-548616A1023A}"/>
              </a:ext>
            </a:extLst>
          </p:cNvPr>
          <p:cNvSpPr txBox="1"/>
          <p:nvPr/>
        </p:nvSpPr>
        <p:spPr>
          <a:xfrm>
            <a:off x="369996" y="942639"/>
            <a:ext cx="8542421" cy="707886"/>
          </a:xfrm>
          <a:prstGeom prst="rect">
            <a:avLst/>
          </a:prstGeom>
          <a:noFill/>
        </p:spPr>
        <p:txBody>
          <a:bodyPr wrap="square" rtlCol="0">
            <a:spAutoFit/>
          </a:bodyPr>
          <a:lstStyle/>
          <a:p>
            <a:r>
              <a:rPr lang="en-GB" sz="4000" b="1" dirty="0">
                <a:solidFill>
                  <a:srgbClr val="002060"/>
                </a:solidFill>
              </a:rPr>
              <a:t>Workshop Session 1</a:t>
            </a:r>
          </a:p>
        </p:txBody>
      </p:sp>
      <p:sp>
        <p:nvSpPr>
          <p:cNvPr id="5" name="Rectangle 4">
            <a:extLst>
              <a:ext uri="{FF2B5EF4-FFF2-40B4-BE49-F238E27FC236}">
                <a16:creationId xmlns:a16="http://schemas.microsoft.com/office/drawing/2014/main" id="{09B4E181-8BDC-4AD4-BDA3-28F48A62191A}"/>
              </a:ext>
            </a:extLst>
          </p:cNvPr>
          <p:cNvSpPr/>
          <p:nvPr/>
        </p:nvSpPr>
        <p:spPr>
          <a:xfrm>
            <a:off x="1113270" y="2537822"/>
            <a:ext cx="7471509" cy="1877437"/>
          </a:xfrm>
          <a:prstGeom prst="rect">
            <a:avLst/>
          </a:prstGeom>
        </p:spPr>
        <p:txBody>
          <a:bodyPr wrap="square">
            <a:spAutoFit/>
          </a:bodyPr>
          <a:lstStyle/>
          <a:p>
            <a:r>
              <a:rPr lang="en-GB" sz="3200" b="1" dirty="0"/>
              <a:t>What are the key strategic influences on growth in Greater Nottingham in the next 20-30 years (opportunities &amp; threats)? </a:t>
            </a:r>
          </a:p>
          <a:p>
            <a:pPr fontAlgn="base"/>
            <a:endParaRPr lang="en-GB" sz="2000" i="1" dirty="0">
              <a:solidFill>
                <a:srgbClr val="333333"/>
              </a:solidFill>
            </a:endParaRPr>
          </a:p>
        </p:txBody>
      </p:sp>
    </p:spTree>
    <p:extLst>
      <p:ext uri="{BB962C8B-B14F-4D97-AF65-F5344CB8AC3E}">
        <p14:creationId xmlns:p14="http://schemas.microsoft.com/office/powerpoint/2010/main" val="4205099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34F8DE-54B0-4097-BB75-548616A1023A}"/>
              </a:ext>
            </a:extLst>
          </p:cNvPr>
          <p:cNvSpPr txBox="1"/>
          <p:nvPr/>
        </p:nvSpPr>
        <p:spPr>
          <a:xfrm>
            <a:off x="369996" y="942639"/>
            <a:ext cx="8542421" cy="707886"/>
          </a:xfrm>
          <a:prstGeom prst="rect">
            <a:avLst/>
          </a:prstGeom>
          <a:noFill/>
        </p:spPr>
        <p:txBody>
          <a:bodyPr wrap="square" rtlCol="0">
            <a:spAutoFit/>
          </a:bodyPr>
          <a:lstStyle/>
          <a:p>
            <a:r>
              <a:rPr lang="en-GB" sz="4000" b="1" dirty="0">
                <a:solidFill>
                  <a:srgbClr val="002060"/>
                </a:solidFill>
              </a:rPr>
              <a:t>Workshop Session 2</a:t>
            </a:r>
          </a:p>
        </p:txBody>
      </p:sp>
      <p:sp>
        <p:nvSpPr>
          <p:cNvPr id="5" name="Rectangle 4">
            <a:extLst>
              <a:ext uri="{FF2B5EF4-FFF2-40B4-BE49-F238E27FC236}">
                <a16:creationId xmlns:a16="http://schemas.microsoft.com/office/drawing/2014/main" id="{09B4E181-8BDC-4AD4-BDA3-28F48A62191A}"/>
              </a:ext>
            </a:extLst>
          </p:cNvPr>
          <p:cNvSpPr/>
          <p:nvPr/>
        </p:nvSpPr>
        <p:spPr>
          <a:xfrm>
            <a:off x="1113270" y="2537822"/>
            <a:ext cx="7471509" cy="2862322"/>
          </a:xfrm>
          <a:prstGeom prst="rect">
            <a:avLst/>
          </a:prstGeom>
        </p:spPr>
        <p:txBody>
          <a:bodyPr wrap="square">
            <a:spAutoFit/>
          </a:bodyPr>
          <a:lstStyle/>
          <a:p>
            <a:r>
              <a:rPr lang="en-GB" sz="3200" b="1" dirty="0"/>
              <a:t>What will be needed (strategic interventions) to make the most of Greater Nottingham’s potential and deliver ‘good growth’, enhancing the overall ‘place value’? What will be the main challenges?</a:t>
            </a:r>
          </a:p>
          <a:p>
            <a:pPr fontAlgn="base"/>
            <a:endParaRPr lang="en-GB" sz="2000" i="1" dirty="0">
              <a:solidFill>
                <a:srgbClr val="333333"/>
              </a:solidFill>
            </a:endParaRPr>
          </a:p>
        </p:txBody>
      </p:sp>
    </p:spTree>
    <p:extLst>
      <p:ext uri="{BB962C8B-B14F-4D97-AF65-F5344CB8AC3E}">
        <p14:creationId xmlns:p14="http://schemas.microsoft.com/office/powerpoint/2010/main" val="56334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34F8DE-54B0-4097-BB75-548616A1023A}"/>
              </a:ext>
            </a:extLst>
          </p:cNvPr>
          <p:cNvSpPr txBox="1"/>
          <p:nvPr/>
        </p:nvSpPr>
        <p:spPr>
          <a:xfrm>
            <a:off x="1207632" y="1950437"/>
            <a:ext cx="8542421" cy="4093428"/>
          </a:xfrm>
          <a:prstGeom prst="rect">
            <a:avLst/>
          </a:prstGeom>
          <a:noFill/>
        </p:spPr>
        <p:txBody>
          <a:bodyPr wrap="square" rtlCol="0">
            <a:spAutoFit/>
          </a:bodyPr>
          <a:lstStyle/>
          <a:p>
            <a:r>
              <a:rPr lang="en-GB" sz="4000" b="1" dirty="0">
                <a:solidFill>
                  <a:srgbClr val="002060"/>
                </a:solidFill>
              </a:rPr>
              <a:t>Next steps…</a:t>
            </a:r>
          </a:p>
          <a:p>
            <a:endParaRPr lang="en-GB" sz="4000" b="1" dirty="0">
              <a:solidFill>
                <a:srgbClr val="002060"/>
              </a:solidFill>
            </a:endParaRPr>
          </a:p>
          <a:p>
            <a:pPr marL="457200" indent="-457200">
              <a:buAutoNum type="arabicPeriod"/>
            </a:pPr>
            <a:r>
              <a:rPr lang="en-GB" sz="2000" dirty="0"/>
              <a:t>Do you have some clear actions to take this forward?</a:t>
            </a:r>
          </a:p>
          <a:p>
            <a:endParaRPr lang="en-GB" sz="2000" dirty="0"/>
          </a:p>
          <a:p>
            <a:pPr marL="457200" indent="-457200">
              <a:buAutoNum type="arabicPeriod" startAt="2"/>
            </a:pPr>
            <a:r>
              <a:rPr lang="en-GB" sz="2000" dirty="0"/>
              <a:t>Who will be responsible for the actions?</a:t>
            </a:r>
          </a:p>
          <a:p>
            <a:endParaRPr lang="en-GB" sz="2000" dirty="0"/>
          </a:p>
          <a:p>
            <a:pPr marL="457200" indent="-457200">
              <a:buAutoNum type="arabicPeriod" startAt="2"/>
            </a:pPr>
            <a:r>
              <a:rPr lang="en-GB" sz="2000" dirty="0"/>
              <a:t>How will others be engaged e.g. Leaders, CXs?</a:t>
            </a:r>
          </a:p>
          <a:p>
            <a:endParaRPr lang="en-GB" sz="2000" dirty="0"/>
          </a:p>
          <a:p>
            <a:r>
              <a:rPr lang="en-GB" sz="2000" dirty="0"/>
              <a:t>3.	Timescale?</a:t>
            </a:r>
          </a:p>
          <a:p>
            <a:endParaRPr lang="en-GB" sz="2000" dirty="0"/>
          </a:p>
          <a:p>
            <a:r>
              <a:rPr lang="en-GB" sz="2000" dirty="0"/>
              <a:t>	</a:t>
            </a:r>
            <a:endParaRPr lang="en-GB" sz="100" b="1" dirty="0"/>
          </a:p>
        </p:txBody>
      </p:sp>
    </p:spTree>
    <p:extLst>
      <p:ext uri="{BB962C8B-B14F-4D97-AF65-F5344CB8AC3E}">
        <p14:creationId xmlns:p14="http://schemas.microsoft.com/office/powerpoint/2010/main" val="673829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D5EFB6-472F-4F0F-9B4F-A2C54D0D4115}"/>
              </a:ext>
            </a:extLst>
          </p:cNvPr>
          <p:cNvSpPr txBox="1"/>
          <p:nvPr/>
        </p:nvSpPr>
        <p:spPr>
          <a:xfrm>
            <a:off x="1149016" y="3429000"/>
            <a:ext cx="6845968" cy="3046988"/>
          </a:xfrm>
          <a:prstGeom prst="rect">
            <a:avLst/>
          </a:prstGeom>
          <a:noFill/>
        </p:spPr>
        <p:txBody>
          <a:bodyPr wrap="square" rtlCol="0">
            <a:spAutoFit/>
          </a:bodyPr>
          <a:lstStyle/>
          <a:p>
            <a:pPr algn="ctr"/>
            <a:endParaRPr lang="en-GB" sz="3200" b="1" dirty="0">
              <a:solidFill>
                <a:schemeClr val="accent5">
                  <a:lumMod val="50000"/>
                </a:schemeClr>
              </a:solidFill>
            </a:endParaRPr>
          </a:p>
          <a:p>
            <a:pPr algn="ctr"/>
            <a:r>
              <a:rPr lang="en-GB" sz="2000" b="1" dirty="0">
                <a:solidFill>
                  <a:schemeClr val="accent5">
                    <a:lumMod val="50000"/>
                  </a:schemeClr>
                </a:solidFill>
              </a:rPr>
              <a:t>Tel: </a:t>
            </a:r>
            <a:r>
              <a:rPr lang="en-GB" sz="2000" dirty="0">
                <a:solidFill>
                  <a:schemeClr val="accent5">
                    <a:lumMod val="50000"/>
                  </a:schemeClr>
                </a:solidFill>
              </a:rPr>
              <a:t>+44 7710405957</a:t>
            </a:r>
          </a:p>
          <a:p>
            <a:pPr algn="ctr"/>
            <a:r>
              <a:rPr lang="en-GB" sz="2000" b="1" dirty="0">
                <a:solidFill>
                  <a:schemeClr val="accent5">
                    <a:lumMod val="50000"/>
                  </a:schemeClr>
                </a:solidFill>
              </a:rPr>
              <a:t>Email: </a:t>
            </a:r>
            <a:r>
              <a:rPr lang="en-GB" sz="2000" dirty="0">
                <a:solidFill>
                  <a:schemeClr val="accent5">
                    <a:lumMod val="50000"/>
                  </a:schemeClr>
                </a:solidFill>
                <a:hlinkClick r:id="rId2"/>
              </a:rPr>
              <a:t>catrionariddell@btinternet.com</a:t>
            </a:r>
            <a:endParaRPr lang="en-GB" sz="2000" dirty="0">
              <a:solidFill>
                <a:schemeClr val="accent5">
                  <a:lumMod val="50000"/>
                </a:schemeClr>
              </a:solidFill>
            </a:endParaRPr>
          </a:p>
          <a:p>
            <a:pPr algn="ctr"/>
            <a:endParaRPr lang="en-GB" sz="2000" b="1" dirty="0">
              <a:solidFill>
                <a:schemeClr val="accent5">
                  <a:lumMod val="50000"/>
                </a:schemeClr>
              </a:solidFill>
            </a:endParaRPr>
          </a:p>
          <a:p>
            <a:pPr algn="ctr"/>
            <a:r>
              <a:rPr lang="en-GB" sz="2000" b="1" dirty="0">
                <a:solidFill>
                  <a:schemeClr val="accent5">
                    <a:lumMod val="50000"/>
                  </a:schemeClr>
                </a:solidFill>
              </a:rPr>
              <a:t>Twitter: </a:t>
            </a:r>
            <a:r>
              <a:rPr lang="en-GB" sz="2000" dirty="0">
                <a:solidFill>
                  <a:schemeClr val="accent5">
                    <a:lumMod val="50000"/>
                  </a:schemeClr>
                </a:solidFill>
              </a:rPr>
              <a:t>@CatrionaRiddel1</a:t>
            </a:r>
          </a:p>
          <a:p>
            <a:endParaRPr lang="en-GB" sz="3200" b="1" dirty="0">
              <a:solidFill>
                <a:schemeClr val="accent5">
                  <a:lumMod val="50000"/>
                </a:schemeClr>
              </a:solidFill>
            </a:endParaRPr>
          </a:p>
          <a:p>
            <a:endParaRPr lang="en-GB" sz="4800" b="1" dirty="0">
              <a:solidFill>
                <a:schemeClr val="accent5">
                  <a:lumMod val="50000"/>
                </a:schemeClr>
              </a:solidFill>
            </a:endParaRPr>
          </a:p>
        </p:txBody>
      </p:sp>
      <p:pic>
        <p:nvPicPr>
          <p:cNvPr id="4" name="Picture 3">
            <a:extLst>
              <a:ext uri="{FF2B5EF4-FFF2-40B4-BE49-F238E27FC236}">
                <a16:creationId xmlns:a16="http://schemas.microsoft.com/office/drawing/2014/main" id="{1517FAE5-77B0-4C0D-BD3C-F9E970645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685" y="1622941"/>
            <a:ext cx="2891158" cy="1951532"/>
          </a:xfrm>
          <a:prstGeom prst="rect">
            <a:avLst/>
          </a:prstGeom>
        </p:spPr>
      </p:pic>
    </p:spTree>
    <p:extLst>
      <p:ext uri="{BB962C8B-B14F-4D97-AF65-F5344CB8AC3E}">
        <p14:creationId xmlns:p14="http://schemas.microsoft.com/office/powerpoint/2010/main" val="331314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34F8DE-54B0-4097-BB75-548616A1023A}"/>
              </a:ext>
            </a:extLst>
          </p:cNvPr>
          <p:cNvSpPr txBox="1"/>
          <p:nvPr/>
        </p:nvSpPr>
        <p:spPr>
          <a:xfrm>
            <a:off x="369996" y="942639"/>
            <a:ext cx="8542421" cy="707886"/>
          </a:xfrm>
          <a:prstGeom prst="rect">
            <a:avLst/>
          </a:prstGeom>
          <a:noFill/>
        </p:spPr>
        <p:txBody>
          <a:bodyPr wrap="square" rtlCol="0">
            <a:spAutoFit/>
          </a:bodyPr>
          <a:lstStyle/>
          <a:p>
            <a:r>
              <a:rPr lang="en-GB" sz="4000" b="1" dirty="0">
                <a:solidFill>
                  <a:srgbClr val="002060"/>
                </a:solidFill>
              </a:rPr>
              <a:t>Our objectives for today are….</a:t>
            </a:r>
          </a:p>
        </p:txBody>
      </p:sp>
      <p:sp>
        <p:nvSpPr>
          <p:cNvPr id="5" name="Rectangle 4">
            <a:extLst>
              <a:ext uri="{FF2B5EF4-FFF2-40B4-BE49-F238E27FC236}">
                <a16:creationId xmlns:a16="http://schemas.microsoft.com/office/drawing/2014/main" id="{09B4E181-8BDC-4AD4-BDA3-28F48A62191A}"/>
              </a:ext>
            </a:extLst>
          </p:cNvPr>
          <p:cNvSpPr/>
          <p:nvPr/>
        </p:nvSpPr>
        <p:spPr>
          <a:xfrm>
            <a:off x="1113270" y="2537822"/>
            <a:ext cx="7471509" cy="3354765"/>
          </a:xfrm>
          <a:prstGeom prst="rect">
            <a:avLst/>
          </a:prstGeom>
        </p:spPr>
        <p:txBody>
          <a:bodyPr wrap="square">
            <a:spAutoFit/>
          </a:bodyPr>
          <a:lstStyle/>
          <a:p>
            <a:r>
              <a:rPr lang="en-GB" sz="3200" b="1" i="1" dirty="0">
                <a:solidFill>
                  <a:schemeClr val="bg2">
                    <a:lumMod val="50000"/>
                  </a:schemeClr>
                </a:solidFill>
              </a:rPr>
              <a:t>To start thinking about the key issues affecting </a:t>
            </a:r>
            <a:r>
              <a:rPr lang="en-GB" sz="3200" b="1" i="1" u="sng" dirty="0">
                <a:solidFill>
                  <a:schemeClr val="bg2">
                    <a:lumMod val="50000"/>
                  </a:schemeClr>
                </a:solidFill>
              </a:rPr>
              <a:t>Greater Nottingham’s</a:t>
            </a:r>
            <a:r>
              <a:rPr lang="en-GB" sz="3200" b="1" i="1" dirty="0">
                <a:solidFill>
                  <a:schemeClr val="bg2">
                    <a:lumMod val="50000"/>
                  </a:schemeClr>
                </a:solidFill>
              </a:rPr>
              <a:t> growth over the next 20-30 years and what this means specifically for joint working/planning amongst the local authority partners.</a:t>
            </a:r>
          </a:p>
          <a:p>
            <a:pPr fontAlgn="base"/>
            <a:endParaRPr lang="en-GB" sz="2000" i="1" dirty="0">
              <a:solidFill>
                <a:srgbClr val="333333"/>
              </a:solidFill>
            </a:endParaRPr>
          </a:p>
        </p:txBody>
      </p:sp>
    </p:spTree>
    <p:extLst>
      <p:ext uri="{BB962C8B-B14F-4D97-AF65-F5344CB8AC3E}">
        <p14:creationId xmlns:p14="http://schemas.microsoft.com/office/powerpoint/2010/main" val="2846603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34F8DE-54B0-4097-BB75-548616A1023A}"/>
              </a:ext>
            </a:extLst>
          </p:cNvPr>
          <p:cNvSpPr txBox="1"/>
          <p:nvPr/>
        </p:nvSpPr>
        <p:spPr>
          <a:xfrm>
            <a:off x="300789" y="189651"/>
            <a:ext cx="8542421" cy="6571030"/>
          </a:xfrm>
          <a:prstGeom prst="rect">
            <a:avLst/>
          </a:prstGeom>
          <a:noFill/>
        </p:spPr>
        <p:txBody>
          <a:bodyPr wrap="square" rtlCol="0">
            <a:spAutoFit/>
          </a:bodyPr>
          <a:lstStyle/>
          <a:p>
            <a:r>
              <a:rPr lang="en-GB" sz="3200" b="1" dirty="0">
                <a:solidFill>
                  <a:srgbClr val="002060"/>
                </a:solidFill>
              </a:rPr>
              <a:t>Our Agenda for today is…</a:t>
            </a:r>
          </a:p>
          <a:p>
            <a:endParaRPr lang="en-GB" sz="4000" b="1" dirty="0">
              <a:solidFill>
                <a:srgbClr val="002060"/>
              </a:solidFill>
            </a:endParaRPr>
          </a:p>
          <a:p>
            <a:pPr marL="457200" indent="-457200">
              <a:buAutoNum type="arabicPeriod"/>
            </a:pPr>
            <a:r>
              <a:rPr lang="en-GB" sz="2000" dirty="0"/>
              <a:t>Welcome and Introductions</a:t>
            </a:r>
          </a:p>
          <a:p>
            <a:endParaRPr lang="en-GB" sz="2000" dirty="0"/>
          </a:p>
          <a:p>
            <a:r>
              <a:rPr lang="en-GB" sz="2000" dirty="0"/>
              <a:t>2.	The national picture and practice from elsewhere</a:t>
            </a:r>
          </a:p>
          <a:p>
            <a:endParaRPr lang="en-GB" sz="2000" dirty="0"/>
          </a:p>
          <a:p>
            <a:r>
              <a:rPr lang="en-GB" sz="2000" dirty="0"/>
              <a:t>3.	Discussion session 1 </a:t>
            </a:r>
          </a:p>
          <a:p>
            <a:endParaRPr lang="en-GB" sz="2000" dirty="0"/>
          </a:p>
          <a:p>
            <a:r>
              <a:rPr lang="en-GB" sz="2000" dirty="0"/>
              <a:t>	</a:t>
            </a:r>
            <a:r>
              <a:rPr lang="en-GB" sz="2000" b="1" dirty="0"/>
              <a:t>What are the key strategic influences on growth in Greater Nottingham in 	the next 20-30 years (opportunities &amp; threats)? </a:t>
            </a:r>
          </a:p>
          <a:p>
            <a:endParaRPr lang="en-GB" sz="2000" dirty="0"/>
          </a:p>
          <a:p>
            <a:pPr marL="457200" indent="-457200">
              <a:buAutoNum type="arabicPeriod" startAt="4"/>
            </a:pPr>
            <a:r>
              <a:rPr lang="en-GB" sz="2000" dirty="0"/>
              <a:t>Discussion session 2</a:t>
            </a:r>
          </a:p>
          <a:p>
            <a:endParaRPr lang="en-GB" sz="2000" dirty="0"/>
          </a:p>
          <a:p>
            <a:r>
              <a:rPr lang="en-GB" sz="2000" dirty="0"/>
              <a:t>	</a:t>
            </a:r>
            <a:r>
              <a:rPr lang="en-GB" sz="2000" b="1" dirty="0"/>
              <a:t>What will be needed (strategic interventions) to make the most of Greater 	Nottingham’s potential and deliver ‘good growth’, enhancing the overall 	‘place value’? What will be the main challenges?</a:t>
            </a:r>
          </a:p>
          <a:p>
            <a:r>
              <a:rPr lang="en-GB" sz="2000" dirty="0"/>
              <a:t>	</a:t>
            </a:r>
          </a:p>
          <a:p>
            <a:r>
              <a:rPr lang="en-GB" sz="2000" dirty="0"/>
              <a:t>5. 	Next steps?</a:t>
            </a:r>
          </a:p>
          <a:p>
            <a:pPr marL="457200" indent="-457200">
              <a:buAutoNum type="arabicPeriod"/>
            </a:pPr>
            <a:endParaRPr lang="en-GB" sz="2000" dirty="0"/>
          </a:p>
          <a:p>
            <a:endParaRPr lang="en-GB" sz="100" b="1" dirty="0"/>
          </a:p>
        </p:txBody>
      </p:sp>
    </p:spTree>
    <p:extLst>
      <p:ext uri="{BB962C8B-B14F-4D97-AF65-F5344CB8AC3E}">
        <p14:creationId xmlns:p14="http://schemas.microsoft.com/office/powerpoint/2010/main" val="1931403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DDCF89-472E-4247-B699-F53761B5CDE7}"/>
              </a:ext>
            </a:extLst>
          </p:cNvPr>
          <p:cNvSpPr txBox="1"/>
          <p:nvPr/>
        </p:nvSpPr>
        <p:spPr>
          <a:xfrm>
            <a:off x="619125" y="2739186"/>
            <a:ext cx="8243521" cy="923330"/>
          </a:xfrm>
          <a:prstGeom prst="rect">
            <a:avLst/>
          </a:prstGeom>
          <a:noFill/>
        </p:spPr>
        <p:txBody>
          <a:bodyPr wrap="square" rtlCol="0">
            <a:spAutoFit/>
          </a:bodyPr>
          <a:lstStyle/>
          <a:p>
            <a:pPr algn="r"/>
            <a:r>
              <a:rPr lang="en-GB" sz="5400" b="1" dirty="0">
                <a:solidFill>
                  <a:schemeClr val="accent5">
                    <a:lumMod val="50000"/>
                  </a:schemeClr>
                </a:solidFill>
              </a:rPr>
              <a:t>The national picture 2019</a:t>
            </a:r>
          </a:p>
        </p:txBody>
      </p:sp>
      <p:cxnSp>
        <p:nvCxnSpPr>
          <p:cNvPr id="6" name="Straight Connector 5">
            <a:extLst>
              <a:ext uri="{FF2B5EF4-FFF2-40B4-BE49-F238E27FC236}">
                <a16:creationId xmlns:a16="http://schemas.microsoft.com/office/drawing/2014/main" id="{77411B57-AF14-446B-93D8-CAB7B66D9864}"/>
              </a:ext>
            </a:extLst>
          </p:cNvPr>
          <p:cNvCxnSpPr>
            <a:cxnSpLocks/>
          </p:cNvCxnSpPr>
          <p:nvPr/>
        </p:nvCxnSpPr>
        <p:spPr>
          <a:xfrm>
            <a:off x="762000" y="3779962"/>
            <a:ext cx="8100646"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49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83F4BA-97D0-4AA9-9D8C-C4618145B664}"/>
              </a:ext>
            </a:extLst>
          </p:cNvPr>
          <p:cNvSpPr/>
          <p:nvPr/>
        </p:nvSpPr>
        <p:spPr>
          <a:xfrm>
            <a:off x="1104571" y="1170984"/>
            <a:ext cx="7485756" cy="6401753"/>
          </a:xfrm>
          <a:prstGeom prst="rect">
            <a:avLst/>
          </a:prstGeom>
        </p:spPr>
        <p:txBody>
          <a:bodyPr wrap="square">
            <a:spAutoFit/>
          </a:bodyPr>
          <a:lstStyle/>
          <a:p>
            <a:pPr>
              <a:spcAft>
                <a:spcPts val="1200"/>
              </a:spcAft>
            </a:pPr>
            <a:r>
              <a:rPr lang="en-GB" sz="1100" b="1" dirty="0"/>
              <a:t>Government Technical Consultation </a:t>
            </a:r>
            <a:r>
              <a:rPr lang="en-GB" sz="1100" dirty="0"/>
              <a:t>highlights </a:t>
            </a:r>
            <a:r>
              <a:rPr lang="en-GB" sz="1100" b="1" dirty="0">
                <a:solidFill>
                  <a:srgbClr val="0070C0"/>
                </a:solidFill>
              </a:rPr>
              <a:t>“</a:t>
            </a:r>
            <a:r>
              <a:rPr lang="en-GB" sz="1100" b="1" i="1" dirty="0">
                <a:solidFill>
                  <a:srgbClr val="0070C0"/>
                </a:solidFill>
              </a:rPr>
              <a:t>the advantages of strong strategic plan-making across local planning authority boundaries, in particular in addressing housing need across housing market areas” </a:t>
            </a:r>
            <a:r>
              <a:rPr lang="en-GB" sz="1100" i="1" dirty="0">
                <a:solidFill>
                  <a:srgbClr val="0070C0"/>
                </a:solidFill>
              </a:rPr>
              <a:t>. </a:t>
            </a:r>
            <a:r>
              <a:rPr lang="en-GB" sz="1100" b="1" dirty="0"/>
              <a:t>Local Plan Expert Group </a:t>
            </a:r>
            <a:r>
              <a:rPr lang="en-GB" sz="1100" dirty="0"/>
              <a:t>identifies challenges around strategic planning as key barrier to local plan preparation and growth and recommends changes to provide ‘more teeth’ to the Duty to Cooperate, most of which have subsequently been  taken forward by Government</a:t>
            </a:r>
            <a:endParaRPr lang="en-GB" sz="1100" b="1" dirty="0"/>
          </a:p>
          <a:p>
            <a:pPr>
              <a:spcAft>
                <a:spcPts val="1200"/>
              </a:spcAft>
            </a:pPr>
            <a:r>
              <a:rPr lang="en-GB" sz="1100" dirty="0"/>
              <a:t>Government set out initial proposals for planning reform in </a:t>
            </a:r>
            <a:r>
              <a:rPr lang="en-GB" sz="1100" b="1" dirty="0"/>
              <a:t>Housing White Paper</a:t>
            </a:r>
            <a:r>
              <a:rPr lang="en-GB" sz="1100" dirty="0"/>
              <a:t> - new ‘strategic’ local plan option preferably with </a:t>
            </a:r>
            <a:r>
              <a:rPr lang="en-GB" sz="1100" b="1" i="1" dirty="0">
                <a:solidFill>
                  <a:srgbClr val="0070C0"/>
                </a:solidFill>
              </a:rPr>
              <a:t>“…more and more local authorities working together to produce a strategic plan over a wider area on the functional economic geography that is right for their part of the world...”</a:t>
            </a:r>
            <a:r>
              <a:rPr lang="en-GB" sz="1100" dirty="0"/>
              <a:t>; more robust approach to be introduced to Duty to Cooperate through mandatory ‘statements of common ground’ (to include county councils) and new examination ‘tests of soundness’.  Further details set out in the later </a:t>
            </a:r>
            <a:r>
              <a:rPr lang="en-GB" sz="1100" b="1" dirty="0"/>
              <a:t>Right Homes in Right Places</a:t>
            </a:r>
            <a:r>
              <a:rPr lang="en-GB" sz="1100" dirty="0"/>
              <a:t> consultation.</a:t>
            </a:r>
          </a:p>
          <a:p>
            <a:pPr>
              <a:spcAft>
                <a:spcPts val="1200"/>
              </a:spcAft>
            </a:pPr>
            <a:r>
              <a:rPr lang="en-GB" sz="1100" b="1" dirty="0"/>
              <a:t>Neighbourhood Planning Act 2017 </a:t>
            </a:r>
            <a:r>
              <a:rPr lang="en-GB" sz="1100" dirty="0"/>
              <a:t>provides statutory requirement to set out ‘strategic priorities’ through planning ‘portfolio’, more LP intervention powers and new powers to allow the Secretary of State to direct the preparation of a joint local plan where this would</a:t>
            </a:r>
            <a:r>
              <a:rPr lang="en-GB" sz="1100" dirty="0">
                <a:solidFill>
                  <a:schemeClr val="accent5">
                    <a:lumMod val="75000"/>
                  </a:schemeClr>
                </a:solidFill>
              </a:rPr>
              <a:t> </a:t>
            </a:r>
            <a:r>
              <a:rPr lang="en-GB" sz="1100" b="1" dirty="0">
                <a:solidFill>
                  <a:srgbClr val="0070C0"/>
                </a:solidFill>
              </a:rPr>
              <a:t>“</a:t>
            </a:r>
            <a:r>
              <a:rPr lang="en-GB" sz="1100" b="1" i="1" dirty="0">
                <a:solidFill>
                  <a:srgbClr val="0070C0"/>
                </a:solidFill>
              </a:rPr>
              <a:t>facilitate the more effective planning of the development and use of land in the area</a:t>
            </a:r>
            <a:r>
              <a:rPr lang="en-GB" sz="1100" b="1" dirty="0">
                <a:solidFill>
                  <a:srgbClr val="0070C0"/>
                </a:solidFill>
              </a:rPr>
              <a:t>”.</a:t>
            </a:r>
          </a:p>
          <a:p>
            <a:pPr>
              <a:spcAft>
                <a:spcPts val="1200"/>
              </a:spcAft>
            </a:pPr>
            <a:r>
              <a:rPr lang="en-GB" sz="1100" dirty="0"/>
              <a:t>Joint working over strategic areas key criterion on Government decisions on</a:t>
            </a:r>
            <a:r>
              <a:rPr lang="en-GB" sz="1100" b="1" dirty="0"/>
              <a:t> Housing Infrastructure Fund </a:t>
            </a:r>
            <a:r>
              <a:rPr lang="en-GB" sz="1100" dirty="0"/>
              <a:t>and </a:t>
            </a:r>
            <a:r>
              <a:rPr lang="en-GB" sz="1100" b="1" dirty="0"/>
              <a:t>Planning Delivery Fund </a:t>
            </a:r>
            <a:r>
              <a:rPr lang="en-GB" sz="1100" dirty="0"/>
              <a:t>aimed at supporting </a:t>
            </a:r>
            <a:r>
              <a:rPr lang="en-GB" sz="1100" b="1" dirty="0">
                <a:solidFill>
                  <a:srgbClr val="0070C0"/>
                </a:solidFill>
              </a:rPr>
              <a:t>“</a:t>
            </a:r>
            <a:r>
              <a:rPr lang="en-GB" sz="1100" b="1" i="1" dirty="0">
                <a:solidFill>
                  <a:srgbClr val="0070C0"/>
                </a:solidFill>
              </a:rPr>
              <a:t>greater collaboration between councils, a more strategic approach to planning, housing and infrastructure…” </a:t>
            </a:r>
            <a:endParaRPr lang="en-GB" sz="1100" b="1" dirty="0">
              <a:solidFill>
                <a:srgbClr val="0070C0"/>
              </a:solidFill>
            </a:endParaRPr>
          </a:p>
          <a:p>
            <a:pPr>
              <a:spcAft>
                <a:spcPts val="1200"/>
              </a:spcAft>
            </a:pPr>
            <a:r>
              <a:rPr lang="en-GB" sz="1100" b="1" dirty="0" err="1"/>
              <a:t>SoS</a:t>
            </a:r>
            <a:r>
              <a:rPr lang="en-GB" sz="1100" b="1" dirty="0"/>
              <a:t> LP intervention process initiated </a:t>
            </a:r>
            <a:r>
              <a:rPr lang="en-GB" sz="1100" dirty="0"/>
              <a:t>for </a:t>
            </a:r>
            <a:r>
              <a:rPr lang="en-GB" sz="1100" u="sng" dirty="0"/>
              <a:t>first</a:t>
            </a:r>
            <a:r>
              <a:rPr lang="en-GB" sz="1100" dirty="0"/>
              <a:t> 15 LPAs- </a:t>
            </a:r>
            <a:r>
              <a:rPr lang="en-GB" sz="1100" dirty="0" err="1"/>
              <a:t>SoS</a:t>
            </a:r>
            <a:r>
              <a:rPr lang="en-GB" sz="1100" dirty="0"/>
              <a:t> decisions to be </a:t>
            </a:r>
            <a:r>
              <a:rPr lang="en-GB" sz="1100" b="1" i="1" dirty="0">
                <a:solidFill>
                  <a:srgbClr val="0070C0"/>
                </a:solidFill>
              </a:rPr>
              <a:t>“informed by the wider planning context in each area (specifically the extent to which authorities are working cooperatively to put strategic plans </a:t>
            </a:r>
            <a:r>
              <a:rPr lang="en-GB" sz="1100" b="1" dirty="0">
                <a:solidFill>
                  <a:srgbClr val="0070C0"/>
                </a:solidFill>
              </a:rPr>
              <a:t>in place)”.  </a:t>
            </a:r>
          </a:p>
          <a:p>
            <a:pPr>
              <a:spcAft>
                <a:spcPts val="1200"/>
              </a:spcAft>
            </a:pPr>
            <a:r>
              <a:rPr lang="en-GB" sz="1100" dirty="0"/>
              <a:t>Need for more effective strategic and infrastructure planning emphasised in wider Government announcements with </a:t>
            </a:r>
            <a:r>
              <a:rPr lang="en-GB" sz="1100" b="1" dirty="0"/>
              <a:t>Budget 2017 </a:t>
            </a:r>
            <a:r>
              <a:rPr lang="en-GB" sz="1100" dirty="0"/>
              <a:t>endorsing Cam-MK-Ox Corridor and proposals for new ‘strategic infrastructure tariff’ (SIT) and 5 new towns in South East; and </a:t>
            </a:r>
            <a:r>
              <a:rPr lang="en-GB" sz="1100" b="1" dirty="0"/>
              <a:t>Industrial Strategy White Paper </a:t>
            </a:r>
            <a:r>
              <a:rPr lang="en-GB" sz="1100" dirty="0"/>
              <a:t>emphasising support for </a:t>
            </a:r>
            <a:r>
              <a:rPr lang="en-GB" sz="1100" b="1" i="1" dirty="0">
                <a:solidFill>
                  <a:srgbClr val="0070C0"/>
                </a:solidFill>
              </a:rPr>
              <a:t>“greater collaboration between councils, a more strategic approach to planning housing and infrastructure…” </a:t>
            </a:r>
          </a:p>
          <a:p>
            <a:pPr>
              <a:spcAft>
                <a:spcPts val="1200"/>
              </a:spcAft>
            </a:pPr>
            <a:r>
              <a:rPr lang="en-GB" sz="1100" dirty="0"/>
              <a:t>First new style </a:t>
            </a:r>
            <a:r>
              <a:rPr lang="en-GB" sz="1100" b="1" dirty="0"/>
              <a:t>Joint Strategic Plan submitted for examination </a:t>
            </a:r>
            <a:r>
              <a:rPr lang="en-GB" sz="1100" dirty="0"/>
              <a:t>(West of England) with four others being prepared. Other LAs considering a move to the new strategic plans on joint basis.</a:t>
            </a:r>
            <a:endParaRPr lang="en-GB" sz="1100" b="1" dirty="0"/>
          </a:p>
          <a:p>
            <a:pPr>
              <a:spcAft>
                <a:spcPts val="1200"/>
              </a:spcAft>
            </a:pPr>
            <a:r>
              <a:rPr lang="en-GB" sz="1100" b="1" dirty="0"/>
              <a:t>Revised NPPF </a:t>
            </a:r>
            <a:r>
              <a:rPr lang="en-GB" sz="1100" dirty="0"/>
              <a:t>published July 2018 confirming support for joint plans and development plan ‘portfolio’</a:t>
            </a:r>
          </a:p>
          <a:p>
            <a:pPr>
              <a:spcAft>
                <a:spcPts val="1200"/>
              </a:spcAft>
            </a:pPr>
            <a:endParaRPr lang="en-GB" sz="1100" dirty="0"/>
          </a:p>
          <a:p>
            <a:pPr>
              <a:spcAft>
                <a:spcPts val="1200"/>
              </a:spcAft>
            </a:pPr>
            <a:endParaRPr lang="en-GB" sz="1000" b="1" dirty="0"/>
          </a:p>
          <a:p>
            <a:pPr>
              <a:spcAft>
                <a:spcPts val="600"/>
              </a:spcAft>
            </a:pPr>
            <a:endParaRPr lang="en-GB" sz="1400" b="1" dirty="0"/>
          </a:p>
        </p:txBody>
      </p:sp>
      <p:sp>
        <p:nvSpPr>
          <p:cNvPr id="3" name="TextBox 2">
            <a:extLst>
              <a:ext uri="{FF2B5EF4-FFF2-40B4-BE49-F238E27FC236}">
                <a16:creationId xmlns:a16="http://schemas.microsoft.com/office/drawing/2014/main" id="{12922EDF-BE87-42D4-BBC5-44176AD92003}"/>
              </a:ext>
            </a:extLst>
          </p:cNvPr>
          <p:cNvSpPr txBox="1"/>
          <p:nvPr/>
        </p:nvSpPr>
        <p:spPr>
          <a:xfrm>
            <a:off x="166819" y="263458"/>
            <a:ext cx="9214339" cy="584775"/>
          </a:xfrm>
          <a:prstGeom prst="rect">
            <a:avLst/>
          </a:prstGeom>
          <a:noFill/>
        </p:spPr>
        <p:txBody>
          <a:bodyPr wrap="square" rtlCol="0">
            <a:spAutoFit/>
          </a:bodyPr>
          <a:lstStyle/>
          <a:p>
            <a:r>
              <a:rPr lang="en-GB" sz="3200" b="1" dirty="0">
                <a:solidFill>
                  <a:schemeClr val="accent5">
                    <a:lumMod val="50000"/>
                  </a:schemeClr>
                </a:solidFill>
              </a:rPr>
              <a:t>The journey back to effective strategic planning </a:t>
            </a:r>
          </a:p>
        </p:txBody>
      </p:sp>
      <p:sp>
        <p:nvSpPr>
          <p:cNvPr id="4" name="TextBox 3">
            <a:extLst>
              <a:ext uri="{FF2B5EF4-FFF2-40B4-BE49-F238E27FC236}">
                <a16:creationId xmlns:a16="http://schemas.microsoft.com/office/drawing/2014/main" id="{1FE26A36-1D64-4001-B958-DAEDCCAA0137}"/>
              </a:ext>
            </a:extLst>
          </p:cNvPr>
          <p:cNvSpPr txBox="1"/>
          <p:nvPr/>
        </p:nvSpPr>
        <p:spPr>
          <a:xfrm>
            <a:off x="297810" y="1006446"/>
            <a:ext cx="683580" cy="338554"/>
          </a:xfrm>
          <a:prstGeom prst="rect">
            <a:avLst/>
          </a:prstGeom>
          <a:noFill/>
        </p:spPr>
        <p:txBody>
          <a:bodyPr wrap="square" rtlCol="0">
            <a:spAutoFit/>
          </a:bodyPr>
          <a:lstStyle/>
          <a:p>
            <a:r>
              <a:rPr lang="en-GB" sz="1600" dirty="0"/>
              <a:t>2016</a:t>
            </a:r>
          </a:p>
        </p:txBody>
      </p:sp>
      <p:sp>
        <p:nvSpPr>
          <p:cNvPr id="5" name="TextBox 4">
            <a:extLst>
              <a:ext uri="{FF2B5EF4-FFF2-40B4-BE49-F238E27FC236}">
                <a16:creationId xmlns:a16="http://schemas.microsoft.com/office/drawing/2014/main" id="{288266C3-B0D6-4F63-9FD9-629427F5AD9E}"/>
              </a:ext>
            </a:extLst>
          </p:cNvPr>
          <p:cNvSpPr txBox="1"/>
          <p:nvPr/>
        </p:nvSpPr>
        <p:spPr>
          <a:xfrm>
            <a:off x="297810" y="2631684"/>
            <a:ext cx="683580" cy="338554"/>
          </a:xfrm>
          <a:prstGeom prst="rect">
            <a:avLst/>
          </a:prstGeom>
          <a:noFill/>
        </p:spPr>
        <p:txBody>
          <a:bodyPr wrap="square" rtlCol="0">
            <a:spAutoFit/>
          </a:bodyPr>
          <a:lstStyle/>
          <a:p>
            <a:r>
              <a:rPr lang="en-GB" sz="1600" dirty="0"/>
              <a:t>2017</a:t>
            </a:r>
          </a:p>
        </p:txBody>
      </p:sp>
      <p:sp>
        <p:nvSpPr>
          <p:cNvPr id="6" name="TextBox 5">
            <a:extLst>
              <a:ext uri="{FF2B5EF4-FFF2-40B4-BE49-F238E27FC236}">
                <a16:creationId xmlns:a16="http://schemas.microsoft.com/office/drawing/2014/main" id="{17BC66ED-59DE-49A3-8C6B-28D699017F60}"/>
              </a:ext>
            </a:extLst>
          </p:cNvPr>
          <p:cNvSpPr txBox="1"/>
          <p:nvPr/>
        </p:nvSpPr>
        <p:spPr>
          <a:xfrm>
            <a:off x="297810" y="5205053"/>
            <a:ext cx="683580" cy="338554"/>
          </a:xfrm>
          <a:prstGeom prst="rect">
            <a:avLst/>
          </a:prstGeom>
          <a:noFill/>
        </p:spPr>
        <p:txBody>
          <a:bodyPr wrap="square" rtlCol="0">
            <a:spAutoFit/>
          </a:bodyPr>
          <a:lstStyle/>
          <a:p>
            <a:r>
              <a:rPr lang="en-GB" sz="1600" dirty="0"/>
              <a:t>2018</a:t>
            </a:r>
          </a:p>
        </p:txBody>
      </p:sp>
      <p:cxnSp>
        <p:nvCxnSpPr>
          <p:cNvPr id="21" name="Straight Connector 20">
            <a:extLst>
              <a:ext uri="{FF2B5EF4-FFF2-40B4-BE49-F238E27FC236}">
                <a16:creationId xmlns:a16="http://schemas.microsoft.com/office/drawing/2014/main" id="{B7C9A888-BBB3-4E64-85E3-BABDA9CC82EA}"/>
              </a:ext>
            </a:extLst>
          </p:cNvPr>
          <p:cNvCxnSpPr>
            <a:cxnSpLocks/>
            <a:stCxn id="4" idx="2"/>
            <a:endCxn id="5" idx="0"/>
          </p:cNvCxnSpPr>
          <p:nvPr/>
        </p:nvCxnSpPr>
        <p:spPr>
          <a:xfrm>
            <a:off x="639600" y="1345000"/>
            <a:ext cx="0" cy="12866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62BA24-6476-448F-AB0D-402C6A0B8C1D}"/>
              </a:ext>
            </a:extLst>
          </p:cNvPr>
          <p:cNvCxnSpPr>
            <a:cxnSpLocks/>
            <a:endCxn id="6" idx="0"/>
          </p:cNvCxnSpPr>
          <p:nvPr/>
        </p:nvCxnSpPr>
        <p:spPr>
          <a:xfrm>
            <a:off x="630592" y="2988856"/>
            <a:ext cx="9008" cy="22161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115E78D-8C63-4B35-993E-9465A699DF40}"/>
              </a:ext>
            </a:extLst>
          </p:cNvPr>
          <p:cNvCxnSpPr>
            <a:cxnSpLocks/>
          </p:cNvCxnSpPr>
          <p:nvPr/>
        </p:nvCxnSpPr>
        <p:spPr>
          <a:xfrm flipH="1">
            <a:off x="630592" y="5545123"/>
            <a:ext cx="9008" cy="1049419"/>
          </a:xfrm>
          <a:prstGeom prst="line">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99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34F8DE-54B0-4097-BB75-548616A1023A}"/>
              </a:ext>
            </a:extLst>
          </p:cNvPr>
          <p:cNvSpPr txBox="1"/>
          <p:nvPr/>
        </p:nvSpPr>
        <p:spPr>
          <a:xfrm>
            <a:off x="168441" y="96253"/>
            <a:ext cx="8542421" cy="707886"/>
          </a:xfrm>
          <a:prstGeom prst="rect">
            <a:avLst/>
          </a:prstGeom>
          <a:noFill/>
        </p:spPr>
        <p:txBody>
          <a:bodyPr wrap="square" rtlCol="0">
            <a:spAutoFit/>
          </a:bodyPr>
          <a:lstStyle/>
          <a:p>
            <a:r>
              <a:rPr lang="en-GB" sz="4000" b="1" dirty="0">
                <a:solidFill>
                  <a:srgbClr val="002060"/>
                </a:solidFill>
              </a:rPr>
              <a:t>Strategic Planning 2019</a:t>
            </a:r>
          </a:p>
        </p:txBody>
      </p:sp>
      <p:sp>
        <p:nvSpPr>
          <p:cNvPr id="5" name="Rectangle 4">
            <a:extLst>
              <a:ext uri="{FF2B5EF4-FFF2-40B4-BE49-F238E27FC236}">
                <a16:creationId xmlns:a16="http://schemas.microsoft.com/office/drawing/2014/main" id="{09B4E181-8BDC-4AD4-BDA3-28F48A62191A}"/>
              </a:ext>
            </a:extLst>
          </p:cNvPr>
          <p:cNvSpPr/>
          <p:nvPr/>
        </p:nvSpPr>
        <p:spPr>
          <a:xfrm>
            <a:off x="433138" y="1041531"/>
            <a:ext cx="3889103" cy="5324535"/>
          </a:xfrm>
          <a:prstGeom prst="rect">
            <a:avLst/>
          </a:prstGeom>
        </p:spPr>
        <p:txBody>
          <a:bodyPr wrap="square">
            <a:spAutoFit/>
          </a:bodyPr>
          <a:lstStyle/>
          <a:p>
            <a:pPr fontAlgn="base"/>
            <a:r>
              <a:rPr lang="en-GB" sz="2000" b="1" i="1" dirty="0">
                <a:solidFill>
                  <a:schemeClr val="bg1">
                    <a:lumMod val="50000"/>
                  </a:schemeClr>
                </a:solidFill>
              </a:rPr>
              <a:t>"Our general thrust is for groups of local authorities to come together to form a kind of strategic partnership and vision for a particular region or area, fundamentally so that we can fund the infrastructure that's related to it.”</a:t>
            </a:r>
          </a:p>
          <a:p>
            <a:pPr fontAlgn="base"/>
            <a:r>
              <a:rPr lang="en-GB" sz="2000" b="1" i="1" dirty="0">
                <a:solidFill>
                  <a:schemeClr val="bg1">
                    <a:lumMod val="50000"/>
                  </a:schemeClr>
                </a:solidFill>
              </a:rPr>
              <a:t> </a:t>
            </a:r>
          </a:p>
          <a:p>
            <a:pPr fontAlgn="base"/>
            <a:r>
              <a:rPr lang="en-GB" sz="2000" b="1" i="1" dirty="0">
                <a:solidFill>
                  <a:schemeClr val="bg1">
                    <a:lumMod val="50000"/>
                  </a:schemeClr>
                </a:solidFill>
              </a:rPr>
              <a:t>"We are unable to put the infrastructure that's required through the [Housing Infrastructure Fund] against proposals unless they have that kind of pan-regional or cross-area coordination." </a:t>
            </a:r>
          </a:p>
          <a:p>
            <a:pPr fontAlgn="base"/>
            <a:endParaRPr lang="en-GB" sz="2000" i="1" dirty="0">
              <a:solidFill>
                <a:srgbClr val="333333"/>
              </a:solidFill>
            </a:endParaRPr>
          </a:p>
        </p:txBody>
      </p:sp>
      <p:pic>
        <p:nvPicPr>
          <p:cNvPr id="7" name="Picture 6" descr="A person wearing a suit and tie smiling at the camera&#10;&#10;Description automatically generated">
            <a:extLst>
              <a:ext uri="{FF2B5EF4-FFF2-40B4-BE49-F238E27FC236}">
                <a16:creationId xmlns:a16="http://schemas.microsoft.com/office/drawing/2014/main" id="{195F92D0-536F-4391-9DEF-70551717894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282" b="98165" l="9885" r="89991">
                        <a14:foregroundMark x1="42306" y1="10824" x2="45944" y2="8088"/>
                        <a14:foregroundMark x1="48049" y1="7089" x2="48889" y2="6954"/>
                        <a14:foregroundMark x1="52347" y1="6400" x2="54459" y2="8781"/>
                        <a14:foregroundMark x1="54710" y1="10602" x2="51383" y2="9553"/>
                        <a14:foregroundMark x1="51383" y1="9553" x2="46316" y2="11529"/>
                        <a14:foregroundMark x1="46316" y1="11529" x2="43550" y2="10259"/>
                        <a14:foregroundMark x1="50855" y1="8376" x2="54336" y2="9224"/>
                        <a14:foregroundMark x1="42897" y1="72706" x2="47498" y2="68612"/>
                        <a14:foregroundMark x1="47498" y1="68612" x2="52875" y2="70071"/>
                        <a14:foregroundMark x1="52875" y1="70071" x2="57289" y2="65835"/>
                        <a14:foregroundMark x1="57289" y1="65835" x2="60647" y2="59247"/>
                        <a14:foregroundMark x1="60647" y1="59247" x2="60491" y2="83906"/>
                        <a14:foregroundMark x1="60491" y1="83906" x2="65030" y2="88141"/>
                        <a14:foregroundMark x1="65030" y1="88141" x2="82468" y2="89459"/>
                        <a14:foregroundMark x1="82468" y1="89459" x2="86602" y2="84047"/>
                        <a14:foregroundMark x1="86602" y1="84047" x2="87544" y2="86404"/>
                        <a14:foregroundMark x1="89133" y1="95527" x2="88063" y2="99765"/>
                        <a14:foregroundMark x1="88063" y1="99765" x2="17936" y2="98776"/>
                        <a14:foregroundMark x1="17936" y1="98776" x2="14712" y2="91331"/>
                        <a14:foregroundMark x1="14575" y1="91725" x2="25738" y2="89600"/>
                        <a14:foregroundMark x1="25738" y1="89600" x2="39944" y2="90165"/>
                        <a14:foregroundMark x1="39944" y1="90165" x2="42804" y2="82918"/>
                        <a14:foregroundMark x1="42804" y1="82918" x2="42897" y2="73459"/>
                        <a14:foregroundMark x1="46627" y1="75765" x2="42369" y2="80753"/>
                        <a14:foregroundMark x1="42369" y1="80753" x2="40566" y2="98165"/>
                        <a14:backgroundMark x1="45570" y1="5600" x2="46161" y2="6353"/>
                        <a14:backgroundMark x1="49238" y1="6024" x2="49238" y2="6024"/>
                        <a14:backgroundMark x1="49238" y1="6024" x2="49891" y2="8941"/>
                        <a14:backgroundMark x1="49891" y1="8376" x2="50202" y2="6494"/>
                        <a14:backgroundMark x1="50762" y1="6353" x2="49364" y2="11565"/>
                        <a14:backgroundMark x1="45477" y1="7200" x2="48275" y2="6494"/>
                        <a14:backgroundMark x1="47404" y1="7482" x2="46254" y2="7953"/>
                        <a14:backgroundMark x1="45975" y1="8235" x2="45975" y2="7624"/>
                        <a14:backgroundMark x1="47031" y1="7341" x2="46441" y2="7624"/>
                        <a14:backgroundMark x1="51166" y1="7482" x2="56264" y2="10776"/>
                        <a14:backgroundMark x1="56264" y1="10776" x2="56730" y2="10824"/>
                        <a14:backgroundMark x1="51445" y1="6494" x2="52005" y2="6024"/>
                        <a14:backgroundMark x1="87877" y1="86259" x2="89804" y2="96141"/>
                        <a14:backgroundMark x1="87504" y1="86118" x2="90239" y2="93129"/>
                        <a14:backgroundMark x1="90239" y1="93129" x2="89991" y2="91624"/>
                        <a14:backgroundMark x1="14610" y1="91624" x2="14890" y2="91482"/>
                        <a14:backgroundMark x1="14890" y1="92659" x2="15107" y2="90918"/>
                      </a14:backgroundRemoval>
                    </a14:imgEffect>
                  </a14:imgLayer>
                </a14:imgProps>
              </a:ext>
            </a:extLst>
          </a:blip>
          <a:srcRect l="26731" t="11638" r="21731" b="22197"/>
          <a:stretch/>
        </p:blipFill>
        <p:spPr>
          <a:xfrm>
            <a:off x="4821761" y="1876553"/>
            <a:ext cx="3825792" cy="3244362"/>
          </a:xfrm>
          <a:prstGeom prst="rect">
            <a:avLst/>
          </a:prstGeom>
          <a:ln>
            <a:solidFill>
              <a:schemeClr val="bg1">
                <a:lumMod val="50000"/>
              </a:schemeClr>
            </a:solidFill>
          </a:ln>
        </p:spPr>
      </p:pic>
      <p:sp>
        <p:nvSpPr>
          <p:cNvPr id="8" name="Rectangle 7">
            <a:extLst>
              <a:ext uri="{FF2B5EF4-FFF2-40B4-BE49-F238E27FC236}">
                <a16:creationId xmlns:a16="http://schemas.microsoft.com/office/drawing/2014/main" id="{A6FACB7B-FE9B-4376-BB35-3A788DE5FEAB}"/>
              </a:ext>
            </a:extLst>
          </p:cNvPr>
          <p:cNvSpPr/>
          <p:nvPr/>
        </p:nvSpPr>
        <p:spPr>
          <a:xfrm>
            <a:off x="4138862" y="5219807"/>
            <a:ext cx="4572000" cy="276999"/>
          </a:xfrm>
          <a:prstGeom prst="rect">
            <a:avLst/>
          </a:prstGeom>
        </p:spPr>
        <p:txBody>
          <a:bodyPr>
            <a:spAutoFit/>
          </a:bodyPr>
          <a:lstStyle/>
          <a:p>
            <a:pPr algn="r" fontAlgn="base"/>
            <a:r>
              <a:rPr lang="en-GB" sz="1200" dirty="0">
                <a:solidFill>
                  <a:srgbClr val="333333"/>
                </a:solidFill>
              </a:rPr>
              <a:t>Kit Malthouse, Minister for Housing</a:t>
            </a:r>
            <a:endParaRPr lang="en-GB" sz="1200" dirty="0"/>
          </a:p>
        </p:txBody>
      </p:sp>
    </p:spTree>
    <p:extLst>
      <p:ext uri="{BB962C8B-B14F-4D97-AF65-F5344CB8AC3E}">
        <p14:creationId xmlns:p14="http://schemas.microsoft.com/office/powerpoint/2010/main" val="3331584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2CF4C7-F71D-4293-AA8F-40CD3DD3259F}"/>
              </a:ext>
            </a:extLst>
          </p:cNvPr>
          <p:cNvSpPr/>
          <p:nvPr/>
        </p:nvSpPr>
        <p:spPr>
          <a:xfrm>
            <a:off x="694133" y="1434685"/>
            <a:ext cx="3219966" cy="8368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Overall Government priority: </a:t>
            </a:r>
            <a:r>
              <a:rPr lang="en-GB" sz="1600" b="1" dirty="0">
                <a:solidFill>
                  <a:schemeClr val="tx1"/>
                </a:solidFill>
              </a:rPr>
              <a:t>increase housing delivery to 300k per annum</a:t>
            </a:r>
          </a:p>
        </p:txBody>
      </p:sp>
      <p:sp>
        <p:nvSpPr>
          <p:cNvPr id="19" name="Rectangle 18">
            <a:extLst>
              <a:ext uri="{FF2B5EF4-FFF2-40B4-BE49-F238E27FC236}">
                <a16:creationId xmlns:a16="http://schemas.microsoft.com/office/drawing/2014/main" id="{374FE1A6-2608-41C4-BD25-1052884553C7}"/>
              </a:ext>
            </a:extLst>
          </p:cNvPr>
          <p:cNvSpPr/>
          <p:nvPr/>
        </p:nvSpPr>
        <p:spPr>
          <a:xfrm>
            <a:off x="739286" y="3026769"/>
            <a:ext cx="3129659" cy="7346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Quicker and more effective plan-making</a:t>
            </a:r>
          </a:p>
        </p:txBody>
      </p:sp>
      <p:sp>
        <p:nvSpPr>
          <p:cNvPr id="20" name="Rectangle 19">
            <a:extLst>
              <a:ext uri="{FF2B5EF4-FFF2-40B4-BE49-F238E27FC236}">
                <a16:creationId xmlns:a16="http://schemas.microsoft.com/office/drawing/2014/main" id="{3D10AD48-36CF-4650-8701-A06F4B652E33}"/>
              </a:ext>
            </a:extLst>
          </p:cNvPr>
          <p:cNvSpPr/>
          <p:nvPr/>
        </p:nvSpPr>
        <p:spPr>
          <a:xfrm>
            <a:off x="2342401" y="3761432"/>
            <a:ext cx="1521844" cy="1418017"/>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More effective strategic planning</a:t>
            </a:r>
          </a:p>
        </p:txBody>
      </p:sp>
      <p:sp>
        <p:nvSpPr>
          <p:cNvPr id="14" name="Rectangle 13">
            <a:extLst>
              <a:ext uri="{FF2B5EF4-FFF2-40B4-BE49-F238E27FC236}">
                <a16:creationId xmlns:a16="http://schemas.microsoft.com/office/drawing/2014/main" id="{5D5EBB8A-DCAC-4275-8602-A1BFB3F11233}"/>
              </a:ext>
            </a:extLst>
          </p:cNvPr>
          <p:cNvSpPr/>
          <p:nvPr/>
        </p:nvSpPr>
        <p:spPr>
          <a:xfrm>
            <a:off x="5083807" y="757461"/>
            <a:ext cx="3825924" cy="5681587"/>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solidFill>
                  <a:schemeClr val="tx1"/>
                </a:solidFill>
              </a:rPr>
              <a:t>New </a:t>
            </a:r>
            <a:r>
              <a:rPr lang="en-GB" sz="1200" b="1" dirty="0">
                <a:solidFill>
                  <a:schemeClr val="tx1"/>
                </a:solidFill>
              </a:rPr>
              <a:t>local plan ‘portfolio’ </a:t>
            </a:r>
            <a:r>
              <a:rPr lang="en-GB" sz="1200" dirty="0">
                <a:solidFill>
                  <a:schemeClr val="tx1"/>
                </a:solidFill>
              </a:rPr>
              <a:t>approach introduced with emphasis on </a:t>
            </a:r>
            <a:r>
              <a:rPr lang="en-GB" sz="1200" b="1" dirty="0">
                <a:solidFill>
                  <a:schemeClr val="tx1"/>
                </a:solidFill>
              </a:rPr>
              <a:t>joint planning</a:t>
            </a:r>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Duty to Cooperate strengthened through </a:t>
            </a:r>
            <a:r>
              <a:rPr lang="en-GB" sz="1200" b="1" dirty="0">
                <a:solidFill>
                  <a:schemeClr val="tx1"/>
                </a:solidFill>
              </a:rPr>
              <a:t>Statement of Common Ground </a:t>
            </a:r>
            <a:r>
              <a:rPr lang="en-GB" sz="1200" dirty="0">
                <a:solidFill>
                  <a:schemeClr val="tx1"/>
                </a:solidFill>
              </a:rPr>
              <a:t>and </a:t>
            </a:r>
            <a:r>
              <a:rPr lang="en-GB" sz="1200" b="1" dirty="0">
                <a:solidFill>
                  <a:schemeClr val="tx1"/>
                </a:solidFill>
              </a:rPr>
              <a:t>new tests of soundness </a:t>
            </a:r>
            <a:r>
              <a:rPr lang="en-GB" sz="1200" dirty="0">
                <a:solidFill>
                  <a:schemeClr val="tx1"/>
                </a:solidFill>
              </a:rPr>
              <a:t>to ensure </a:t>
            </a:r>
            <a:r>
              <a:rPr lang="en-GB" sz="1200" dirty="0" err="1">
                <a:solidFill>
                  <a:schemeClr val="tx1"/>
                </a:solidFill>
              </a:rPr>
              <a:t>DtC</a:t>
            </a:r>
            <a:r>
              <a:rPr lang="en-GB" sz="1200" dirty="0">
                <a:solidFill>
                  <a:schemeClr val="tx1"/>
                </a:solidFill>
              </a:rPr>
              <a:t> is ‘duty to agree’- Strategic policies to be “</a:t>
            </a:r>
            <a:r>
              <a:rPr lang="en-GB" sz="1200" i="1" dirty="0">
                <a:solidFill>
                  <a:schemeClr val="tx1"/>
                </a:solidFill>
              </a:rPr>
              <a:t>informed by agreements with other authorities</a:t>
            </a:r>
            <a:r>
              <a:rPr lang="en-GB" sz="1200" dirty="0">
                <a:solidFill>
                  <a:schemeClr val="tx1"/>
                </a:solidFill>
              </a:rPr>
              <a:t>” and “</a:t>
            </a:r>
            <a:r>
              <a:rPr lang="en-GB" sz="1200" i="1" dirty="0">
                <a:solidFill>
                  <a:schemeClr val="tx1"/>
                </a:solidFill>
              </a:rPr>
              <a:t>based on effective joint working on cross-boundary strategic matters that have been dealt with rather than deferred, as evidenced by the statement of common ground</a:t>
            </a:r>
            <a:r>
              <a:rPr lang="en-GB" sz="1200" dirty="0">
                <a:solidFill>
                  <a:schemeClr val="tx1"/>
                </a:solidFill>
              </a:rPr>
              <a:t>”.</a:t>
            </a:r>
          </a:p>
          <a:p>
            <a:pPr marL="171450" indent="-171450">
              <a:buFont typeface="Arial" panose="020B0604020202020204" pitchFamily="34" charset="0"/>
              <a:buChar char="•"/>
            </a:pPr>
            <a:r>
              <a:rPr lang="en-GB" sz="1200" b="1" dirty="0">
                <a:solidFill>
                  <a:schemeClr val="tx1"/>
                </a:solidFill>
              </a:rPr>
              <a:t>Strategic Infrastructure Tariff </a:t>
            </a:r>
            <a:r>
              <a:rPr lang="en-GB" sz="1200" dirty="0">
                <a:solidFill>
                  <a:schemeClr val="tx1"/>
                </a:solidFill>
              </a:rPr>
              <a:t>to be introduced - but can only be levied by combined authorities or through statutory joint local plan committee (as currently proposed).</a:t>
            </a:r>
          </a:p>
          <a:p>
            <a:pPr marL="171450" indent="-171450">
              <a:buFont typeface="Arial" panose="020B0604020202020204" pitchFamily="34" charset="0"/>
              <a:buChar char="•"/>
            </a:pPr>
            <a:r>
              <a:rPr lang="en-GB" sz="1200" dirty="0">
                <a:solidFill>
                  <a:schemeClr val="tx1"/>
                </a:solidFill>
              </a:rPr>
              <a:t>Increasing number of </a:t>
            </a:r>
            <a:r>
              <a:rPr lang="en-GB" sz="1200" b="1" dirty="0">
                <a:solidFill>
                  <a:schemeClr val="tx1"/>
                </a:solidFill>
              </a:rPr>
              <a:t>housing and growth deals </a:t>
            </a:r>
            <a:r>
              <a:rPr lang="en-GB" sz="1200" dirty="0">
                <a:solidFill>
                  <a:schemeClr val="tx1"/>
                </a:solidFill>
              </a:rPr>
              <a:t>with more effective joint planning a key part.</a:t>
            </a:r>
          </a:p>
          <a:p>
            <a:pPr marL="171450" indent="-171450">
              <a:buFont typeface="Arial" panose="020B0604020202020204" pitchFamily="34" charset="0"/>
              <a:buChar char="•"/>
            </a:pPr>
            <a:r>
              <a:rPr lang="en-GB" sz="1200" b="1" dirty="0">
                <a:solidFill>
                  <a:schemeClr val="tx1"/>
                </a:solidFill>
              </a:rPr>
              <a:t>Fiscal incentives </a:t>
            </a:r>
            <a:r>
              <a:rPr lang="en-GB" sz="1200" dirty="0">
                <a:solidFill>
                  <a:schemeClr val="tx1"/>
                </a:solidFill>
              </a:rPr>
              <a:t>offered for more effective strategic planning through government infrastructure &amp; capacity funding.</a:t>
            </a:r>
          </a:p>
          <a:p>
            <a:pPr marL="171450" indent="-171450">
              <a:buFont typeface="Arial" panose="020B0604020202020204" pitchFamily="34" charset="0"/>
              <a:buChar char="•"/>
            </a:pPr>
            <a:r>
              <a:rPr lang="en-GB" sz="1200" dirty="0">
                <a:solidFill>
                  <a:schemeClr val="tx1"/>
                </a:solidFill>
              </a:rPr>
              <a:t>Strategic planning </a:t>
            </a:r>
            <a:r>
              <a:rPr lang="en-GB" sz="1200" b="1" dirty="0">
                <a:solidFill>
                  <a:schemeClr val="tx1"/>
                </a:solidFill>
              </a:rPr>
              <a:t>key factor in government agency priorities </a:t>
            </a:r>
            <a:r>
              <a:rPr lang="en-GB" sz="1200" dirty="0">
                <a:solidFill>
                  <a:schemeClr val="tx1"/>
                </a:solidFill>
              </a:rPr>
              <a:t>e.g. Highways/ Homes England.</a:t>
            </a:r>
          </a:p>
          <a:p>
            <a:pPr marL="171450" indent="-171450">
              <a:buFont typeface="Arial" panose="020B0604020202020204" pitchFamily="34" charset="0"/>
              <a:buChar char="•"/>
            </a:pPr>
            <a:r>
              <a:rPr lang="en-GB" sz="1200" dirty="0">
                <a:solidFill>
                  <a:schemeClr val="tx1"/>
                </a:solidFill>
              </a:rPr>
              <a:t>Strategic approach to transport beginning to emerge </a:t>
            </a:r>
            <a:r>
              <a:rPr lang="en-GB" sz="1200" b="1" dirty="0">
                <a:solidFill>
                  <a:schemeClr val="tx1"/>
                </a:solidFill>
              </a:rPr>
              <a:t>through Sub-national transport bodies </a:t>
            </a:r>
          </a:p>
          <a:p>
            <a:pPr marL="171450" indent="-171450">
              <a:buFont typeface="Arial" panose="020B0604020202020204" pitchFamily="34" charset="0"/>
              <a:buChar char="•"/>
            </a:pPr>
            <a:r>
              <a:rPr lang="en-GB" sz="1200" dirty="0">
                <a:solidFill>
                  <a:schemeClr val="tx1"/>
                </a:solidFill>
              </a:rPr>
              <a:t>Strong influence beginning to emerge from </a:t>
            </a:r>
            <a:r>
              <a:rPr lang="en-GB" sz="1200" b="1" dirty="0">
                <a:solidFill>
                  <a:schemeClr val="tx1"/>
                </a:solidFill>
              </a:rPr>
              <a:t>Local Industrial Strategies </a:t>
            </a:r>
            <a:r>
              <a:rPr lang="en-GB" sz="1200" dirty="0">
                <a:solidFill>
                  <a:schemeClr val="tx1"/>
                </a:solidFill>
              </a:rPr>
              <a:t>that will set out 20 year strategies, including some spatial priorities</a:t>
            </a:r>
          </a:p>
          <a:p>
            <a:pPr marL="171450" indent="-171450">
              <a:buFont typeface="Arial" panose="020B0604020202020204" pitchFamily="34" charset="0"/>
              <a:buChar char="•"/>
            </a:pPr>
            <a:r>
              <a:rPr lang="en-GB" sz="1200" b="1" dirty="0">
                <a:solidFill>
                  <a:schemeClr val="tx1"/>
                </a:solidFill>
              </a:rPr>
              <a:t>National spatial priorities </a:t>
            </a:r>
            <a:r>
              <a:rPr lang="en-GB" sz="1200" dirty="0">
                <a:solidFill>
                  <a:schemeClr val="tx1"/>
                </a:solidFill>
              </a:rPr>
              <a:t>begin to emerge from Government e.g. CAMKOX Corridor, Thames Estuary, Northern Powerhouse, new towns (in South East)</a:t>
            </a:r>
          </a:p>
        </p:txBody>
      </p:sp>
      <p:cxnSp>
        <p:nvCxnSpPr>
          <p:cNvPr id="18" name="Straight Arrow Connector 17">
            <a:extLst>
              <a:ext uri="{FF2B5EF4-FFF2-40B4-BE49-F238E27FC236}">
                <a16:creationId xmlns:a16="http://schemas.microsoft.com/office/drawing/2014/main" id="{E98CF82B-900D-46A8-A3DF-3819992F27F4}"/>
              </a:ext>
            </a:extLst>
          </p:cNvPr>
          <p:cNvCxnSpPr>
            <a:cxnSpLocks/>
          </p:cNvCxnSpPr>
          <p:nvPr/>
        </p:nvCxnSpPr>
        <p:spPr>
          <a:xfrm>
            <a:off x="3864245" y="4352271"/>
            <a:ext cx="121956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24F6CE4-6319-4060-8777-1E8852489995}"/>
              </a:ext>
            </a:extLst>
          </p:cNvPr>
          <p:cNvCxnSpPr>
            <a:cxnSpLocks/>
          </p:cNvCxnSpPr>
          <p:nvPr/>
        </p:nvCxnSpPr>
        <p:spPr>
          <a:xfrm>
            <a:off x="2231157" y="2271536"/>
            <a:ext cx="0" cy="734664"/>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46" name="Rectangle 45">
            <a:extLst>
              <a:ext uri="{FF2B5EF4-FFF2-40B4-BE49-F238E27FC236}">
                <a16:creationId xmlns:a16="http://schemas.microsoft.com/office/drawing/2014/main" id="{5E8BCA08-86F7-4244-BB2B-B06AE446E270}"/>
              </a:ext>
            </a:extLst>
          </p:cNvPr>
          <p:cNvSpPr/>
          <p:nvPr/>
        </p:nvSpPr>
        <p:spPr>
          <a:xfrm>
            <a:off x="739286" y="3761432"/>
            <a:ext cx="1604365" cy="14180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Speed up delivery of local plans </a:t>
            </a:r>
          </a:p>
          <a:p>
            <a:pPr algn="ctr"/>
            <a:r>
              <a:rPr lang="en-GB" sz="1000" dirty="0">
                <a:solidFill>
                  <a:schemeClr val="tx1"/>
                </a:solidFill>
              </a:rPr>
              <a:t>(e.g. intervention, use of planning ‘freedoms &amp; flexibilities’, HDT, standard methodology)</a:t>
            </a:r>
            <a:endParaRPr lang="en-GB" sz="1400" dirty="0">
              <a:solidFill>
                <a:schemeClr val="tx1"/>
              </a:solidFill>
            </a:endParaRPr>
          </a:p>
        </p:txBody>
      </p:sp>
      <p:sp>
        <p:nvSpPr>
          <p:cNvPr id="11" name="TextBox 10">
            <a:extLst>
              <a:ext uri="{FF2B5EF4-FFF2-40B4-BE49-F238E27FC236}">
                <a16:creationId xmlns:a16="http://schemas.microsoft.com/office/drawing/2014/main" id="{5BB6B449-81ED-4456-A1DF-56332D61B128}"/>
              </a:ext>
            </a:extLst>
          </p:cNvPr>
          <p:cNvSpPr txBox="1"/>
          <p:nvPr/>
        </p:nvSpPr>
        <p:spPr>
          <a:xfrm>
            <a:off x="83890" y="46648"/>
            <a:ext cx="9214339" cy="707886"/>
          </a:xfrm>
          <a:prstGeom prst="rect">
            <a:avLst/>
          </a:prstGeom>
          <a:noFill/>
        </p:spPr>
        <p:txBody>
          <a:bodyPr wrap="square" rtlCol="0">
            <a:spAutoFit/>
          </a:bodyPr>
          <a:lstStyle/>
          <a:p>
            <a:r>
              <a:rPr lang="en-GB" sz="4000" b="1" dirty="0">
                <a:solidFill>
                  <a:schemeClr val="accent5">
                    <a:lumMod val="50000"/>
                  </a:schemeClr>
                </a:solidFill>
              </a:rPr>
              <a:t>Strategic planning 2019</a:t>
            </a:r>
          </a:p>
        </p:txBody>
      </p:sp>
    </p:spTree>
    <p:extLst>
      <p:ext uri="{BB962C8B-B14F-4D97-AF65-F5344CB8AC3E}">
        <p14:creationId xmlns:p14="http://schemas.microsoft.com/office/powerpoint/2010/main" val="695777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ABEEF031-563F-423E-BE35-7BF06E277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50" y="-103667"/>
            <a:ext cx="5738070" cy="7128037"/>
          </a:xfrm>
          <a:prstGeom prst="rect">
            <a:avLst/>
          </a:prstGeom>
        </p:spPr>
      </p:pic>
      <p:sp>
        <p:nvSpPr>
          <p:cNvPr id="43" name="TextBox 7">
            <a:extLst>
              <a:ext uri="{FF2B5EF4-FFF2-40B4-BE49-F238E27FC236}">
                <a16:creationId xmlns:a16="http://schemas.microsoft.com/office/drawing/2014/main" id="{1ABE85E0-6406-43DF-9B74-D2123C6897BA}"/>
              </a:ext>
            </a:extLst>
          </p:cNvPr>
          <p:cNvSpPr txBox="1">
            <a:spLocks noChangeArrowheads="1"/>
          </p:cNvSpPr>
          <p:nvPr/>
        </p:nvSpPr>
        <p:spPr bwMode="auto">
          <a:xfrm>
            <a:off x="5864565" y="48614"/>
            <a:ext cx="31460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1" dirty="0">
                <a:solidFill>
                  <a:srgbClr val="002060"/>
                </a:solidFill>
                <a:latin typeface="+mn-lt"/>
              </a:rPr>
              <a:t>Strategic planning 2019</a:t>
            </a:r>
          </a:p>
        </p:txBody>
      </p:sp>
      <p:sp>
        <p:nvSpPr>
          <p:cNvPr id="45" name="TextBox 44">
            <a:extLst>
              <a:ext uri="{FF2B5EF4-FFF2-40B4-BE49-F238E27FC236}">
                <a16:creationId xmlns:a16="http://schemas.microsoft.com/office/drawing/2014/main" id="{800E4620-CDCD-4385-BF77-43C6567AC758}"/>
              </a:ext>
            </a:extLst>
          </p:cNvPr>
          <p:cNvSpPr txBox="1"/>
          <p:nvPr/>
        </p:nvSpPr>
        <p:spPr>
          <a:xfrm>
            <a:off x="5874396" y="546422"/>
            <a:ext cx="2521652" cy="1154162"/>
          </a:xfrm>
          <a:prstGeom prst="rect">
            <a:avLst/>
          </a:prstGeom>
          <a:noFill/>
        </p:spPr>
        <p:txBody>
          <a:bodyPr wrap="square" rtlCol="0">
            <a:spAutoFit/>
          </a:bodyPr>
          <a:lstStyle/>
          <a:p>
            <a:r>
              <a:rPr lang="en-GB" sz="1000" b="1" dirty="0"/>
              <a:t>Statutory Joint Strategic Plans (Statutory)</a:t>
            </a:r>
          </a:p>
          <a:p>
            <a:pPr marL="342900" indent="-342900">
              <a:buAutoNum type="arabicPeriod"/>
            </a:pPr>
            <a:r>
              <a:rPr lang="en-GB" sz="900" dirty="0"/>
              <a:t>Greater Exeter Strategic Plan*</a:t>
            </a:r>
          </a:p>
          <a:p>
            <a:pPr marL="342900" indent="-342900">
              <a:buAutoNum type="arabicPeriod"/>
            </a:pPr>
            <a:r>
              <a:rPr lang="en-GB" sz="900" dirty="0"/>
              <a:t>Oxfordshire Joint Strategic Spatial Plan*</a:t>
            </a:r>
          </a:p>
          <a:p>
            <a:pPr marL="342900" indent="-342900">
              <a:buAutoNum type="arabicPeriod"/>
            </a:pPr>
            <a:r>
              <a:rPr lang="en-GB" sz="900" dirty="0"/>
              <a:t>South Essex Joint Strategic Plan*</a:t>
            </a:r>
          </a:p>
          <a:p>
            <a:pPr marL="342900" indent="-342900">
              <a:buAutoNum type="arabicPeriod"/>
            </a:pPr>
            <a:r>
              <a:rPr lang="en-GB" sz="900" dirty="0"/>
              <a:t>South West Herts Joint Strategic Plan*</a:t>
            </a:r>
          </a:p>
          <a:p>
            <a:pPr marL="342900" indent="-342900">
              <a:buAutoNum type="arabicPeriod"/>
            </a:pPr>
            <a:r>
              <a:rPr lang="en-GB" sz="900" dirty="0"/>
              <a:t>West of England Joint Spatial Plan*</a:t>
            </a:r>
          </a:p>
          <a:p>
            <a:endParaRPr lang="en-GB" sz="1400" dirty="0"/>
          </a:p>
        </p:txBody>
      </p:sp>
      <p:sp>
        <p:nvSpPr>
          <p:cNvPr id="51" name="TextBox 50">
            <a:extLst>
              <a:ext uri="{FF2B5EF4-FFF2-40B4-BE49-F238E27FC236}">
                <a16:creationId xmlns:a16="http://schemas.microsoft.com/office/drawing/2014/main" id="{A2E94015-029A-4D1F-9164-032F51536E91}"/>
              </a:ext>
            </a:extLst>
          </p:cNvPr>
          <p:cNvSpPr txBox="1"/>
          <p:nvPr/>
        </p:nvSpPr>
        <p:spPr>
          <a:xfrm>
            <a:off x="1751215" y="5837437"/>
            <a:ext cx="150235" cy="369332"/>
          </a:xfrm>
          <a:prstGeom prst="rect">
            <a:avLst/>
          </a:prstGeom>
          <a:noFill/>
        </p:spPr>
        <p:txBody>
          <a:bodyPr wrap="square" rtlCol="0">
            <a:spAutoFit/>
          </a:bodyPr>
          <a:lstStyle/>
          <a:p>
            <a:r>
              <a:rPr lang="en-GB" dirty="0"/>
              <a:t>.</a:t>
            </a:r>
          </a:p>
        </p:txBody>
      </p:sp>
      <p:sp>
        <p:nvSpPr>
          <p:cNvPr id="52" name="TextBox 51">
            <a:extLst>
              <a:ext uri="{FF2B5EF4-FFF2-40B4-BE49-F238E27FC236}">
                <a16:creationId xmlns:a16="http://schemas.microsoft.com/office/drawing/2014/main" id="{9FC41BAB-DDCF-48AF-90B7-EB92772743E8}"/>
              </a:ext>
            </a:extLst>
          </p:cNvPr>
          <p:cNvSpPr txBox="1"/>
          <p:nvPr/>
        </p:nvSpPr>
        <p:spPr>
          <a:xfrm>
            <a:off x="2614951" y="2670164"/>
            <a:ext cx="150235" cy="369332"/>
          </a:xfrm>
          <a:prstGeom prst="rect">
            <a:avLst/>
          </a:prstGeom>
          <a:noFill/>
        </p:spPr>
        <p:txBody>
          <a:bodyPr wrap="square" rtlCol="0">
            <a:spAutoFit/>
          </a:bodyPr>
          <a:lstStyle/>
          <a:p>
            <a:r>
              <a:rPr lang="en-GB" dirty="0"/>
              <a:t>.</a:t>
            </a:r>
          </a:p>
        </p:txBody>
      </p:sp>
      <p:sp>
        <p:nvSpPr>
          <p:cNvPr id="53" name="TextBox 52">
            <a:extLst>
              <a:ext uri="{FF2B5EF4-FFF2-40B4-BE49-F238E27FC236}">
                <a16:creationId xmlns:a16="http://schemas.microsoft.com/office/drawing/2014/main" id="{0E6F8EAD-501C-4D92-8BAF-993B71A1A42D}"/>
              </a:ext>
            </a:extLst>
          </p:cNvPr>
          <p:cNvSpPr txBox="1"/>
          <p:nvPr/>
        </p:nvSpPr>
        <p:spPr>
          <a:xfrm>
            <a:off x="2115211" y="2678919"/>
            <a:ext cx="150235" cy="369332"/>
          </a:xfrm>
          <a:prstGeom prst="rect">
            <a:avLst/>
          </a:prstGeom>
          <a:noFill/>
        </p:spPr>
        <p:txBody>
          <a:bodyPr wrap="square" rtlCol="0">
            <a:spAutoFit/>
          </a:bodyPr>
          <a:lstStyle/>
          <a:p>
            <a:r>
              <a:rPr lang="en-GB" dirty="0"/>
              <a:t>.</a:t>
            </a:r>
          </a:p>
        </p:txBody>
      </p:sp>
      <p:sp>
        <p:nvSpPr>
          <p:cNvPr id="54" name="TextBox 53">
            <a:extLst>
              <a:ext uri="{FF2B5EF4-FFF2-40B4-BE49-F238E27FC236}">
                <a16:creationId xmlns:a16="http://schemas.microsoft.com/office/drawing/2014/main" id="{B1EA5F2E-40EC-49EF-8F88-002FE9555F42}"/>
              </a:ext>
            </a:extLst>
          </p:cNvPr>
          <p:cNvSpPr txBox="1"/>
          <p:nvPr/>
        </p:nvSpPr>
        <p:spPr>
          <a:xfrm>
            <a:off x="3261360" y="4524807"/>
            <a:ext cx="150235" cy="369332"/>
          </a:xfrm>
          <a:prstGeom prst="rect">
            <a:avLst/>
          </a:prstGeom>
          <a:noFill/>
        </p:spPr>
        <p:txBody>
          <a:bodyPr wrap="square" rtlCol="0">
            <a:spAutoFit/>
          </a:bodyPr>
          <a:lstStyle/>
          <a:p>
            <a:r>
              <a:rPr lang="en-GB" dirty="0"/>
              <a:t>.</a:t>
            </a:r>
          </a:p>
        </p:txBody>
      </p:sp>
      <p:sp>
        <p:nvSpPr>
          <p:cNvPr id="55" name="TextBox 54">
            <a:extLst>
              <a:ext uri="{FF2B5EF4-FFF2-40B4-BE49-F238E27FC236}">
                <a16:creationId xmlns:a16="http://schemas.microsoft.com/office/drawing/2014/main" id="{76C312E2-E55E-4828-97C9-BC7F080A51AA}"/>
              </a:ext>
            </a:extLst>
          </p:cNvPr>
          <p:cNvSpPr txBox="1"/>
          <p:nvPr/>
        </p:nvSpPr>
        <p:spPr>
          <a:xfrm>
            <a:off x="4572000" y="4942910"/>
            <a:ext cx="150235" cy="369332"/>
          </a:xfrm>
          <a:prstGeom prst="rect">
            <a:avLst/>
          </a:prstGeom>
          <a:noFill/>
        </p:spPr>
        <p:txBody>
          <a:bodyPr wrap="square" rtlCol="0">
            <a:spAutoFit/>
          </a:bodyPr>
          <a:lstStyle/>
          <a:p>
            <a:r>
              <a:rPr lang="en-GB" dirty="0"/>
              <a:t>.</a:t>
            </a:r>
          </a:p>
        </p:txBody>
      </p:sp>
      <p:sp>
        <p:nvSpPr>
          <p:cNvPr id="56" name="TextBox 55">
            <a:extLst>
              <a:ext uri="{FF2B5EF4-FFF2-40B4-BE49-F238E27FC236}">
                <a16:creationId xmlns:a16="http://schemas.microsoft.com/office/drawing/2014/main" id="{C0982AFC-3E99-48B6-9FD9-65BD47324E86}"/>
              </a:ext>
            </a:extLst>
          </p:cNvPr>
          <p:cNvSpPr txBox="1"/>
          <p:nvPr/>
        </p:nvSpPr>
        <p:spPr>
          <a:xfrm>
            <a:off x="3967531" y="4753578"/>
            <a:ext cx="150235" cy="369332"/>
          </a:xfrm>
          <a:prstGeom prst="rect">
            <a:avLst/>
          </a:prstGeom>
          <a:noFill/>
        </p:spPr>
        <p:txBody>
          <a:bodyPr wrap="square" rtlCol="0">
            <a:spAutoFit/>
          </a:bodyPr>
          <a:lstStyle/>
          <a:p>
            <a:r>
              <a:rPr lang="en-GB" dirty="0"/>
              <a:t>.</a:t>
            </a:r>
          </a:p>
        </p:txBody>
      </p:sp>
      <p:sp>
        <p:nvSpPr>
          <p:cNvPr id="62" name="Rectangle 61">
            <a:extLst>
              <a:ext uri="{FF2B5EF4-FFF2-40B4-BE49-F238E27FC236}">
                <a16:creationId xmlns:a16="http://schemas.microsoft.com/office/drawing/2014/main" id="{C0716601-4CA4-435B-B39E-C43D4C94B128}"/>
              </a:ext>
            </a:extLst>
          </p:cNvPr>
          <p:cNvSpPr/>
          <p:nvPr/>
        </p:nvSpPr>
        <p:spPr>
          <a:xfrm>
            <a:off x="5878895" y="4315935"/>
            <a:ext cx="2817331" cy="400110"/>
          </a:xfrm>
          <a:prstGeom prst="rect">
            <a:avLst/>
          </a:prstGeom>
        </p:spPr>
        <p:txBody>
          <a:bodyPr wrap="square">
            <a:spAutoFit/>
          </a:bodyPr>
          <a:lstStyle/>
          <a:p>
            <a:r>
              <a:rPr lang="en-GB" sz="1000" b="1" dirty="0"/>
              <a:t>Non-Statutory Strategic planning and/ or Growth Frameworks</a:t>
            </a:r>
          </a:p>
        </p:txBody>
      </p:sp>
      <p:sp>
        <p:nvSpPr>
          <p:cNvPr id="63" name="Rectangle 62">
            <a:extLst>
              <a:ext uri="{FF2B5EF4-FFF2-40B4-BE49-F238E27FC236}">
                <a16:creationId xmlns:a16="http://schemas.microsoft.com/office/drawing/2014/main" id="{AE575AB5-04FA-4429-ADC3-235D31DD4D20}"/>
              </a:ext>
            </a:extLst>
          </p:cNvPr>
          <p:cNvSpPr/>
          <p:nvPr/>
        </p:nvSpPr>
        <p:spPr>
          <a:xfrm>
            <a:off x="5907038" y="4206166"/>
            <a:ext cx="3236962" cy="1769715"/>
          </a:xfrm>
          <a:prstGeom prst="rect">
            <a:avLst/>
          </a:prstGeom>
        </p:spPr>
        <p:txBody>
          <a:bodyPr wrap="square">
            <a:spAutoFit/>
          </a:bodyPr>
          <a:lstStyle/>
          <a:p>
            <a:endParaRPr lang="en-GB" sz="1400" dirty="0"/>
          </a:p>
          <a:p>
            <a:endParaRPr lang="en-GB" sz="1400" dirty="0"/>
          </a:p>
          <a:p>
            <a:pPr marL="228600" indent="-228600">
              <a:buAutoNum type="arabicPeriod" startAt="22"/>
            </a:pPr>
            <a:r>
              <a:rPr lang="en-GB" sz="900" dirty="0"/>
              <a:t>  Cambridge &amp; Peterborough CA Spatial Framework*</a:t>
            </a:r>
          </a:p>
          <a:p>
            <a:pPr marL="228600" indent="-228600">
              <a:buAutoNum type="arabicPeriod" startAt="22"/>
            </a:pPr>
            <a:r>
              <a:rPr lang="en-GB" sz="900" dirty="0"/>
              <a:t>  Leicester &amp; Leicestershire Strategic Growth Plan</a:t>
            </a:r>
          </a:p>
          <a:p>
            <a:pPr marL="228600" indent="-228600">
              <a:buAutoNum type="arabicPeriod" startAt="22"/>
            </a:pPr>
            <a:r>
              <a:rPr lang="en-GB" sz="900" dirty="0"/>
              <a:t>  Norfolk Strategic Planning Framework </a:t>
            </a:r>
          </a:p>
          <a:p>
            <a:pPr marL="228600" indent="-228600">
              <a:buAutoNum type="arabicPeriod" startAt="22"/>
            </a:pPr>
            <a:r>
              <a:rPr lang="en-GB" sz="900" dirty="0"/>
              <a:t>  PUSH Spatial Position Statement</a:t>
            </a:r>
          </a:p>
          <a:p>
            <a:pPr marL="228600" indent="-228600">
              <a:buAutoNum type="arabicPeriod" startAt="22"/>
            </a:pPr>
            <a:r>
              <a:rPr lang="en-GB" sz="900" dirty="0"/>
              <a:t>  Somerset Growth Plan</a:t>
            </a:r>
          </a:p>
          <a:p>
            <a:pPr marL="228600" indent="-228600">
              <a:buAutoNum type="arabicPeriod" startAt="22"/>
            </a:pPr>
            <a:r>
              <a:rPr lang="en-GB" sz="900" dirty="0"/>
              <a:t>  Suffolk Strategic Planning &amp; Infrastructure Framework</a:t>
            </a:r>
          </a:p>
          <a:p>
            <a:pPr marL="228600" indent="-228600">
              <a:buAutoNum type="arabicPeriod" startAt="22"/>
            </a:pPr>
            <a:r>
              <a:rPr lang="en-GB" sz="900" dirty="0"/>
              <a:t>  Surrey Local Strategic Statement (Interim)</a:t>
            </a:r>
          </a:p>
          <a:p>
            <a:pPr marL="228600" indent="-228600">
              <a:buAutoNum type="arabicPeriod" startAt="22"/>
            </a:pPr>
            <a:r>
              <a:rPr lang="en-GB" sz="900" dirty="0"/>
              <a:t>  West Sussex &amp; Greater Brighton Local Strategic Statement</a:t>
            </a:r>
          </a:p>
          <a:p>
            <a:pPr marL="228600" indent="-228600">
              <a:buAutoNum type="arabicPeriod" startAt="22"/>
            </a:pPr>
            <a:r>
              <a:rPr lang="en-GB" sz="900" dirty="0"/>
              <a:t>  Heathrow Strategic Planning Framework*</a:t>
            </a:r>
          </a:p>
        </p:txBody>
      </p:sp>
      <p:sp>
        <p:nvSpPr>
          <p:cNvPr id="65" name="TextBox 64">
            <a:extLst>
              <a:ext uri="{FF2B5EF4-FFF2-40B4-BE49-F238E27FC236}">
                <a16:creationId xmlns:a16="http://schemas.microsoft.com/office/drawing/2014/main" id="{07C10ABE-35D0-4C5A-9C6E-2DAE55C0E228}"/>
              </a:ext>
            </a:extLst>
          </p:cNvPr>
          <p:cNvSpPr txBox="1"/>
          <p:nvPr/>
        </p:nvSpPr>
        <p:spPr>
          <a:xfrm>
            <a:off x="4305941" y="3956454"/>
            <a:ext cx="150235" cy="369332"/>
          </a:xfrm>
          <a:prstGeom prst="rect">
            <a:avLst/>
          </a:prstGeom>
          <a:noFill/>
        </p:spPr>
        <p:txBody>
          <a:bodyPr wrap="square" rtlCol="0">
            <a:spAutoFit/>
          </a:bodyPr>
          <a:lstStyle/>
          <a:p>
            <a:r>
              <a:rPr lang="en-GB" dirty="0"/>
              <a:t>.</a:t>
            </a:r>
          </a:p>
        </p:txBody>
      </p:sp>
      <p:sp>
        <p:nvSpPr>
          <p:cNvPr id="69" name="TextBox 68">
            <a:extLst>
              <a:ext uri="{FF2B5EF4-FFF2-40B4-BE49-F238E27FC236}">
                <a16:creationId xmlns:a16="http://schemas.microsoft.com/office/drawing/2014/main" id="{EDBB91F3-1C90-4ECF-A6EB-8883D24B11D8}"/>
              </a:ext>
            </a:extLst>
          </p:cNvPr>
          <p:cNvSpPr txBox="1"/>
          <p:nvPr/>
        </p:nvSpPr>
        <p:spPr>
          <a:xfrm>
            <a:off x="3976046" y="5589241"/>
            <a:ext cx="438731" cy="369332"/>
          </a:xfrm>
          <a:prstGeom prst="rect">
            <a:avLst/>
          </a:prstGeom>
          <a:noFill/>
        </p:spPr>
        <p:txBody>
          <a:bodyPr wrap="square" rtlCol="0">
            <a:spAutoFit/>
          </a:bodyPr>
          <a:lstStyle/>
          <a:p>
            <a:r>
              <a:rPr lang="en-GB" dirty="0"/>
              <a:t>.</a:t>
            </a:r>
          </a:p>
        </p:txBody>
      </p:sp>
      <p:sp>
        <p:nvSpPr>
          <p:cNvPr id="70" name="TextBox 69">
            <a:extLst>
              <a:ext uri="{FF2B5EF4-FFF2-40B4-BE49-F238E27FC236}">
                <a16:creationId xmlns:a16="http://schemas.microsoft.com/office/drawing/2014/main" id="{01AA93CC-0399-4D05-A932-402BF244CC25}"/>
              </a:ext>
            </a:extLst>
          </p:cNvPr>
          <p:cNvSpPr txBox="1"/>
          <p:nvPr/>
        </p:nvSpPr>
        <p:spPr>
          <a:xfrm>
            <a:off x="5089859" y="4152483"/>
            <a:ext cx="438731" cy="369332"/>
          </a:xfrm>
          <a:prstGeom prst="rect">
            <a:avLst/>
          </a:prstGeom>
          <a:noFill/>
        </p:spPr>
        <p:txBody>
          <a:bodyPr wrap="square" rtlCol="0">
            <a:spAutoFit/>
          </a:bodyPr>
          <a:lstStyle/>
          <a:p>
            <a:r>
              <a:rPr lang="en-GB" dirty="0"/>
              <a:t>.</a:t>
            </a:r>
          </a:p>
        </p:txBody>
      </p:sp>
      <p:sp>
        <p:nvSpPr>
          <p:cNvPr id="71" name="TextBox 70">
            <a:extLst>
              <a:ext uri="{FF2B5EF4-FFF2-40B4-BE49-F238E27FC236}">
                <a16:creationId xmlns:a16="http://schemas.microsoft.com/office/drawing/2014/main" id="{BBBFC16E-A605-41DC-B3A6-7BBD736CAFB0}"/>
              </a:ext>
            </a:extLst>
          </p:cNvPr>
          <p:cNvSpPr txBox="1"/>
          <p:nvPr/>
        </p:nvSpPr>
        <p:spPr>
          <a:xfrm>
            <a:off x="5681423" y="6341396"/>
            <a:ext cx="2817331" cy="461665"/>
          </a:xfrm>
          <a:prstGeom prst="rect">
            <a:avLst/>
          </a:prstGeom>
          <a:noFill/>
        </p:spPr>
        <p:txBody>
          <a:bodyPr wrap="square" rtlCol="0">
            <a:spAutoFit/>
          </a:bodyPr>
          <a:lstStyle/>
          <a:p>
            <a:r>
              <a:rPr lang="en-GB" sz="800" dirty="0"/>
              <a:t>*Emerging plans/ frameworks</a:t>
            </a:r>
          </a:p>
          <a:p>
            <a:r>
              <a:rPr lang="en-GB" sz="800" dirty="0"/>
              <a:t>** subject to their own defined legislation &amp; Regulations i.e. not development plan documents </a:t>
            </a:r>
          </a:p>
        </p:txBody>
      </p:sp>
      <p:sp>
        <p:nvSpPr>
          <p:cNvPr id="28" name="Flowchart: Connector 27">
            <a:extLst>
              <a:ext uri="{FF2B5EF4-FFF2-40B4-BE49-F238E27FC236}">
                <a16:creationId xmlns:a16="http://schemas.microsoft.com/office/drawing/2014/main" id="{33FC14EC-3225-4422-B962-F2C4EE4BB3C6}"/>
              </a:ext>
            </a:extLst>
          </p:cNvPr>
          <p:cNvSpPr/>
          <p:nvPr/>
        </p:nvSpPr>
        <p:spPr>
          <a:xfrm>
            <a:off x="1593525" y="5912405"/>
            <a:ext cx="220161" cy="221661"/>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1</a:t>
            </a:r>
          </a:p>
        </p:txBody>
      </p:sp>
      <p:pic>
        <p:nvPicPr>
          <p:cNvPr id="37" name="Picture 36">
            <a:extLst>
              <a:ext uri="{FF2B5EF4-FFF2-40B4-BE49-F238E27FC236}">
                <a16:creationId xmlns:a16="http://schemas.microsoft.com/office/drawing/2014/main" id="{D4790F21-C328-410F-B47A-4D391E6DD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6400" y="6249063"/>
            <a:ext cx="749647" cy="506012"/>
          </a:xfrm>
          <a:prstGeom prst="rect">
            <a:avLst/>
          </a:prstGeom>
        </p:spPr>
      </p:pic>
      <p:sp>
        <p:nvSpPr>
          <p:cNvPr id="2" name="Rectangle 1">
            <a:extLst>
              <a:ext uri="{FF2B5EF4-FFF2-40B4-BE49-F238E27FC236}">
                <a16:creationId xmlns:a16="http://schemas.microsoft.com/office/drawing/2014/main" id="{73C416D7-61D8-4C05-998E-89E4538B848F}"/>
              </a:ext>
            </a:extLst>
          </p:cNvPr>
          <p:cNvSpPr/>
          <p:nvPr/>
        </p:nvSpPr>
        <p:spPr>
          <a:xfrm>
            <a:off x="5878895" y="2214337"/>
            <a:ext cx="3146025" cy="2046714"/>
          </a:xfrm>
          <a:prstGeom prst="rect">
            <a:avLst/>
          </a:prstGeom>
        </p:spPr>
        <p:txBody>
          <a:bodyPr wrap="square">
            <a:spAutoFit/>
          </a:bodyPr>
          <a:lstStyle/>
          <a:p>
            <a:r>
              <a:rPr lang="en-GB" sz="1000" b="1" dirty="0"/>
              <a:t>Statutory Joint LPs and Joint/Aligned Strategies</a:t>
            </a:r>
            <a:endParaRPr lang="en-GB" sz="900" b="1" dirty="0"/>
          </a:p>
          <a:p>
            <a:pPr marL="228600" indent="-228600">
              <a:buAutoNum type="arabicPeriod" startAt="9"/>
            </a:pPr>
            <a:r>
              <a:rPr lang="en-GB" sz="900" dirty="0"/>
              <a:t>  Greater Derby Aligned Core Strategies</a:t>
            </a:r>
          </a:p>
          <a:p>
            <a:pPr marL="228600" indent="-228600">
              <a:buAutoNum type="arabicPeriod" startAt="9"/>
            </a:pPr>
            <a:r>
              <a:rPr lang="en-GB" sz="900" dirty="0"/>
              <a:t>  Plymouth and SW Devon Joint Local Plan*</a:t>
            </a:r>
          </a:p>
          <a:p>
            <a:pPr marL="228600" indent="-228600">
              <a:buAutoNum type="arabicPeriod" startAt="9"/>
            </a:pPr>
            <a:r>
              <a:rPr lang="en-GB" sz="900" dirty="0"/>
              <a:t>  North Devon &amp; Torridge Joint Local Plan*</a:t>
            </a:r>
          </a:p>
          <a:p>
            <a:pPr marL="228600" indent="-228600">
              <a:buAutoNum type="arabicPeriod" startAt="9"/>
            </a:pPr>
            <a:r>
              <a:rPr lang="en-GB" sz="900" dirty="0"/>
              <a:t>  North Essex Aligned Strategies*</a:t>
            </a:r>
          </a:p>
          <a:p>
            <a:pPr marL="228600" indent="-228600">
              <a:buAutoNum type="arabicPeriod" startAt="9"/>
            </a:pPr>
            <a:r>
              <a:rPr lang="en-GB" sz="900" dirty="0"/>
              <a:t>  Central Lincolnshire Joint Local plan</a:t>
            </a:r>
          </a:p>
          <a:p>
            <a:pPr marL="228600" indent="-228600">
              <a:buAutoNum type="arabicPeriod" startAt="9"/>
            </a:pPr>
            <a:r>
              <a:rPr lang="en-GB" sz="900" dirty="0"/>
              <a:t>  South East Lincolnshire Joint Local Plan </a:t>
            </a:r>
          </a:p>
          <a:p>
            <a:pPr marL="228600" indent="-228600">
              <a:buAutoNum type="arabicPeriod" startAt="9"/>
            </a:pPr>
            <a:r>
              <a:rPr lang="en-GB" sz="900" dirty="0"/>
              <a:t>  Greater Norwich Joint Local Plan </a:t>
            </a:r>
          </a:p>
          <a:p>
            <a:pPr marL="228600" indent="-228600">
              <a:buAutoNum type="arabicPeriod" startAt="9"/>
            </a:pPr>
            <a:r>
              <a:rPr lang="en-GB" sz="900" dirty="0"/>
              <a:t>  North Northants Joint Core Strategy</a:t>
            </a:r>
          </a:p>
          <a:p>
            <a:pPr marL="228600" indent="-228600">
              <a:buAutoNum type="arabicPeriod" startAt="9"/>
            </a:pPr>
            <a:r>
              <a:rPr lang="en-GB" sz="900" dirty="0"/>
              <a:t>  Greater Nottingham Aligned Core Strategies</a:t>
            </a:r>
          </a:p>
          <a:p>
            <a:pPr marL="228600" indent="-228600">
              <a:buAutoNum type="arabicPeriod" startAt="9"/>
            </a:pPr>
            <a:r>
              <a:rPr lang="en-GB" sz="900" dirty="0"/>
              <a:t>  Newcastle Upon Lyme &amp; Stoke Joint Local Plan*</a:t>
            </a:r>
          </a:p>
          <a:p>
            <a:pPr marL="228600" indent="-228600">
              <a:buAutoNum type="arabicPeriod" startAt="9"/>
            </a:pPr>
            <a:r>
              <a:rPr lang="en-GB" sz="900" dirty="0"/>
              <a:t>  Black Country Joint Core Strategy</a:t>
            </a:r>
          </a:p>
          <a:p>
            <a:pPr marL="228600" indent="-228600">
              <a:buAutoNum type="arabicPeriod" startAt="9"/>
            </a:pPr>
            <a:r>
              <a:rPr lang="en-GB" sz="900" dirty="0"/>
              <a:t>  Central Lancashire Joint Local Plan*</a:t>
            </a:r>
          </a:p>
          <a:p>
            <a:pPr marL="228600" indent="-228600">
              <a:buAutoNum type="arabicPeriod" startAt="9"/>
            </a:pPr>
            <a:r>
              <a:rPr lang="en-GB" sz="900" dirty="0"/>
              <a:t>  Gloucester, Tewksbury &amp; Cheltenham Joint Core Strategy</a:t>
            </a:r>
          </a:p>
        </p:txBody>
      </p:sp>
      <p:sp>
        <p:nvSpPr>
          <p:cNvPr id="5" name="Rectangle 4">
            <a:extLst>
              <a:ext uri="{FF2B5EF4-FFF2-40B4-BE49-F238E27FC236}">
                <a16:creationId xmlns:a16="http://schemas.microsoft.com/office/drawing/2014/main" id="{B9B720BC-2A10-45CE-9584-C3049073C92D}"/>
              </a:ext>
            </a:extLst>
          </p:cNvPr>
          <p:cNvSpPr/>
          <p:nvPr/>
        </p:nvSpPr>
        <p:spPr>
          <a:xfrm>
            <a:off x="5874396" y="1496274"/>
            <a:ext cx="2997155" cy="661720"/>
          </a:xfrm>
          <a:prstGeom prst="rect">
            <a:avLst/>
          </a:prstGeom>
        </p:spPr>
        <p:txBody>
          <a:bodyPr wrap="square">
            <a:spAutoFit/>
          </a:bodyPr>
          <a:lstStyle/>
          <a:p>
            <a:r>
              <a:rPr lang="en-GB" sz="1000" b="1" dirty="0"/>
              <a:t>Spatial Development Strategies (Statutory)</a:t>
            </a:r>
            <a:r>
              <a:rPr lang="en-GB" sz="900" dirty="0"/>
              <a:t>**</a:t>
            </a:r>
          </a:p>
          <a:p>
            <a:pPr marL="228600" indent="-228600">
              <a:buAutoNum type="arabicPeriod" startAt="6"/>
            </a:pPr>
            <a:r>
              <a:rPr lang="en-GB" sz="900" dirty="0"/>
              <a:t>  Greater Manchester Spatial Framework*</a:t>
            </a:r>
          </a:p>
          <a:p>
            <a:pPr marL="228600" indent="-228600">
              <a:buAutoNum type="arabicPeriod" startAt="6"/>
            </a:pPr>
            <a:r>
              <a:rPr lang="en-GB" sz="900" dirty="0"/>
              <a:t>  Liverpool City Region Spatial Development Strategy*</a:t>
            </a:r>
          </a:p>
          <a:p>
            <a:pPr marL="228600" indent="-228600">
              <a:buAutoNum type="arabicPeriod" startAt="6"/>
            </a:pPr>
            <a:r>
              <a:rPr lang="en-GB" sz="900" dirty="0"/>
              <a:t>  The London Plan </a:t>
            </a:r>
          </a:p>
        </p:txBody>
      </p:sp>
      <p:sp>
        <p:nvSpPr>
          <p:cNvPr id="40" name="Flowchart: Connector 39">
            <a:extLst>
              <a:ext uri="{FF2B5EF4-FFF2-40B4-BE49-F238E27FC236}">
                <a16:creationId xmlns:a16="http://schemas.microsoft.com/office/drawing/2014/main" id="{69B3203B-F707-46EB-8725-093BAA1E0DAC}"/>
              </a:ext>
            </a:extLst>
          </p:cNvPr>
          <p:cNvSpPr/>
          <p:nvPr/>
        </p:nvSpPr>
        <p:spPr>
          <a:xfrm>
            <a:off x="3185251" y="4500879"/>
            <a:ext cx="220161" cy="221661"/>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2</a:t>
            </a:r>
          </a:p>
        </p:txBody>
      </p:sp>
      <p:sp>
        <p:nvSpPr>
          <p:cNvPr id="41" name="Flowchart: Connector 40">
            <a:extLst>
              <a:ext uri="{FF2B5EF4-FFF2-40B4-BE49-F238E27FC236}">
                <a16:creationId xmlns:a16="http://schemas.microsoft.com/office/drawing/2014/main" id="{37359018-64B1-4F51-8994-FB694737141E}"/>
              </a:ext>
            </a:extLst>
          </p:cNvPr>
          <p:cNvSpPr/>
          <p:nvPr/>
        </p:nvSpPr>
        <p:spPr>
          <a:xfrm>
            <a:off x="4578263" y="4869362"/>
            <a:ext cx="220161" cy="221661"/>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3</a:t>
            </a:r>
          </a:p>
        </p:txBody>
      </p:sp>
      <p:sp>
        <p:nvSpPr>
          <p:cNvPr id="42" name="Flowchart: Connector 41">
            <a:extLst>
              <a:ext uri="{FF2B5EF4-FFF2-40B4-BE49-F238E27FC236}">
                <a16:creationId xmlns:a16="http://schemas.microsoft.com/office/drawing/2014/main" id="{FEF36DED-A0A8-4A0D-AEA0-1497E34F0C08}"/>
              </a:ext>
            </a:extLst>
          </p:cNvPr>
          <p:cNvSpPr/>
          <p:nvPr/>
        </p:nvSpPr>
        <p:spPr>
          <a:xfrm>
            <a:off x="3954514" y="4691575"/>
            <a:ext cx="220161" cy="221661"/>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4</a:t>
            </a:r>
          </a:p>
        </p:txBody>
      </p:sp>
      <p:sp>
        <p:nvSpPr>
          <p:cNvPr id="48" name="Flowchart: Connector 47">
            <a:extLst>
              <a:ext uri="{FF2B5EF4-FFF2-40B4-BE49-F238E27FC236}">
                <a16:creationId xmlns:a16="http://schemas.microsoft.com/office/drawing/2014/main" id="{3B6C1D75-F713-4938-9169-F209A85498DE}"/>
              </a:ext>
            </a:extLst>
          </p:cNvPr>
          <p:cNvSpPr/>
          <p:nvPr/>
        </p:nvSpPr>
        <p:spPr>
          <a:xfrm>
            <a:off x="2301443" y="4938244"/>
            <a:ext cx="243582" cy="221661"/>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5</a:t>
            </a:r>
          </a:p>
        </p:txBody>
      </p:sp>
      <p:sp>
        <p:nvSpPr>
          <p:cNvPr id="57" name="Flowchart: Connector 56">
            <a:extLst>
              <a:ext uri="{FF2B5EF4-FFF2-40B4-BE49-F238E27FC236}">
                <a16:creationId xmlns:a16="http://schemas.microsoft.com/office/drawing/2014/main" id="{4013EA19-4E22-40E5-9102-4AF835D34B28}"/>
              </a:ext>
            </a:extLst>
          </p:cNvPr>
          <p:cNvSpPr/>
          <p:nvPr/>
        </p:nvSpPr>
        <p:spPr>
          <a:xfrm>
            <a:off x="2545025" y="2568088"/>
            <a:ext cx="220161" cy="221661"/>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6</a:t>
            </a:r>
          </a:p>
        </p:txBody>
      </p:sp>
      <p:sp>
        <p:nvSpPr>
          <p:cNvPr id="58" name="Flowchart: Connector 57">
            <a:extLst>
              <a:ext uri="{FF2B5EF4-FFF2-40B4-BE49-F238E27FC236}">
                <a16:creationId xmlns:a16="http://schemas.microsoft.com/office/drawing/2014/main" id="{C24331D3-B772-403C-B901-1F5F96DDD4A0}"/>
              </a:ext>
            </a:extLst>
          </p:cNvPr>
          <p:cNvSpPr/>
          <p:nvPr/>
        </p:nvSpPr>
        <p:spPr>
          <a:xfrm>
            <a:off x="2074994" y="2596591"/>
            <a:ext cx="220161" cy="221661"/>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7</a:t>
            </a:r>
          </a:p>
        </p:txBody>
      </p:sp>
      <p:sp>
        <p:nvSpPr>
          <p:cNvPr id="59" name="Flowchart: Connector 58">
            <a:extLst>
              <a:ext uri="{FF2B5EF4-FFF2-40B4-BE49-F238E27FC236}">
                <a16:creationId xmlns:a16="http://schemas.microsoft.com/office/drawing/2014/main" id="{A86F4E83-3BBF-49CD-9D1C-7FF2E620B8C2}"/>
              </a:ext>
            </a:extLst>
          </p:cNvPr>
          <p:cNvSpPr/>
          <p:nvPr/>
        </p:nvSpPr>
        <p:spPr>
          <a:xfrm>
            <a:off x="8761469" y="1518734"/>
            <a:ext cx="220161" cy="221661"/>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60" name="Flowchart: Connector 59">
            <a:extLst>
              <a:ext uri="{FF2B5EF4-FFF2-40B4-BE49-F238E27FC236}">
                <a16:creationId xmlns:a16="http://schemas.microsoft.com/office/drawing/2014/main" id="{45468CC6-20E3-4938-A4F2-410E868085A6}"/>
              </a:ext>
            </a:extLst>
          </p:cNvPr>
          <p:cNvSpPr/>
          <p:nvPr/>
        </p:nvSpPr>
        <p:spPr>
          <a:xfrm>
            <a:off x="8761469" y="594294"/>
            <a:ext cx="220161" cy="221661"/>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61" name="Flowchart: Connector 60">
            <a:extLst>
              <a:ext uri="{FF2B5EF4-FFF2-40B4-BE49-F238E27FC236}">
                <a16:creationId xmlns:a16="http://schemas.microsoft.com/office/drawing/2014/main" id="{F13872AA-6309-48A8-B0F7-EA8CECE80727}"/>
              </a:ext>
            </a:extLst>
          </p:cNvPr>
          <p:cNvSpPr/>
          <p:nvPr/>
        </p:nvSpPr>
        <p:spPr>
          <a:xfrm>
            <a:off x="3129984" y="3138276"/>
            <a:ext cx="220161" cy="221661"/>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9</a:t>
            </a:r>
          </a:p>
        </p:txBody>
      </p:sp>
      <p:sp>
        <p:nvSpPr>
          <p:cNvPr id="64" name="Flowchart: Connector 63">
            <a:extLst>
              <a:ext uri="{FF2B5EF4-FFF2-40B4-BE49-F238E27FC236}">
                <a16:creationId xmlns:a16="http://schemas.microsoft.com/office/drawing/2014/main" id="{E5EDC818-C670-46AE-AA4F-C25B399188F6}"/>
              </a:ext>
            </a:extLst>
          </p:cNvPr>
          <p:cNvSpPr/>
          <p:nvPr/>
        </p:nvSpPr>
        <p:spPr>
          <a:xfrm>
            <a:off x="1226262" y="6256659"/>
            <a:ext cx="220161" cy="221661"/>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66" name="Flowchart: Connector 65">
            <a:extLst>
              <a:ext uri="{FF2B5EF4-FFF2-40B4-BE49-F238E27FC236}">
                <a16:creationId xmlns:a16="http://schemas.microsoft.com/office/drawing/2014/main" id="{0D7BF5DD-354F-4B5E-A529-FDCD1993145B}"/>
              </a:ext>
            </a:extLst>
          </p:cNvPr>
          <p:cNvSpPr/>
          <p:nvPr/>
        </p:nvSpPr>
        <p:spPr>
          <a:xfrm>
            <a:off x="1107367" y="5630267"/>
            <a:ext cx="216660" cy="228943"/>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b="1" dirty="0"/>
          </a:p>
        </p:txBody>
      </p:sp>
      <p:sp>
        <p:nvSpPr>
          <p:cNvPr id="6" name="TextBox 5">
            <a:extLst>
              <a:ext uri="{FF2B5EF4-FFF2-40B4-BE49-F238E27FC236}">
                <a16:creationId xmlns:a16="http://schemas.microsoft.com/office/drawing/2014/main" id="{C0AC1C0B-EF8A-4A86-8692-8F311225FAF7}"/>
              </a:ext>
            </a:extLst>
          </p:cNvPr>
          <p:cNvSpPr txBox="1"/>
          <p:nvPr/>
        </p:nvSpPr>
        <p:spPr>
          <a:xfrm>
            <a:off x="1076189" y="5621993"/>
            <a:ext cx="337106" cy="215444"/>
          </a:xfrm>
          <a:prstGeom prst="rect">
            <a:avLst/>
          </a:prstGeom>
          <a:noFill/>
        </p:spPr>
        <p:txBody>
          <a:bodyPr wrap="square" rtlCol="0">
            <a:spAutoFit/>
          </a:bodyPr>
          <a:lstStyle/>
          <a:p>
            <a:r>
              <a:rPr lang="en-GB" sz="800" b="1" dirty="0">
                <a:solidFill>
                  <a:schemeClr val="bg1"/>
                </a:solidFill>
              </a:rPr>
              <a:t>11</a:t>
            </a:r>
          </a:p>
        </p:txBody>
      </p:sp>
      <p:sp>
        <p:nvSpPr>
          <p:cNvPr id="68" name="Flowchart: Connector 67">
            <a:extLst>
              <a:ext uri="{FF2B5EF4-FFF2-40B4-BE49-F238E27FC236}">
                <a16:creationId xmlns:a16="http://schemas.microsoft.com/office/drawing/2014/main" id="{76E50615-82E0-468F-BCA8-E7A245E6DB3F}"/>
              </a:ext>
            </a:extLst>
          </p:cNvPr>
          <p:cNvSpPr/>
          <p:nvPr/>
        </p:nvSpPr>
        <p:spPr>
          <a:xfrm>
            <a:off x="4669792" y="4500880"/>
            <a:ext cx="220161" cy="221661"/>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67" name="TextBox 66">
            <a:extLst>
              <a:ext uri="{FF2B5EF4-FFF2-40B4-BE49-F238E27FC236}">
                <a16:creationId xmlns:a16="http://schemas.microsoft.com/office/drawing/2014/main" id="{EAC0D3B0-CC8B-4900-A2F2-2DEC1598C6EF}"/>
              </a:ext>
            </a:extLst>
          </p:cNvPr>
          <p:cNvSpPr txBox="1"/>
          <p:nvPr/>
        </p:nvSpPr>
        <p:spPr>
          <a:xfrm>
            <a:off x="4635209" y="4499460"/>
            <a:ext cx="337106" cy="215444"/>
          </a:xfrm>
          <a:prstGeom prst="rect">
            <a:avLst/>
          </a:prstGeom>
          <a:noFill/>
        </p:spPr>
        <p:txBody>
          <a:bodyPr wrap="square" rtlCol="0">
            <a:spAutoFit/>
          </a:bodyPr>
          <a:lstStyle/>
          <a:p>
            <a:r>
              <a:rPr lang="en-GB" sz="800" b="1" dirty="0">
                <a:solidFill>
                  <a:schemeClr val="bg1"/>
                </a:solidFill>
              </a:rPr>
              <a:t>12</a:t>
            </a:r>
          </a:p>
        </p:txBody>
      </p:sp>
      <p:sp>
        <p:nvSpPr>
          <p:cNvPr id="72" name="Flowchart: Connector 71">
            <a:extLst>
              <a:ext uri="{FF2B5EF4-FFF2-40B4-BE49-F238E27FC236}">
                <a16:creationId xmlns:a16="http://schemas.microsoft.com/office/drawing/2014/main" id="{0B093FF0-ECF6-4618-B5C6-703916F02C1C}"/>
              </a:ext>
            </a:extLst>
          </p:cNvPr>
          <p:cNvSpPr/>
          <p:nvPr/>
        </p:nvSpPr>
        <p:spPr>
          <a:xfrm>
            <a:off x="3996296" y="2768487"/>
            <a:ext cx="220161" cy="221661"/>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73" name="TextBox 72">
            <a:extLst>
              <a:ext uri="{FF2B5EF4-FFF2-40B4-BE49-F238E27FC236}">
                <a16:creationId xmlns:a16="http://schemas.microsoft.com/office/drawing/2014/main" id="{041DD556-5A09-49FB-BCBD-F33F71D9CDDF}"/>
              </a:ext>
            </a:extLst>
          </p:cNvPr>
          <p:cNvSpPr txBox="1"/>
          <p:nvPr/>
        </p:nvSpPr>
        <p:spPr>
          <a:xfrm>
            <a:off x="3954514" y="2752728"/>
            <a:ext cx="337106" cy="215444"/>
          </a:xfrm>
          <a:prstGeom prst="rect">
            <a:avLst/>
          </a:prstGeom>
          <a:noFill/>
        </p:spPr>
        <p:txBody>
          <a:bodyPr wrap="square" rtlCol="0">
            <a:spAutoFit/>
          </a:bodyPr>
          <a:lstStyle/>
          <a:p>
            <a:r>
              <a:rPr lang="en-GB" sz="800" b="1" dirty="0">
                <a:solidFill>
                  <a:schemeClr val="bg1"/>
                </a:solidFill>
              </a:rPr>
              <a:t>13</a:t>
            </a:r>
          </a:p>
        </p:txBody>
      </p:sp>
      <p:sp>
        <p:nvSpPr>
          <p:cNvPr id="77" name="Flowchart: Connector 76">
            <a:extLst>
              <a:ext uri="{FF2B5EF4-FFF2-40B4-BE49-F238E27FC236}">
                <a16:creationId xmlns:a16="http://schemas.microsoft.com/office/drawing/2014/main" id="{720426EB-4D38-4A15-B425-37A5929C794F}"/>
              </a:ext>
            </a:extLst>
          </p:cNvPr>
          <p:cNvSpPr/>
          <p:nvPr/>
        </p:nvSpPr>
        <p:spPr>
          <a:xfrm>
            <a:off x="4055695" y="3337365"/>
            <a:ext cx="220161" cy="221661"/>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74" name="TextBox 73">
            <a:extLst>
              <a:ext uri="{FF2B5EF4-FFF2-40B4-BE49-F238E27FC236}">
                <a16:creationId xmlns:a16="http://schemas.microsoft.com/office/drawing/2014/main" id="{9A9CB9F3-6A12-45BE-AA70-6DACB691BAA6}"/>
              </a:ext>
            </a:extLst>
          </p:cNvPr>
          <p:cNvSpPr txBox="1"/>
          <p:nvPr/>
        </p:nvSpPr>
        <p:spPr>
          <a:xfrm>
            <a:off x="4019035" y="3342213"/>
            <a:ext cx="337106" cy="215444"/>
          </a:xfrm>
          <a:prstGeom prst="rect">
            <a:avLst/>
          </a:prstGeom>
          <a:noFill/>
        </p:spPr>
        <p:txBody>
          <a:bodyPr wrap="square" rtlCol="0">
            <a:spAutoFit/>
          </a:bodyPr>
          <a:lstStyle/>
          <a:p>
            <a:r>
              <a:rPr lang="en-GB" sz="800" b="1" dirty="0">
                <a:solidFill>
                  <a:schemeClr val="bg1"/>
                </a:solidFill>
              </a:rPr>
              <a:t>14</a:t>
            </a:r>
          </a:p>
        </p:txBody>
      </p:sp>
      <p:sp>
        <p:nvSpPr>
          <p:cNvPr id="79" name="Flowchart: Connector 78">
            <a:extLst>
              <a:ext uri="{FF2B5EF4-FFF2-40B4-BE49-F238E27FC236}">
                <a16:creationId xmlns:a16="http://schemas.microsoft.com/office/drawing/2014/main" id="{7781E2A8-98AC-44CB-B967-FA2FF4812929}"/>
              </a:ext>
            </a:extLst>
          </p:cNvPr>
          <p:cNvSpPr/>
          <p:nvPr/>
        </p:nvSpPr>
        <p:spPr>
          <a:xfrm>
            <a:off x="5082805" y="3540161"/>
            <a:ext cx="220161" cy="221661"/>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78" name="TextBox 77">
            <a:extLst>
              <a:ext uri="{FF2B5EF4-FFF2-40B4-BE49-F238E27FC236}">
                <a16:creationId xmlns:a16="http://schemas.microsoft.com/office/drawing/2014/main" id="{E91645D9-6358-40B3-A8A5-4E0E41693216}"/>
              </a:ext>
            </a:extLst>
          </p:cNvPr>
          <p:cNvSpPr txBox="1"/>
          <p:nvPr/>
        </p:nvSpPr>
        <p:spPr>
          <a:xfrm>
            <a:off x="5061997" y="3533149"/>
            <a:ext cx="337106" cy="215444"/>
          </a:xfrm>
          <a:prstGeom prst="rect">
            <a:avLst/>
          </a:prstGeom>
          <a:noFill/>
        </p:spPr>
        <p:txBody>
          <a:bodyPr wrap="square" rtlCol="0">
            <a:spAutoFit/>
          </a:bodyPr>
          <a:lstStyle/>
          <a:p>
            <a:r>
              <a:rPr lang="en-GB" sz="800" b="1" dirty="0">
                <a:solidFill>
                  <a:schemeClr val="bg1"/>
                </a:solidFill>
              </a:rPr>
              <a:t>15</a:t>
            </a:r>
          </a:p>
        </p:txBody>
      </p:sp>
      <p:sp>
        <p:nvSpPr>
          <p:cNvPr id="80" name="Flowchart: Connector 79">
            <a:extLst>
              <a:ext uri="{FF2B5EF4-FFF2-40B4-BE49-F238E27FC236}">
                <a16:creationId xmlns:a16="http://schemas.microsoft.com/office/drawing/2014/main" id="{7F8CC99E-E535-4033-BCE1-1ABEF5430E4A}"/>
              </a:ext>
            </a:extLst>
          </p:cNvPr>
          <p:cNvSpPr/>
          <p:nvPr/>
        </p:nvSpPr>
        <p:spPr>
          <a:xfrm>
            <a:off x="3736007" y="3825436"/>
            <a:ext cx="220161" cy="221661"/>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81" name="TextBox 80">
            <a:extLst>
              <a:ext uri="{FF2B5EF4-FFF2-40B4-BE49-F238E27FC236}">
                <a16:creationId xmlns:a16="http://schemas.microsoft.com/office/drawing/2014/main" id="{B5130088-C267-40A2-8884-29185B46DE9E}"/>
              </a:ext>
            </a:extLst>
          </p:cNvPr>
          <p:cNvSpPr txBox="1"/>
          <p:nvPr/>
        </p:nvSpPr>
        <p:spPr>
          <a:xfrm>
            <a:off x="3705542" y="3833971"/>
            <a:ext cx="337106" cy="215444"/>
          </a:xfrm>
          <a:prstGeom prst="rect">
            <a:avLst/>
          </a:prstGeom>
          <a:noFill/>
        </p:spPr>
        <p:txBody>
          <a:bodyPr wrap="square" rtlCol="0">
            <a:spAutoFit/>
          </a:bodyPr>
          <a:lstStyle/>
          <a:p>
            <a:r>
              <a:rPr lang="en-GB" sz="800" b="1" dirty="0">
                <a:solidFill>
                  <a:schemeClr val="bg1"/>
                </a:solidFill>
              </a:rPr>
              <a:t>16</a:t>
            </a:r>
          </a:p>
        </p:txBody>
      </p:sp>
      <p:sp>
        <p:nvSpPr>
          <p:cNvPr id="82" name="Flowchart: Connector 81">
            <a:extLst>
              <a:ext uri="{FF2B5EF4-FFF2-40B4-BE49-F238E27FC236}">
                <a16:creationId xmlns:a16="http://schemas.microsoft.com/office/drawing/2014/main" id="{4B320593-8CA1-4C54-9213-06BC9370513C}"/>
              </a:ext>
            </a:extLst>
          </p:cNvPr>
          <p:cNvSpPr/>
          <p:nvPr/>
        </p:nvSpPr>
        <p:spPr>
          <a:xfrm>
            <a:off x="8761469" y="2195842"/>
            <a:ext cx="220161" cy="221661"/>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83" name="Flowchart: Connector 82">
            <a:extLst>
              <a:ext uri="{FF2B5EF4-FFF2-40B4-BE49-F238E27FC236}">
                <a16:creationId xmlns:a16="http://schemas.microsoft.com/office/drawing/2014/main" id="{B65952D0-582B-44B3-8D30-3C749A760CCB}"/>
              </a:ext>
            </a:extLst>
          </p:cNvPr>
          <p:cNvSpPr/>
          <p:nvPr/>
        </p:nvSpPr>
        <p:spPr>
          <a:xfrm>
            <a:off x="3451326" y="3215591"/>
            <a:ext cx="220161" cy="221661"/>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7" name="Rectangle 6">
            <a:extLst>
              <a:ext uri="{FF2B5EF4-FFF2-40B4-BE49-F238E27FC236}">
                <a16:creationId xmlns:a16="http://schemas.microsoft.com/office/drawing/2014/main" id="{00FE2F0B-06DE-4BC3-B02F-C507CFBE6730}"/>
              </a:ext>
            </a:extLst>
          </p:cNvPr>
          <p:cNvSpPr/>
          <p:nvPr/>
        </p:nvSpPr>
        <p:spPr>
          <a:xfrm>
            <a:off x="3395097" y="3212388"/>
            <a:ext cx="300082" cy="230832"/>
          </a:xfrm>
          <a:prstGeom prst="rect">
            <a:avLst/>
          </a:prstGeom>
        </p:spPr>
        <p:txBody>
          <a:bodyPr wrap="none">
            <a:spAutoFit/>
          </a:bodyPr>
          <a:lstStyle/>
          <a:p>
            <a:r>
              <a:rPr lang="en-GB" sz="900" b="1" dirty="0">
                <a:solidFill>
                  <a:schemeClr val="bg1"/>
                </a:solidFill>
              </a:rPr>
              <a:t>17</a:t>
            </a:r>
          </a:p>
        </p:txBody>
      </p:sp>
      <p:sp>
        <p:nvSpPr>
          <p:cNvPr id="84" name="Flowchart: Connector 83">
            <a:extLst>
              <a:ext uri="{FF2B5EF4-FFF2-40B4-BE49-F238E27FC236}">
                <a16:creationId xmlns:a16="http://schemas.microsoft.com/office/drawing/2014/main" id="{4D230736-5C29-4C26-8551-A1A4E42E085F}"/>
              </a:ext>
            </a:extLst>
          </p:cNvPr>
          <p:cNvSpPr/>
          <p:nvPr/>
        </p:nvSpPr>
        <p:spPr>
          <a:xfrm>
            <a:off x="2709917" y="3048251"/>
            <a:ext cx="220161" cy="221661"/>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85" name="TextBox 84">
            <a:extLst>
              <a:ext uri="{FF2B5EF4-FFF2-40B4-BE49-F238E27FC236}">
                <a16:creationId xmlns:a16="http://schemas.microsoft.com/office/drawing/2014/main" id="{AF4373A2-0AEB-44CF-ABAD-FBBF104D5A7E}"/>
              </a:ext>
            </a:extLst>
          </p:cNvPr>
          <p:cNvSpPr txBox="1"/>
          <p:nvPr/>
        </p:nvSpPr>
        <p:spPr>
          <a:xfrm>
            <a:off x="2678976" y="3048251"/>
            <a:ext cx="337106" cy="215444"/>
          </a:xfrm>
          <a:prstGeom prst="rect">
            <a:avLst/>
          </a:prstGeom>
          <a:noFill/>
        </p:spPr>
        <p:txBody>
          <a:bodyPr wrap="square" rtlCol="0">
            <a:spAutoFit/>
          </a:bodyPr>
          <a:lstStyle/>
          <a:p>
            <a:r>
              <a:rPr lang="en-GB" sz="800" b="1" dirty="0">
                <a:solidFill>
                  <a:schemeClr val="bg1"/>
                </a:solidFill>
              </a:rPr>
              <a:t>18</a:t>
            </a:r>
          </a:p>
        </p:txBody>
      </p:sp>
      <p:sp>
        <p:nvSpPr>
          <p:cNvPr id="86" name="Flowchart: Connector 85">
            <a:extLst>
              <a:ext uri="{FF2B5EF4-FFF2-40B4-BE49-F238E27FC236}">
                <a16:creationId xmlns:a16="http://schemas.microsoft.com/office/drawing/2014/main" id="{6CA2C606-7D12-4644-8A88-339760580437}"/>
              </a:ext>
            </a:extLst>
          </p:cNvPr>
          <p:cNvSpPr/>
          <p:nvPr/>
        </p:nvSpPr>
        <p:spPr>
          <a:xfrm>
            <a:off x="2579987" y="3654058"/>
            <a:ext cx="220161" cy="221661"/>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87" name="TextBox 86">
            <a:extLst>
              <a:ext uri="{FF2B5EF4-FFF2-40B4-BE49-F238E27FC236}">
                <a16:creationId xmlns:a16="http://schemas.microsoft.com/office/drawing/2014/main" id="{FEF4EA45-7A44-448B-8B9C-7CDA66CE2D65}"/>
              </a:ext>
            </a:extLst>
          </p:cNvPr>
          <p:cNvSpPr txBox="1"/>
          <p:nvPr/>
        </p:nvSpPr>
        <p:spPr>
          <a:xfrm>
            <a:off x="2545025" y="3647841"/>
            <a:ext cx="337106" cy="215444"/>
          </a:xfrm>
          <a:prstGeom prst="rect">
            <a:avLst/>
          </a:prstGeom>
          <a:noFill/>
        </p:spPr>
        <p:txBody>
          <a:bodyPr wrap="square" rtlCol="0">
            <a:spAutoFit/>
          </a:bodyPr>
          <a:lstStyle/>
          <a:p>
            <a:r>
              <a:rPr lang="en-GB" sz="800" b="1" dirty="0">
                <a:solidFill>
                  <a:schemeClr val="bg1"/>
                </a:solidFill>
              </a:rPr>
              <a:t>19</a:t>
            </a:r>
          </a:p>
        </p:txBody>
      </p:sp>
      <p:sp>
        <p:nvSpPr>
          <p:cNvPr id="88" name="Flowchart: Connector 87">
            <a:extLst>
              <a:ext uri="{FF2B5EF4-FFF2-40B4-BE49-F238E27FC236}">
                <a16:creationId xmlns:a16="http://schemas.microsoft.com/office/drawing/2014/main" id="{426B886C-0433-494C-9FE5-C2A6769EABB2}"/>
              </a:ext>
            </a:extLst>
          </p:cNvPr>
          <p:cNvSpPr/>
          <p:nvPr/>
        </p:nvSpPr>
        <p:spPr>
          <a:xfrm>
            <a:off x="2324864" y="2103506"/>
            <a:ext cx="220161" cy="221661"/>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89" name="TextBox 88">
            <a:extLst>
              <a:ext uri="{FF2B5EF4-FFF2-40B4-BE49-F238E27FC236}">
                <a16:creationId xmlns:a16="http://schemas.microsoft.com/office/drawing/2014/main" id="{91CF5014-8FC6-43FD-B254-5A022A675AF4}"/>
              </a:ext>
            </a:extLst>
          </p:cNvPr>
          <p:cNvSpPr txBox="1"/>
          <p:nvPr/>
        </p:nvSpPr>
        <p:spPr>
          <a:xfrm>
            <a:off x="2295155" y="2091072"/>
            <a:ext cx="337106" cy="215444"/>
          </a:xfrm>
          <a:prstGeom prst="rect">
            <a:avLst/>
          </a:prstGeom>
          <a:noFill/>
        </p:spPr>
        <p:txBody>
          <a:bodyPr wrap="square" rtlCol="0">
            <a:spAutoFit/>
          </a:bodyPr>
          <a:lstStyle/>
          <a:p>
            <a:r>
              <a:rPr lang="en-GB" sz="800" b="1" dirty="0">
                <a:solidFill>
                  <a:schemeClr val="bg1"/>
                </a:solidFill>
              </a:rPr>
              <a:t>20</a:t>
            </a:r>
          </a:p>
        </p:txBody>
      </p:sp>
      <p:sp>
        <p:nvSpPr>
          <p:cNvPr id="90" name="Flowchart: Connector 89">
            <a:extLst>
              <a:ext uri="{FF2B5EF4-FFF2-40B4-BE49-F238E27FC236}">
                <a16:creationId xmlns:a16="http://schemas.microsoft.com/office/drawing/2014/main" id="{ADED18AA-1C89-40E5-B17C-9EA917267CCB}"/>
              </a:ext>
            </a:extLst>
          </p:cNvPr>
          <p:cNvSpPr/>
          <p:nvPr/>
        </p:nvSpPr>
        <p:spPr>
          <a:xfrm>
            <a:off x="2545024" y="4510682"/>
            <a:ext cx="220161" cy="221661"/>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91" name="TextBox 90">
            <a:extLst>
              <a:ext uri="{FF2B5EF4-FFF2-40B4-BE49-F238E27FC236}">
                <a16:creationId xmlns:a16="http://schemas.microsoft.com/office/drawing/2014/main" id="{A1E5E7D1-2DE6-4F37-9D2C-13B8D5234221}"/>
              </a:ext>
            </a:extLst>
          </p:cNvPr>
          <p:cNvSpPr txBox="1"/>
          <p:nvPr/>
        </p:nvSpPr>
        <p:spPr>
          <a:xfrm>
            <a:off x="2509507" y="4503987"/>
            <a:ext cx="337106" cy="215444"/>
          </a:xfrm>
          <a:prstGeom prst="rect">
            <a:avLst/>
          </a:prstGeom>
          <a:noFill/>
        </p:spPr>
        <p:txBody>
          <a:bodyPr wrap="square" rtlCol="0">
            <a:spAutoFit/>
          </a:bodyPr>
          <a:lstStyle/>
          <a:p>
            <a:r>
              <a:rPr lang="en-GB" sz="800" b="1" dirty="0">
                <a:solidFill>
                  <a:schemeClr val="bg1"/>
                </a:solidFill>
              </a:rPr>
              <a:t>21</a:t>
            </a:r>
          </a:p>
        </p:txBody>
      </p:sp>
      <p:sp>
        <p:nvSpPr>
          <p:cNvPr id="92" name="Flowchart: Connector 91">
            <a:extLst>
              <a:ext uri="{FF2B5EF4-FFF2-40B4-BE49-F238E27FC236}">
                <a16:creationId xmlns:a16="http://schemas.microsoft.com/office/drawing/2014/main" id="{6ABC448F-813B-44C1-ABD2-BDA0EB8B1184}"/>
              </a:ext>
            </a:extLst>
          </p:cNvPr>
          <p:cNvSpPr/>
          <p:nvPr/>
        </p:nvSpPr>
        <p:spPr>
          <a:xfrm>
            <a:off x="8764956" y="4409332"/>
            <a:ext cx="220161" cy="221661"/>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93" name="Flowchart: Connector 92">
            <a:extLst>
              <a:ext uri="{FF2B5EF4-FFF2-40B4-BE49-F238E27FC236}">
                <a16:creationId xmlns:a16="http://schemas.microsoft.com/office/drawing/2014/main" id="{C80A81B4-63F3-4E2D-BC6C-CA5C2BEB2BE7}"/>
              </a:ext>
            </a:extLst>
          </p:cNvPr>
          <p:cNvSpPr/>
          <p:nvPr/>
        </p:nvSpPr>
        <p:spPr>
          <a:xfrm>
            <a:off x="4300849" y="4047097"/>
            <a:ext cx="220161" cy="221661"/>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94" name="TextBox 93">
            <a:extLst>
              <a:ext uri="{FF2B5EF4-FFF2-40B4-BE49-F238E27FC236}">
                <a16:creationId xmlns:a16="http://schemas.microsoft.com/office/drawing/2014/main" id="{B64DA69B-CB3D-4135-ADF5-2FCBAC41ECD1}"/>
              </a:ext>
            </a:extLst>
          </p:cNvPr>
          <p:cNvSpPr txBox="1"/>
          <p:nvPr/>
        </p:nvSpPr>
        <p:spPr>
          <a:xfrm>
            <a:off x="4255255" y="4040585"/>
            <a:ext cx="337106" cy="215444"/>
          </a:xfrm>
          <a:prstGeom prst="rect">
            <a:avLst/>
          </a:prstGeom>
          <a:noFill/>
        </p:spPr>
        <p:txBody>
          <a:bodyPr wrap="square" rtlCol="0">
            <a:spAutoFit/>
          </a:bodyPr>
          <a:lstStyle/>
          <a:p>
            <a:r>
              <a:rPr lang="en-GB" sz="800" b="1" dirty="0">
                <a:solidFill>
                  <a:schemeClr val="bg1"/>
                </a:solidFill>
              </a:rPr>
              <a:t>22</a:t>
            </a:r>
          </a:p>
        </p:txBody>
      </p:sp>
      <p:sp>
        <p:nvSpPr>
          <p:cNvPr id="95" name="Flowchart: Connector 94">
            <a:extLst>
              <a:ext uri="{FF2B5EF4-FFF2-40B4-BE49-F238E27FC236}">
                <a16:creationId xmlns:a16="http://schemas.microsoft.com/office/drawing/2014/main" id="{C8DAFDEA-0710-4B3B-AC94-1FE81F9207BA}"/>
              </a:ext>
            </a:extLst>
          </p:cNvPr>
          <p:cNvSpPr/>
          <p:nvPr/>
        </p:nvSpPr>
        <p:spPr>
          <a:xfrm>
            <a:off x="3408284" y="3620540"/>
            <a:ext cx="220161" cy="221661"/>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96" name="TextBox 95">
            <a:extLst>
              <a:ext uri="{FF2B5EF4-FFF2-40B4-BE49-F238E27FC236}">
                <a16:creationId xmlns:a16="http://schemas.microsoft.com/office/drawing/2014/main" id="{9AC3E840-CA0C-4009-A169-A54492DDB50A}"/>
              </a:ext>
            </a:extLst>
          </p:cNvPr>
          <p:cNvSpPr txBox="1"/>
          <p:nvPr/>
        </p:nvSpPr>
        <p:spPr>
          <a:xfrm>
            <a:off x="3376585" y="3602314"/>
            <a:ext cx="337106" cy="215444"/>
          </a:xfrm>
          <a:prstGeom prst="rect">
            <a:avLst/>
          </a:prstGeom>
          <a:noFill/>
        </p:spPr>
        <p:txBody>
          <a:bodyPr wrap="square" rtlCol="0">
            <a:spAutoFit/>
          </a:bodyPr>
          <a:lstStyle/>
          <a:p>
            <a:r>
              <a:rPr lang="en-GB" sz="800" b="1" dirty="0">
                <a:solidFill>
                  <a:schemeClr val="bg1"/>
                </a:solidFill>
              </a:rPr>
              <a:t>23</a:t>
            </a:r>
          </a:p>
        </p:txBody>
      </p:sp>
      <p:sp>
        <p:nvSpPr>
          <p:cNvPr id="97" name="Flowchart: Connector 96">
            <a:extLst>
              <a:ext uri="{FF2B5EF4-FFF2-40B4-BE49-F238E27FC236}">
                <a16:creationId xmlns:a16="http://schemas.microsoft.com/office/drawing/2014/main" id="{3EC0F002-4472-4D71-BEFA-4A4227932A42}"/>
              </a:ext>
            </a:extLst>
          </p:cNvPr>
          <p:cNvSpPr/>
          <p:nvPr/>
        </p:nvSpPr>
        <p:spPr>
          <a:xfrm>
            <a:off x="3908954" y="4953179"/>
            <a:ext cx="220161" cy="221661"/>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98" name="Flowchart: Connector 97">
            <a:extLst>
              <a:ext uri="{FF2B5EF4-FFF2-40B4-BE49-F238E27FC236}">
                <a16:creationId xmlns:a16="http://schemas.microsoft.com/office/drawing/2014/main" id="{C8ED683D-8752-43C5-A6CB-03997469CF6E}"/>
              </a:ext>
            </a:extLst>
          </p:cNvPr>
          <p:cNvSpPr/>
          <p:nvPr/>
        </p:nvSpPr>
        <p:spPr>
          <a:xfrm>
            <a:off x="3875949" y="5627142"/>
            <a:ext cx="220161" cy="221661"/>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99" name="Flowchart: Connector 98">
            <a:extLst>
              <a:ext uri="{FF2B5EF4-FFF2-40B4-BE49-F238E27FC236}">
                <a16:creationId xmlns:a16="http://schemas.microsoft.com/office/drawing/2014/main" id="{33950F81-0A55-409A-90F5-B487C254D745}"/>
              </a:ext>
            </a:extLst>
          </p:cNvPr>
          <p:cNvSpPr/>
          <p:nvPr/>
        </p:nvSpPr>
        <p:spPr>
          <a:xfrm>
            <a:off x="3886215" y="5201573"/>
            <a:ext cx="220161" cy="221661"/>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100" name="Flowchart: Connector 99">
            <a:extLst>
              <a:ext uri="{FF2B5EF4-FFF2-40B4-BE49-F238E27FC236}">
                <a16:creationId xmlns:a16="http://schemas.microsoft.com/office/drawing/2014/main" id="{2E6D10E6-DAAF-4838-B5A3-FFF8838A340B}"/>
              </a:ext>
            </a:extLst>
          </p:cNvPr>
          <p:cNvSpPr/>
          <p:nvPr/>
        </p:nvSpPr>
        <p:spPr>
          <a:xfrm>
            <a:off x="5285101" y="4040585"/>
            <a:ext cx="220161" cy="221661"/>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101" name="Flowchart: Connector 100">
            <a:extLst>
              <a:ext uri="{FF2B5EF4-FFF2-40B4-BE49-F238E27FC236}">
                <a16:creationId xmlns:a16="http://schemas.microsoft.com/office/drawing/2014/main" id="{6F9EC91B-99AA-491B-8E77-4F12BC402547}"/>
              </a:ext>
            </a:extLst>
          </p:cNvPr>
          <p:cNvSpPr/>
          <p:nvPr/>
        </p:nvSpPr>
        <p:spPr>
          <a:xfrm>
            <a:off x="2154952" y="5399986"/>
            <a:ext cx="220161" cy="221661"/>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102" name="Flowchart: Connector 101">
            <a:extLst>
              <a:ext uri="{FF2B5EF4-FFF2-40B4-BE49-F238E27FC236}">
                <a16:creationId xmlns:a16="http://schemas.microsoft.com/office/drawing/2014/main" id="{B9A128E8-52DC-4767-8DA1-4ADD7B8D934B}"/>
              </a:ext>
            </a:extLst>
          </p:cNvPr>
          <p:cNvSpPr/>
          <p:nvPr/>
        </p:nvSpPr>
        <p:spPr>
          <a:xfrm>
            <a:off x="3158112" y="5737973"/>
            <a:ext cx="220161" cy="221661"/>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103" name="Flowchart: Connector 102">
            <a:extLst>
              <a:ext uri="{FF2B5EF4-FFF2-40B4-BE49-F238E27FC236}">
                <a16:creationId xmlns:a16="http://schemas.microsoft.com/office/drawing/2014/main" id="{E25251D7-F90F-4827-8209-FDDE7306F91D}"/>
              </a:ext>
            </a:extLst>
          </p:cNvPr>
          <p:cNvSpPr/>
          <p:nvPr/>
        </p:nvSpPr>
        <p:spPr>
          <a:xfrm>
            <a:off x="4721352" y="3460352"/>
            <a:ext cx="220161" cy="221661"/>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104" name="TextBox 103">
            <a:extLst>
              <a:ext uri="{FF2B5EF4-FFF2-40B4-BE49-F238E27FC236}">
                <a16:creationId xmlns:a16="http://schemas.microsoft.com/office/drawing/2014/main" id="{40B6ED1D-DF1B-451E-9233-76B31CCA528D}"/>
              </a:ext>
            </a:extLst>
          </p:cNvPr>
          <p:cNvSpPr txBox="1"/>
          <p:nvPr/>
        </p:nvSpPr>
        <p:spPr>
          <a:xfrm>
            <a:off x="4679791" y="3460352"/>
            <a:ext cx="337106" cy="215444"/>
          </a:xfrm>
          <a:prstGeom prst="rect">
            <a:avLst/>
          </a:prstGeom>
          <a:noFill/>
        </p:spPr>
        <p:txBody>
          <a:bodyPr wrap="square" rtlCol="0">
            <a:spAutoFit/>
          </a:bodyPr>
          <a:lstStyle/>
          <a:p>
            <a:r>
              <a:rPr lang="en-GB" sz="800" b="1" dirty="0">
                <a:solidFill>
                  <a:schemeClr val="bg1"/>
                </a:solidFill>
              </a:rPr>
              <a:t>24</a:t>
            </a:r>
          </a:p>
        </p:txBody>
      </p:sp>
      <p:sp>
        <p:nvSpPr>
          <p:cNvPr id="105" name="TextBox 104">
            <a:extLst>
              <a:ext uri="{FF2B5EF4-FFF2-40B4-BE49-F238E27FC236}">
                <a16:creationId xmlns:a16="http://schemas.microsoft.com/office/drawing/2014/main" id="{698B3C1C-DB67-4F4D-A019-A20799E39A58}"/>
              </a:ext>
            </a:extLst>
          </p:cNvPr>
          <p:cNvSpPr txBox="1"/>
          <p:nvPr/>
        </p:nvSpPr>
        <p:spPr>
          <a:xfrm>
            <a:off x="3130065" y="5726745"/>
            <a:ext cx="337106" cy="215444"/>
          </a:xfrm>
          <a:prstGeom prst="rect">
            <a:avLst/>
          </a:prstGeom>
          <a:noFill/>
        </p:spPr>
        <p:txBody>
          <a:bodyPr wrap="square" rtlCol="0">
            <a:spAutoFit/>
          </a:bodyPr>
          <a:lstStyle/>
          <a:p>
            <a:r>
              <a:rPr lang="en-GB" sz="800" b="1" dirty="0">
                <a:solidFill>
                  <a:schemeClr val="bg1"/>
                </a:solidFill>
              </a:rPr>
              <a:t>25</a:t>
            </a:r>
          </a:p>
        </p:txBody>
      </p:sp>
      <p:sp>
        <p:nvSpPr>
          <p:cNvPr id="106" name="TextBox 105">
            <a:extLst>
              <a:ext uri="{FF2B5EF4-FFF2-40B4-BE49-F238E27FC236}">
                <a16:creationId xmlns:a16="http://schemas.microsoft.com/office/drawing/2014/main" id="{8EB00F56-84EE-4EE6-9C27-8C23A3757C4E}"/>
              </a:ext>
            </a:extLst>
          </p:cNvPr>
          <p:cNvSpPr txBox="1"/>
          <p:nvPr/>
        </p:nvSpPr>
        <p:spPr>
          <a:xfrm>
            <a:off x="2115211" y="5399986"/>
            <a:ext cx="337106" cy="215444"/>
          </a:xfrm>
          <a:prstGeom prst="rect">
            <a:avLst/>
          </a:prstGeom>
          <a:noFill/>
        </p:spPr>
        <p:txBody>
          <a:bodyPr wrap="square" rtlCol="0">
            <a:spAutoFit/>
          </a:bodyPr>
          <a:lstStyle/>
          <a:p>
            <a:r>
              <a:rPr lang="en-GB" sz="800" b="1" dirty="0">
                <a:solidFill>
                  <a:schemeClr val="bg1"/>
                </a:solidFill>
              </a:rPr>
              <a:t>26</a:t>
            </a:r>
          </a:p>
        </p:txBody>
      </p:sp>
      <p:sp>
        <p:nvSpPr>
          <p:cNvPr id="107" name="TextBox 106">
            <a:extLst>
              <a:ext uri="{FF2B5EF4-FFF2-40B4-BE49-F238E27FC236}">
                <a16:creationId xmlns:a16="http://schemas.microsoft.com/office/drawing/2014/main" id="{C8EB9B3F-4573-493A-ACD4-D7C7EA2AFC7B}"/>
              </a:ext>
            </a:extLst>
          </p:cNvPr>
          <p:cNvSpPr txBox="1"/>
          <p:nvPr/>
        </p:nvSpPr>
        <p:spPr>
          <a:xfrm>
            <a:off x="5236654" y="4031532"/>
            <a:ext cx="337106" cy="215444"/>
          </a:xfrm>
          <a:prstGeom prst="rect">
            <a:avLst/>
          </a:prstGeom>
          <a:noFill/>
        </p:spPr>
        <p:txBody>
          <a:bodyPr wrap="square" rtlCol="0">
            <a:spAutoFit/>
          </a:bodyPr>
          <a:lstStyle/>
          <a:p>
            <a:r>
              <a:rPr lang="en-GB" sz="800" b="1" dirty="0">
                <a:solidFill>
                  <a:schemeClr val="bg1"/>
                </a:solidFill>
              </a:rPr>
              <a:t>27</a:t>
            </a:r>
          </a:p>
        </p:txBody>
      </p:sp>
      <p:sp>
        <p:nvSpPr>
          <p:cNvPr id="108" name="TextBox 107">
            <a:extLst>
              <a:ext uri="{FF2B5EF4-FFF2-40B4-BE49-F238E27FC236}">
                <a16:creationId xmlns:a16="http://schemas.microsoft.com/office/drawing/2014/main" id="{5200B308-A101-4BE5-97A2-3C862D7EB5C2}"/>
              </a:ext>
            </a:extLst>
          </p:cNvPr>
          <p:cNvSpPr txBox="1"/>
          <p:nvPr/>
        </p:nvSpPr>
        <p:spPr>
          <a:xfrm>
            <a:off x="3856021" y="5194343"/>
            <a:ext cx="337106" cy="215444"/>
          </a:xfrm>
          <a:prstGeom prst="rect">
            <a:avLst/>
          </a:prstGeom>
          <a:noFill/>
        </p:spPr>
        <p:txBody>
          <a:bodyPr wrap="square" rtlCol="0">
            <a:spAutoFit/>
          </a:bodyPr>
          <a:lstStyle/>
          <a:p>
            <a:r>
              <a:rPr lang="en-GB" sz="800" b="1" dirty="0">
                <a:solidFill>
                  <a:schemeClr val="bg1"/>
                </a:solidFill>
              </a:rPr>
              <a:t>28</a:t>
            </a:r>
          </a:p>
        </p:txBody>
      </p:sp>
      <p:sp>
        <p:nvSpPr>
          <p:cNvPr id="109" name="TextBox 108">
            <a:extLst>
              <a:ext uri="{FF2B5EF4-FFF2-40B4-BE49-F238E27FC236}">
                <a16:creationId xmlns:a16="http://schemas.microsoft.com/office/drawing/2014/main" id="{03195E5E-DA95-40A5-B118-79EF02ED6B10}"/>
              </a:ext>
            </a:extLst>
          </p:cNvPr>
          <p:cNvSpPr txBox="1"/>
          <p:nvPr/>
        </p:nvSpPr>
        <p:spPr>
          <a:xfrm>
            <a:off x="3837569" y="5619496"/>
            <a:ext cx="337106" cy="215444"/>
          </a:xfrm>
          <a:prstGeom prst="rect">
            <a:avLst/>
          </a:prstGeom>
          <a:noFill/>
        </p:spPr>
        <p:txBody>
          <a:bodyPr wrap="square" rtlCol="0">
            <a:spAutoFit/>
          </a:bodyPr>
          <a:lstStyle/>
          <a:p>
            <a:r>
              <a:rPr lang="en-GB" sz="800" b="1" dirty="0">
                <a:solidFill>
                  <a:schemeClr val="bg1"/>
                </a:solidFill>
              </a:rPr>
              <a:t>29</a:t>
            </a:r>
          </a:p>
        </p:txBody>
      </p:sp>
      <p:sp>
        <p:nvSpPr>
          <p:cNvPr id="110" name="TextBox 109">
            <a:extLst>
              <a:ext uri="{FF2B5EF4-FFF2-40B4-BE49-F238E27FC236}">
                <a16:creationId xmlns:a16="http://schemas.microsoft.com/office/drawing/2014/main" id="{E55CAD79-CE5F-427F-AECE-E3A47E6A95B1}"/>
              </a:ext>
            </a:extLst>
          </p:cNvPr>
          <p:cNvSpPr txBox="1"/>
          <p:nvPr/>
        </p:nvSpPr>
        <p:spPr>
          <a:xfrm>
            <a:off x="3876905" y="4941352"/>
            <a:ext cx="337106" cy="215444"/>
          </a:xfrm>
          <a:prstGeom prst="rect">
            <a:avLst/>
          </a:prstGeom>
          <a:noFill/>
        </p:spPr>
        <p:txBody>
          <a:bodyPr wrap="square" rtlCol="0">
            <a:spAutoFit/>
          </a:bodyPr>
          <a:lstStyle/>
          <a:p>
            <a:r>
              <a:rPr lang="en-GB" sz="800" b="1" dirty="0">
                <a:solidFill>
                  <a:schemeClr val="bg1"/>
                </a:solidFill>
              </a:rPr>
              <a:t>30</a:t>
            </a:r>
          </a:p>
        </p:txBody>
      </p:sp>
      <p:sp>
        <p:nvSpPr>
          <p:cNvPr id="75" name="Flowchart: Connector 74">
            <a:extLst>
              <a:ext uri="{FF2B5EF4-FFF2-40B4-BE49-F238E27FC236}">
                <a16:creationId xmlns:a16="http://schemas.microsoft.com/office/drawing/2014/main" id="{783FA376-EE2E-4EE8-A8C5-ACA874446674}"/>
              </a:ext>
            </a:extLst>
          </p:cNvPr>
          <p:cNvSpPr/>
          <p:nvPr/>
        </p:nvSpPr>
        <p:spPr>
          <a:xfrm>
            <a:off x="4215292" y="4963251"/>
            <a:ext cx="220161" cy="221661"/>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t>8</a:t>
            </a:r>
          </a:p>
        </p:txBody>
      </p:sp>
      <p:sp>
        <p:nvSpPr>
          <p:cNvPr id="76" name="TextBox 75">
            <a:extLst>
              <a:ext uri="{FF2B5EF4-FFF2-40B4-BE49-F238E27FC236}">
                <a16:creationId xmlns:a16="http://schemas.microsoft.com/office/drawing/2014/main" id="{D957AF57-F4D1-4FAC-A505-72E9F90A2AEF}"/>
              </a:ext>
            </a:extLst>
          </p:cNvPr>
          <p:cNvSpPr txBox="1"/>
          <p:nvPr/>
        </p:nvSpPr>
        <p:spPr>
          <a:xfrm>
            <a:off x="1167789" y="6249063"/>
            <a:ext cx="337106" cy="215444"/>
          </a:xfrm>
          <a:prstGeom prst="rect">
            <a:avLst/>
          </a:prstGeom>
          <a:noFill/>
        </p:spPr>
        <p:txBody>
          <a:bodyPr wrap="square" rtlCol="0">
            <a:spAutoFit/>
          </a:bodyPr>
          <a:lstStyle/>
          <a:p>
            <a:r>
              <a:rPr lang="en-GB" sz="800" b="1" dirty="0">
                <a:solidFill>
                  <a:schemeClr val="bg1"/>
                </a:solidFill>
              </a:rPr>
              <a:t>10</a:t>
            </a:r>
          </a:p>
        </p:txBody>
      </p:sp>
    </p:spTree>
    <p:extLst>
      <p:ext uri="{BB962C8B-B14F-4D97-AF65-F5344CB8AC3E}">
        <p14:creationId xmlns:p14="http://schemas.microsoft.com/office/powerpoint/2010/main" val="188751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FDD07F-39C9-46CB-B0B6-6CF9B454D83A}"/>
              </a:ext>
            </a:extLst>
          </p:cNvPr>
          <p:cNvSpPr/>
          <p:nvPr/>
        </p:nvSpPr>
        <p:spPr>
          <a:xfrm>
            <a:off x="153110" y="815486"/>
            <a:ext cx="5064310" cy="5614679"/>
          </a:xfrm>
          <a:prstGeom prst="rect">
            <a:avLst/>
          </a:prstGeom>
        </p:spPr>
        <p:txBody>
          <a:bodyPr wrap="square">
            <a:spAutoFit/>
          </a:bodyPr>
          <a:lstStyle/>
          <a:p>
            <a:pPr marL="342900" indent="-342900">
              <a:lnSpc>
                <a:spcPct val="115000"/>
              </a:lnSpc>
              <a:spcAft>
                <a:spcPts val="120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Calibri" panose="020F0502020204030204" pitchFamily="34" charset="0"/>
              </a:rPr>
              <a:t>Five groups of authorities preparing new style Joint Strategic Plans:</a:t>
            </a:r>
            <a:r>
              <a:rPr lang="en-GB" sz="1400" dirty="0">
                <a:latin typeface="Calibri" panose="020F0502020204030204" pitchFamily="34" charset="0"/>
                <a:ea typeface="Calibri" panose="020F0502020204030204" pitchFamily="34" charset="0"/>
                <a:cs typeface="Times New Roman" panose="02020603050405020304" pitchFamily="18" charset="0"/>
              </a:rPr>
              <a:t> Greater Exeter, Oxfordshire, South Essex, South West Herts, West of England</a:t>
            </a:r>
            <a:endParaRPr lang="en-GB" sz="1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120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Calibri" panose="020F0502020204030204" pitchFamily="34" charset="0"/>
              </a:rPr>
              <a:t>Long term (2050) strategic investment strategies with statutory status being prepared within clear growth narrative &amp; strategy </a:t>
            </a:r>
          </a:p>
          <a:p>
            <a:pPr marL="342900" lvl="0" indent="-342900">
              <a:lnSpc>
                <a:spcPct val="115000"/>
              </a:lnSpc>
              <a:spcAft>
                <a:spcPts val="120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Calibri" panose="020F0502020204030204" pitchFamily="34" charset="0"/>
              </a:rPr>
              <a:t>Focused scope with small number of strategic policies and no site allocations </a:t>
            </a:r>
          </a:p>
          <a:p>
            <a:pPr marL="342900" lvl="0" indent="-342900">
              <a:lnSpc>
                <a:spcPct val="115000"/>
              </a:lnSpc>
              <a:spcAft>
                <a:spcPts val="120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Calibri" panose="020F0502020204030204" pitchFamily="34" charset="0"/>
              </a:rPr>
              <a:t>Larger areas covered than traditional LPs  with ‘boundary-off’ approach focusing on ‘place’ and not numbers</a:t>
            </a:r>
          </a:p>
          <a:p>
            <a:pPr marL="342900" lvl="0" indent="-342900">
              <a:lnSpc>
                <a:spcPct val="115000"/>
              </a:lnSpc>
              <a:spcAft>
                <a:spcPts val="120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Calibri" panose="020F0502020204030204" pitchFamily="34" charset="0"/>
              </a:rPr>
              <a:t>All are S28 joint plans but with no joint decision-making (S29 committee) therefore decisions made by individual LPAs.  </a:t>
            </a:r>
          </a:p>
          <a:p>
            <a:pPr marL="342900" lvl="0" indent="-342900">
              <a:lnSpc>
                <a:spcPct val="115000"/>
              </a:lnSpc>
              <a:spcAft>
                <a:spcPts val="120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Calibri" panose="020F0502020204030204" pitchFamily="34" charset="0"/>
              </a:rPr>
              <a:t>Main drivers - planning on bigger spatial canvas, access to funding and stronger place leadership.</a:t>
            </a:r>
          </a:p>
          <a:p>
            <a:pPr marL="342900" lvl="0" indent="-342900">
              <a:lnSpc>
                <a:spcPct val="115000"/>
              </a:lnSpc>
              <a:spcAft>
                <a:spcPts val="120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Calibri" panose="020F0502020204030204" pitchFamily="34" charset="0"/>
              </a:rPr>
              <a:t>Cost approx. £2-3m but significant potential savings due to shared evidence base, skills and capacity</a:t>
            </a:r>
          </a:p>
          <a:p>
            <a:pPr marL="342900" lvl="0" indent="-342900">
              <a:lnSpc>
                <a:spcPct val="115000"/>
              </a:lnSpc>
              <a:spcAft>
                <a:spcPts val="120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Calibri" panose="020F0502020204030204" pitchFamily="34" charset="0"/>
              </a:rPr>
              <a:t>West of England JSP first to be examined with Hearings starting in May.</a:t>
            </a:r>
          </a:p>
        </p:txBody>
      </p:sp>
      <p:sp>
        <p:nvSpPr>
          <p:cNvPr id="5" name="TextBox 4">
            <a:extLst>
              <a:ext uri="{FF2B5EF4-FFF2-40B4-BE49-F238E27FC236}">
                <a16:creationId xmlns:a16="http://schemas.microsoft.com/office/drawing/2014/main" id="{261CDA15-8B7F-4466-94D0-E5D196FA766C}"/>
              </a:ext>
            </a:extLst>
          </p:cNvPr>
          <p:cNvSpPr txBox="1"/>
          <p:nvPr/>
        </p:nvSpPr>
        <p:spPr>
          <a:xfrm>
            <a:off x="184733" y="180075"/>
            <a:ext cx="9214339" cy="584775"/>
          </a:xfrm>
          <a:prstGeom prst="rect">
            <a:avLst/>
          </a:prstGeom>
          <a:noFill/>
        </p:spPr>
        <p:txBody>
          <a:bodyPr wrap="square" rtlCol="0">
            <a:spAutoFit/>
          </a:bodyPr>
          <a:lstStyle/>
          <a:p>
            <a:r>
              <a:rPr lang="en-GB" sz="3200" b="1" dirty="0">
                <a:solidFill>
                  <a:schemeClr val="accent5">
                    <a:lumMod val="50000"/>
                  </a:schemeClr>
                </a:solidFill>
              </a:rPr>
              <a:t>Joint Strategic Plans 2019</a:t>
            </a:r>
          </a:p>
        </p:txBody>
      </p:sp>
      <p:pic>
        <p:nvPicPr>
          <p:cNvPr id="4" name="Picture 3">
            <a:extLst>
              <a:ext uri="{FF2B5EF4-FFF2-40B4-BE49-F238E27FC236}">
                <a16:creationId xmlns:a16="http://schemas.microsoft.com/office/drawing/2014/main" id="{878296DA-2AC8-4387-9ABD-CADC859285D9}"/>
              </a:ext>
            </a:extLst>
          </p:cNvPr>
          <p:cNvPicPr>
            <a:picLocks noChangeAspect="1"/>
          </p:cNvPicPr>
          <p:nvPr/>
        </p:nvPicPr>
        <p:blipFill>
          <a:blip r:embed="rId3"/>
          <a:stretch>
            <a:fillRect/>
          </a:stretch>
        </p:blipFill>
        <p:spPr>
          <a:xfrm rot="20784909">
            <a:off x="5569474" y="850152"/>
            <a:ext cx="1595095" cy="2153921"/>
          </a:xfrm>
          <a:prstGeom prst="rect">
            <a:avLst/>
          </a:prstGeom>
        </p:spPr>
      </p:pic>
      <p:pic>
        <p:nvPicPr>
          <p:cNvPr id="7" name="Picture 6" descr="A picture containing photo&#10;&#10;Description automatically generated">
            <a:extLst>
              <a:ext uri="{FF2B5EF4-FFF2-40B4-BE49-F238E27FC236}">
                <a16:creationId xmlns:a16="http://schemas.microsoft.com/office/drawing/2014/main" id="{1BE5F28C-AC6C-4CCF-A466-D0F31B5F7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19538">
            <a:off x="5570977" y="2283853"/>
            <a:ext cx="1544919" cy="2207388"/>
          </a:xfrm>
          <a:prstGeom prst="rect">
            <a:avLst/>
          </a:prstGeom>
          <a:ln>
            <a:solidFill>
              <a:schemeClr val="bg2">
                <a:lumMod val="90000"/>
              </a:schemeClr>
            </a:solidFill>
          </a:ln>
        </p:spPr>
      </p:pic>
      <p:pic>
        <p:nvPicPr>
          <p:cNvPr id="8" name="Picture 7">
            <a:extLst>
              <a:ext uri="{FF2B5EF4-FFF2-40B4-BE49-F238E27FC236}">
                <a16:creationId xmlns:a16="http://schemas.microsoft.com/office/drawing/2014/main" id="{EC46F366-AB73-4696-885C-42E9922041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6080">
            <a:off x="7210188" y="840031"/>
            <a:ext cx="1560043" cy="2176647"/>
          </a:xfrm>
          <a:prstGeom prst="rect">
            <a:avLst/>
          </a:prstGeom>
        </p:spPr>
      </p:pic>
      <p:pic>
        <p:nvPicPr>
          <p:cNvPr id="9" name="Picture 8">
            <a:extLst>
              <a:ext uri="{FF2B5EF4-FFF2-40B4-BE49-F238E27FC236}">
                <a16:creationId xmlns:a16="http://schemas.microsoft.com/office/drawing/2014/main" id="{257CE173-46DA-4E8F-A290-C728C5BD44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60731">
            <a:off x="7126851" y="2436161"/>
            <a:ext cx="1649647" cy="2237111"/>
          </a:xfrm>
          <a:prstGeom prst="rect">
            <a:avLst/>
          </a:prstGeom>
        </p:spPr>
      </p:pic>
      <p:pic>
        <p:nvPicPr>
          <p:cNvPr id="10" name="Picture 9">
            <a:extLst>
              <a:ext uri="{FF2B5EF4-FFF2-40B4-BE49-F238E27FC236}">
                <a16:creationId xmlns:a16="http://schemas.microsoft.com/office/drawing/2014/main" id="{3DF3EA4C-14B0-4F6F-81C7-AD95DB560F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9850" y="3552919"/>
            <a:ext cx="1574519" cy="2184042"/>
          </a:xfrm>
          <a:prstGeom prst="rect">
            <a:avLst/>
          </a:prstGeom>
        </p:spPr>
      </p:pic>
    </p:spTree>
    <p:extLst>
      <p:ext uri="{BB962C8B-B14F-4D97-AF65-F5344CB8AC3E}">
        <p14:creationId xmlns:p14="http://schemas.microsoft.com/office/powerpoint/2010/main" val="28580180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3265</TotalTime>
  <Words>2144</Words>
  <Application>Microsoft Office PowerPoint</Application>
  <PresentationFormat>On-screen Show (4:3)</PresentationFormat>
  <Paragraphs>205</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Catriona Riddell</dc:creator>
  <cp:lastModifiedBy>Catriona Riddell</cp:lastModifiedBy>
  <cp:revision>193</cp:revision>
  <cp:lastPrinted>2018-03-19T12:22:22Z</cp:lastPrinted>
  <dcterms:created xsi:type="dcterms:W3CDTF">2017-12-28T10:31:53Z</dcterms:created>
  <dcterms:modified xsi:type="dcterms:W3CDTF">2019-03-26T20:49:10Z</dcterms:modified>
</cp:coreProperties>
</file>